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4"/>
  </p:sldMasterIdLst>
  <p:notesMasterIdLst>
    <p:notesMasterId r:id="rId20"/>
  </p:notesMasterIdLst>
  <p:handoutMasterIdLst>
    <p:handoutMasterId r:id="rId21"/>
  </p:handoutMasterIdLst>
  <p:sldIdLst>
    <p:sldId id="269" r:id="rId5"/>
    <p:sldId id="290" r:id="rId6"/>
    <p:sldId id="320" r:id="rId7"/>
    <p:sldId id="306" r:id="rId8"/>
    <p:sldId id="307" r:id="rId9"/>
    <p:sldId id="296" r:id="rId10"/>
    <p:sldId id="316" r:id="rId11"/>
    <p:sldId id="318" r:id="rId12"/>
    <p:sldId id="311" r:id="rId13"/>
    <p:sldId id="312" r:id="rId14"/>
    <p:sldId id="300" r:id="rId15"/>
    <p:sldId id="302" r:id="rId16"/>
    <p:sldId id="319" r:id="rId17"/>
    <p:sldId id="303" r:id="rId18"/>
    <p:sldId id="280" r:id="rId19"/>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pos="3701" userDrawn="1">
          <p15:clr>
            <a:srgbClr val="A4A3A4"/>
          </p15:clr>
        </p15:guide>
        <p15:guide id="6" orient="horz" pos="2159" userDrawn="1">
          <p15:clr>
            <a:srgbClr val="A4A3A4"/>
          </p15:clr>
        </p15:guide>
        <p15:guide id="7" pos="3539" userDrawn="1">
          <p15:clr>
            <a:srgbClr val="A4A3A4"/>
          </p15:clr>
        </p15:guide>
        <p15:guide id="8" orient="horz" pos="100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2424"/>
    <a:srgbClr val="231815"/>
    <a:srgbClr val="FFFFFF"/>
    <a:srgbClr val="242425"/>
    <a:srgbClr val="000000"/>
    <a:srgbClr val="E9002F"/>
    <a:srgbClr val="C7000B"/>
    <a:srgbClr val="575756"/>
    <a:srgbClr val="4B4C4B"/>
    <a:srgbClr val="3535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207" autoAdjust="0"/>
    <p:restoredTop sz="82177" autoAdjust="0"/>
  </p:normalViewPr>
  <p:slideViewPr>
    <p:cSldViewPr snapToGrid="0" snapToObjects="1">
      <p:cViewPr varScale="1">
        <p:scale>
          <a:sx n="104" d="100"/>
          <a:sy n="104" d="100"/>
        </p:scale>
        <p:origin x="2040" y="200"/>
      </p:cViewPr>
      <p:guideLst>
        <p:guide pos="3701"/>
        <p:guide orient="horz" pos="2159"/>
        <p:guide pos="3539"/>
        <p:guide orient="horz" pos="1006"/>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embeddings/oleObject1.bin"/></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embeddings/oleObject2.bin"/></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[Storage_Marketshare_Country_2019Q2.XLSM]Sheet9!数据透视表7</c:name>
    <c:fmtId val="-1"/>
  </c:pivotSource>
  <c:chart>
    <c:autoTitleDeleted val="1"/>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s>
    <c:plotArea>
      <c:layout>
        <c:manualLayout>
          <c:layoutTarget val="inner"/>
          <c:xMode val="edge"/>
          <c:yMode val="edge"/>
          <c:x val="2.5544264718305454E-2"/>
          <c:y val="5.0925925925925923E-2"/>
          <c:w val="0.97445573528169449"/>
          <c:h val="0.75945137066200064"/>
        </c:manualLayout>
      </c:layout>
      <c:barChart>
        <c:barDir val="col"/>
        <c:grouping val="clustered"/>
        <c:varyColors val="0"/>
        <c:ser>
          <c:idx val="0"/>
          <c:order val="0"/>
          <c:tx>
            <c:strRef>
              <c:f>Sheet9!$B$1</c:f>
              <c:strCache>
                <c:ptCount val="1"/>
                <c:pt idx="0">
                  <c:v>汇总</c:v>
                </c:pt>
              </c:strCache>
            </c:strRef>
          </c:tx>
          <c:spPr>
            <a:solidFill>
              <a:srgbClr val="666666">
                <a:lumMod val="75000"/>
              </a:srgbClr>
            </a:solidFill>
            <a:ln>
              <a:noFill/>
            </a:ln>
            <a:effectLst/>
          </c:spPr>
          <c:invertIfNegative val="0"/>
          <c:dPt>
            <c:idx val="0"/>
            <c:invertIfNegative val="0"/>
            <c:bubble3D val="0"/>
            <c:spPr>
              <a:solidFill>
                <a:srgbClr val="C00000"/>
              </a:solidFill>
              <a:ln>
                <a:noFill/>
              </a:ln>
              <a:effectLst/>
            </c:spPr>
            <c:extLst>
              <c:ext xmlns:c16="http://schemas.microsoft.com/office/drawing/2014/chart" uri="{C3380CC4-5D6E-409C-BE32-E72D297353CC}">
                <c16:uniqueId val="{00000001-31EB-6B44-B749-CFC852849C2D}"/>
              </c:ext>
            </c:extLst>
          </c:dPt>
          <c:cat>
            <c:strRef>
              <c:f>Sheet9!$A$2:$A$10</c:f>
              <c:strCache>
                <c:ptCount val="8"/>
                <c:pt idx="0">
                  <c:v>Huawei</c:v>
                </c:pt>
                <c:pt idx="1">
                  <c:v>Dell EMC</c:v>
                </c:pt>
                <c:pt idx="2">
                  <c:v>HPE</c:v>
                </c:pt>
                <c:pt idx="3">
                  <c:v>Hitachi</c:v>
                </c:pt>
                <c:pt idx="4">
                  <c:v>NetApp</c:v>
                </c:pt>
                <c:pt idx="5">
                  <c:v>IBM</c:v>
                </c:pt>
                <c:pt idx="6">
                  <c:v>Fujitsu</c:v>
                </c:pt>
                <c:pt idx="7">
                  <c:v>Oracle</c:v>
                </c:pt>
              </c:strCache>
            </c:strRef>
          </c:cat>
          <c:val>
            <c:numRef>
              <c:f>Sheet9!$B$2:$B$10</c:f>
              <c:numCache>
                <c:formatCode>#,##0</c:formatCode>
                <c:ptCount val="8"/>
                <c:pt idx="0">
                  <c:v>682275.12220481574</c:v>
                </c:pt>
                <c:pt idx="1">
                  <c:v>398893.85707138502</c:v>
                </c:pt>
                <c:pt idx="2">
                  <c:v>142434.79143498698</c:v>
                </c:pt>
                <c:pt idx="3">
                  <c:v>138884.72307494914</c:v>
                </c:pt>
                <c:pt idx="4">
                  <c:v>107456.30559892564</c:v>
                </c:pt>
                <c:pt idx="5">
                  <c:v>44453.436693977797</c:v>
                </c:pt>
                <c:pt idx="6">
                  <c:v>9684.6</c:v>
                </c:pt>
                <c:pt idx="7">
                  <c:v>5919.6902803314297</c:v>
                </c:pt>
              </c:numCache>
            </c:numRef>
          </c:val>
          <c:extLst>
            <c:ext xmlns:c16="http://schemas.microsoft.com/office/drawing/2014/chart" uri="{C3380CC4-5D6E-409C-BE32-E72D297353CC}">
              <c16:uniqueId val="{00000002-31EB-6B44-B749-CFC852849C2D}"/>
            </c:ext>
          </c:extLst>
        </c:ser>
        <c:dLbls>
          <c:showLegendKey val="0"/>
          <c:showVal val="0"/>
          <c:showCatName val="0"/>
          <c:showSerName val="0"/>
          <c:showPercent val="0"/>
          <c:showBubbleSize val="0"/>
        </c:dLbls>
        <c:gapWidth val="219"/>
        <c:overlap val="-27"/>
        <c:axId val="-329838480"/>
        <c:axId val="-329837936"/>
      </c:barChart>
      <c:catAx>
        <c:axId val="-329838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ea"/>
                <a:sym typeface="+mn-lt"/>
              </a:defRPr>
            </a:pPr>
            <a:endParaRPr lang="en-US"/>
          </a:p>
        </c:txPr>
        <c:crossAx val="-329837936"/>
        <c:crosses val="autoZero"/>
        <c:auto val="1"/>
        <c:lblAlgn val="ctr"/>
        <c:lblOffset val="100"/>
        <c:noMultiLvlLbl val="0"/>
      </c:catAx>
      <c:valAx>
        <c:axId val="-329837936"/>
        <c:scaling>
          <c:orientation val="minMax"/>
        </c:scaling>
        <c:delete val="1"/>
        <c:axPos val="l"/>
        <c:numFmt formatCode="#,##0" sourceLinked="1"/>
        <c:majorTickMark val="none"/>
        <c:minorTickMark val="none"/>
        <c:tickLblPos val="nextTo"/>
        <c:crossAx val="-329838480"/>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pivotOptions>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[Storage_Marketshare_Country_2019Q2.XLSM]Sheet11!数据透视表8</c:name>
    <c:fmtId val="-1"/>
  </c:pivotSource>
  <c:chart>
    <c:autoTitleDeleted val="1"/>
    <c:pivotFmts>
      <c:pivotFmt>
        <c:idx val="0"/>
        <c:spPr>
          <a:solidFill>
            <a:schemeClr val="accent1"/>
          </a:solidFill>
          <a:ln w="28575" cap="rnd">
            <a:solidFill>
              <a:schemeClr val="accent1"/>
            </a:solidFill>
            <a:round/>
          </a:ln>
          <a:effectLst/>
        </c:spPr>
        <c:marker>
          <c:symbol val="none"/>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sym typeface="+mn-lt"/>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sym typeface="+mn-lt"/>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sym typeface="+mn-lt"/>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Sheet11!$B$1</c:f>
              <c:strCache>
                <c:ptCount val="1"/>
                <c:pt idx="0">
                  <c:v>汇总</c:v>
                </c:pt>
              </c:strCache>
            </c:strRef>
          </c:tx>
          <c:spPr>
            <a:ln w="28575" cap="rnd">
              <a:solidFill>
                <a:srgbClr val="666666">
                  <a:lumMod val="75000"/>
                </a:srgbClr>
              </a:solidFill>
              <a:round/>
            </a:ln>
            <a:effectLst/>
          </c:spPr>
          <c:marker>
            <c:symbol val="none"/>
          </c:marker>
          <c:cat>
            <c:strRef>
              <c:f>Sheet11!$A$2:$A$10</c:f>
              <c:strCache>
                <c:ptCount val="8"/>
                <c:pt idx="0">
                  <c:v>Huawei</c:v>
                </c:pt>
                <c:pt idx="1">
                  <c:v>Fujitsu</c:v>
                </c:pt>
                <c:pt idx="2">
                  <c:v>Pure Storage</c:v>
                </c:pt>
                <c:pt idx="3">
                  <c:v>HPE</c:v>
                </c:pt>
                <c:pt idx="4">
                  <c:v>NetApp</c:v>
                </c:pt>
                <c:pt idx="5">
                  <c:v>Dell EMC</c:v>
                </c:pt>
                <c:pt idx="6">
                  <c:v>IBM</c:v>
                </c:pt>
                <c:pt idx="7">
                  <c:v>Hitachi</c:v>
                </c:pt>
              </c:strCache>
            </c:strRef>
          </c:cat>
          <c:val>
            <c:numRef>
              <c:f>Sheet11!$B$2:$B$10</c:f>
              <c:numCache>
                <c:formatCode>#,##0</c:formatCode>
                <c:ptCount val="8"/>
                <c:pt idx="0">
                  <c:v>0.50996981054679313</c:v>
                </c:pt>
                <c:pt idx="1">
                  <c:v>0.26701913170387231</c:v>
                </c:pt>
                <c:pt idx="2">
                  <c:v>0.2328436379929788</c:v>
                </c:pt>
                <c:pt idx="3">
                  <c:v>0.17408168838666502</c:v>
                </c:pt>
                <c:pt idx="4">
                  <c:v>0.13386230727284512</c:v>
                </c:pt>
                <c:pt idx="5">
                  <c:v>0.12939076239404163</c:v>
                </c:pt>
                <c:pt idx="6">
                  <c:v>4.8111450381678147E-2</c:v>
                </c:pt>
                <c:pt idx="7">
                  <c:v>-5.9659100117362945E-2</c:v>
                </c:pt>
              </c:numCache>
            </c:numRef>
          </c:val>
          <c:smooth val="0"/>
          <c:extLst>
            <c:ext xmlns:c16="http://schemas.microsoft.com/office/drawing/2014/chart" uri="{C3380CC4-5D6E-409C-BE32-E72D297353CC}">
              <c16:uniqueId val="{00000001-A10C-3349-B603-F3C51B9E634B}"/>
            </c:ext>
          </c:extLst>
        </c:ser>
        <c:dLbls>
          <c:showLegendKey val="0"/>
          <c:showVal val="0"/>
          <c:showCatName val="0"/>
          <c:showSerName val="0"/>
          <c:showPercent val="0"/>
          <c:showBubbleSize val="0"/>
        </c:dLbls>
        <c:smooth val="0"/>
        <c:axId val="-68193632"/>
        <c:axId val="-68190368"/>
      </c:lineChart>
      <c:catAx>
        <c:axId val="-68193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ea"/>
                <a:sym typeface="+mn-lt"/>
              </a:defRPr>
            </a:pPr>
            <a:endParaRPr lang="en-US"/>
          </a:p>
        </c:txPr>
        <c:crossAx val="-68190368"/>
        <c:crosses val="autoZero"/>
        <c:auto val="1"/>
        <c:lblAlgn val="ctr"/>
        <c:lblOffset val="100"/>
        <c:noMultiLvlLbl val="0"/>
      </c:catAx>
      <c:valAx>
        <c:axId val="-68190368"/>
        <c:scaling>
          <c:orientation val="minMax"/>
        </c:scaling>
        <c:delete val="1"/>
        <c:axPos val="l"/>
        <c:numFmt formatCode="0%" sourceLinked="0"/>
        <c:majorTickMark val="none"/>
        <c:minorTickMark val="none"/>
        <c:tickLblPos val="nextTo"/>
        <c:crossAx val="-68193632"/>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pivotOptions>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5/27/20</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5/27/20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34349269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DMS concentrates on reducing </a:t>
            </a:r>
            <a:r>
              <a:rPr lang="en-US" dirty="0" err="1"/>
              <a:t>OpEx</a:t>
            </a:r>
            <a:r>
              <a:rPr lang="en-US" dirty="0"/>
              <a:t> by using AI to automate storage management</a:t>
            </a:r>
          </a:p>
          <a:p>
            <a:endParaRPr lang="en-US" dirty="0"/>
          </a:p>
          <a:p>
            <a:r>
              <a:rPr lang="en-US" dirty="0"/>
              <a:t>Already seen eService and in-system AI behind Device Manager</a:t>
            </a:r>
          </a:p>
          <a:p>
            <a:endParaRPr lang="en-US" dirty="0"/>
          </a:p>
          <a:p>
            <a:r>
              <a:rPr lang="en-US" dirty="0"/>
              <a:t>Now, DME automates tasks to reduce Planning, Deployment, O&amp;M, and Optimizes storage assets to ensure maximum value</a:t>
            </a:r>
          </a:p>
          <a:p>
            <a:endParaRPr lang="en-US" dirty="0"/>
          </a:p>
          <a:p>
            <a:r>
              <a:rPr lang="en-US" dirty="0"/>
              <a:t>20% reduction in initial investment</a:t>
            </a:r>
          </a:p>
          <a:p>
            <a:r>
              <a:rPr lang="en-US" dirty="0"/>
              <a:t>10x deployment efficiency</a:t>
            </a:r>
          </a:p>
          <a:p>
            <a:r>
              <a:rPr lang="en-US" dirty="0"/>
              <a:t>60% improvement in fault rectification</a:t>
            </a:r>
          </a:p>
          <a:p>
            <a:r>
              <a:rPr lang="en-US" dirty="0"/>
              <a:t>80% improvement in resource utilization</a:t>
            </a:r>
          </a:p>
          <a:p>
            <a:endParaRPr lang="en-US" dirty="0"/>
          </a:p>
        </p:txBody>
      </p:sp>
      <p:sp>
        <p:nvSpPr>
          <p:cNvPr id="4" name="Slide Number Placeholder 3"/>
          <p:cNvSpPr>
            <a:spLocks noGrp="1"/>
          </p:cNvSpPr>
          <p:nvPr>
            <p:ph type="sldNum" sz="quarter" idx="5"/>
          </p:nvPr>
        </p:nvSpPr>
        <p:spPr/>
        <p:txBody>
          <a:bodyPr/>
          <a:lstStyle/>
          <a:p>
            <a:fld id="{F07326F3-4732-B74B-9C70-D0992466E499}" type="slidenum">
              <a:rPr lang="en-US" smtClean="0"/>
              <a:t>10</a:t>
            </a:fld>
            <a:endParaRPr lang="en-US"/>
          </a:p>
        </p:txBody>
      </p:sp>
    </p:spTree>
    <p:extLst>
      <p:ext uri="{BB962C8B-B14F-4D97-AF65-F5344CB8AC3E}">
        <p14:creationId xmlns:p14="http://schemas.microsoft.com/office/powerpoint/2010/main" val="2152896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sz="16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Dorado case</a:t>
            </a:r>
            <a:endParaRPr lang="zh-CN" altLang="en-US" sz="16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a:p>
            <a:r>
              <a:rPr lang="en-US" dirty="0"/>
              <a:t>Case 1: Carrying the bank Core Banking, fearless peak pressure, core trading will never be stable</a:t>
            </a:r>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11</a:t>
            </a:fld>
            <a:endParaRPr lang="en-US"/>
          </a:p>
        </p:txBody>
      </p:sp>
    </p:spTree>
    <p:extLst>
      <p:ext uri="{BB962C8B-B14F-4D97-AF65-F5344CB8AC3E}">
        <p14:creationId xmlns:p14="http://schemas.microsoft.com/office/powerpoint/2010/main" val="3240403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a:p>
            <a:r>
              <a:rPr lang="en-US" dirty="0"/>
              <a:t>Case 2: Big Data Saving separation, improve customer resource utilization efficiency, reduce TCO</a:t>
            </a:r>
          </a:p>
          <a:p>
            <a:endParaRPr lang="en-US" dirty="0"/>
          </a:p>
          <a:p>
            <a:r>
              <a:rPr lang="en-US" altLang="zh-CN" dirty="0"/>
              <a:t>Compared to traditional storage, the new </a:t>
            </a:r>
            <a:r>
              <a:rPr lang="en-US" altLang="zh-CN" dirty="0" err="1"/>
              <a:t>OceanStor</a:t>
            </a:r>
            <a:r>
              <a:rPr lang="en-US" altLang="zh-CN" dirty="0"/>
              <a:t> only uses 8 cabinets instead of 15, reducing the customer TCO by about 40% just in storage improvements alone. </a:t>
            </a:r>
            <a:endParaRPr lang="zh-CN" altLang="zh-CN" dirty="0"/>
          </a:p>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12</a:t>
            </a:fld>
            <a:endParaRPr lang="en-US"/>
          </a:p>
        </p:txBody>
      </p:sp>
    </p:spTree>
    <p:extLst>
      <p:ext uri="{BB962C8B-B14F-4D97-AF65-F5344CB8AC3E}">
        <p14:creationId xmlns:p14="http://schemas.microsoft.com/office/powerpoint/2010/main" val="10601871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Edge</a:t>
            </a:r>
          </a:p>
          <a:p>
            <a:endParaRPr lang="en-US" dirty="0"/>
          </a:p>
          <a:p>
            <a:r>
              <a:rPr lang="en-US" dirty="0"/>
              <a:t>Case no. 3: </a:t>
            </a:r>
          </a:p>
          <a:p>
            <a:r>
              <a:rPr lang="en-US" dirty="0"/>
              <a:t>Coal Mine Safety </a:t>
            </a:r>
          </a:p>
          <a:p>
            <a:r>
              <a:rPr lang="en-US" dirty="0"/>
              <a:t>1km deep </a:t>
            </a:r>
          </a:p>
          <a:p>
            <a:r>
              <a:rPr lang="en-US" dirty="0"/>
              <a:t>The roadway is 20 km long </a:t>
            </a:r>
          </a:p>
          <a:p>
            <a:r>
              <a:rPr lang="en-US" dirty="0"/>
              <a:t>200-plus cameras </a:t>
            </a:r>
          </a:p>
          <a:p>
            <a:r>
              <a:rPr lang="en-US" dirty="0"/>
              <a:t>2000 plus sensors</a:t>
            </a:r>
          </a:p>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13</a:t>
            </a:fld>
            <a:endParaRPr lang="en-US"/>
          </a:p>
        </p:txBody>
      </p:sp>
    </p:spTree>
    <p:extLst>
      <p:ext uri="{BB962C8B-B14F-4D97-AF65-F5344CB8AC3E}">
        <p14:creationId xmlns:p14="http://schemas.microsoft.com/office/powerpoint/2010/main" val="1119571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r>
              <a:rPr lang="zh-CN" altLang="en-US" sz="16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开放、合作、共赢，共建数据基础设施</a:t>
            </a:r>
            <a:endParaRPr lang="zh-CN" altLang="en-US" sz="1600" dirty="0">
              <a:solidFill>
                <a:schemeClr val="tx2"/>
              </a:solidFill>
              <a:latin typeface="微软雅黑" panose="020B0503020204020204" pitchFamily="34" charset="-122"/>
              <a:ea typeface="微软雅黑" panose="020B0503020204020204" pitchFamily="34" charset="-122"/>
            </a:endParaRPr>
          </a:p>
          <a:p>
            <a:r>
              <a:rPr lang="en-US" dirty="0"/>
              <a:t>Open, cooperative, win-win, and build a data infrastructure</a:t>
            </a:r>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14</a:t>
            </a:fld>
            <a:endParaRPr lang="en-US"/>
          </a:p>
        </p:txBody>
      </p:sp>
    </p:spTree>
    <p:extLst>
      <p:ext uri="{BB962C8B-B14F-4D97-AF65-F5344CB8AC3E}">
        <p14:creationId xmlns:p14="http://schemas.microsoft.com/office/powerpoint/2010/main" val="1287561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7326F3-4732-B74B-9C70-D0992466E499}" type="slidenum">
              <a:rPr lang="en-US" smtClean="0"/>
              <a:t>15</a:t>
            </a:fld>
            <a:endParaRPr lang="en-US"/>
          </a:p>
        </p:txBody>
      </p:sp>
    </p:spTree>
    <p:extLst>
      <p:ext uri="{BB962C8B-B14F-4D97-AF65-F5344CB8AC3E}">
        <p14:creationId xmlns:p14="http://schemas.microsoft.com/office/powerpoint/2010/main" val="1311845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r>
              <a:rPr lang="zh-CN" altLang="zh-CN" sz="16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历经</a:t>
            </a:r>
            <a:r>
              <a:rPr lang="en-US" altLang="zh-CN" sz="1600" dirty="0">
                <a:solidFill>
                  <a:schemeClr val="tx2"/>
                </a:solidFill>
                <a:latin typeface="微软雅黑" panose="020B0503020204020204" pitchFamily="34" charset="-122"/>
                <a:ea typeface="微软雅黑" panose="020B0503020204020204" pitchFamily="34" charset="-122"/>
              </a:rPr>
              <a:t>15</a:t>
            </a:r>
            <a:r>
              <a:rPr lang="zh-CN" altLang="zh-CN" sz="16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年，华为存储蓬勃发展</a:t>
            </a:r>
            <a:r>
              <a:rPr lang="zh-CN" altLang="en-US" sz="16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，成为华为</a:t>
            </a:r>
            <a:r>
              <a:rPr lang="en-US" altLang="zh-CN" sz="16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ICT</a:t>
            </a:r>
            <a:r>
              <a:rPr lang="zh-CN" altLang="en-US" sz="16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战略的重要组成</a:t>
            </a:r>
            <a:endParaRPr lang="zh-CN" altLang="en-US" sz="1600" dirty="0">
              <a:solidFill>
                <a:schemeClr val="tx2"/>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2</a:t>
            </a:fld>
            <a:endParaRPr lang="en-US"/>
          </a:p>
        </p:txBody>
      </p:sp>
    </p:spTree>
    <p:extLst>
      <p:ext uri="{BB962C8B-B14F-4D97-AF65-F5344CB8AC3E}">
        <p14:creationId xmlns:p14="http://schemas.microsoft.com/office/powerpoint/2010/main" val="3455275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r>
              <a:rPr lang="zh-CN" altLang="en-US" sz="16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市场份额中国第一，全球增速第一</a:t>
            </a:r>
            <a:endParaRPr lang="en-US" altLang="zh-CN" sz="16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1219304" rtl="0" eaLnBrk="1" fontAlgn="auto" latinLnBrk="0" hangingPunct="1">
              <a:lnSpc>
                <a:spcPct val="100000"/>
              </a:lnSpc>
              <a:spcBef>
                <a:spcPts val="0"/>
              </a:spcBef>
              <a:spcAft>
                <a:spcPts val="0"/>
              </a:spcAft>
              <a:buClrTx/>
              <a:buSzTx/>
              <a:buFontTx/>
              <a:buNone/>
              <a:tabLst/>
              <a:defRPr/>
            </a:pPr>
            <a:endParaRPr lang="zh-CN" altLang="en-US" sz="1600" dirty="0">
              <a:solidFill>
                <a:schemeClr val="tx2"/>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07326F3-4732-B74B-9C70-D0992466E499}" type="slidenum">
              <a:rPr kumimoji="0" lang="en-US" sz="1200" b="0" i="0" u="none" strike="noStrike" kern="1200" cap="none" spc="0" normalizeH="0" baseline="0" noProof="1"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sz="1200" b="0" i="0" u="none" strike="noStrike" kern="1200" cap="none" spc="0" normalizeH="0" baseline="0" noProof="1">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45249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r>
              <a:rPr lang="zh-CN" altLang="en-US" sz="16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进入</a:t>
            </a:r>
            <a:r>
              <a:rPr lang="en-US" altLang="zh-CN" sz="16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5G</a:t>
            </a:r>
            <a:r>
              <a:rPr lang="zh-CN" altLang="en-US" sz="16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时代，新联接、新应用正加速数据生产和流动，带来巨大机遇与挑战</a:t>
            </a:r>
            <a:endParaRPr lang="zh-CN" altLang="en-US" sz="1600" dirty="0">
              <a:solidFill>
                <a:schemeClr val="tx2"/>
              </a:solidFill>
              <a:latin typeface="微软雅黑" panose="020B0503020204020204" pitchFamily="34" charset="-122"/>
              <a:ea typeface="微软雅黑" panose="020B0503020204020204" pitchFamily="34" charset="-122"/>
            </a:endParaRPr>
          </a:p>
          <a:p>
            <a:pPr marL="0" marR="0" lvl="0" indent="0" algn="l" defTabSz="1219304" rtl="0" eaLnBrk="1" fontAlgn="auto" latinLnBrk="0" hangingPunct="1">
              <a:lnSpc>
                <a:spcPct val="100000"/>
              </a:lnSpc>
              <a:spcBef>
                <a:spcPts val="0"/>
              </a:spcBef>
              <a:spcAft>
                <a:spcPts val="0"/>
              </a:spcAft>
              <a:buClrTx/>
              <a:buSzTx/>
              <a:buFontTx/>
              <a:buNone/>
              <a:tabLst/>
              <a:defRPr/>
            </a:pPr>
            <a:endParaRPr lang="en-US" altLang="zh-CN" sz="16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sz="16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5G era - Explosive data growth</a:t>
            </a:r>
            <a:endParaRPr lang="zh-CN" altLang="en-US" sz="16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dirty="0"/>
              <a:t>64 TB/day in training data -- autonomous driving</a:t>
            </a:r>
          </a:p>
          <a:p>
            <a:r>
              <a:rPr lang="en-US" altLang="zh-CN" dirty="0"/>
              <a:t>1PB/day in data from digital-connected factories</a:t>
            </a:r>
          </a:p>
          <a:p>
            <a:r>
              <a:rPr lang="en-US" altLang="zh-CN" dirty="0"/>
              <a:t>Smart cities, 2M cameras, 80PB/day</a:t>
            </a:r>
          </a:p>
          <a:p>
            <a:r>
              <a:rPr lang="en-US" altLang="zh-CN" dirty="0"/>
              <a:t>Enterprise IT from TBs to PBs </a:t>
            </a:r>
          </a:p>
          <a:p>
            <a:endParaRPr lang="en-US" altLang="zh-CN" dirty="0"/>
          </a:p>
          <a:p>
            <a:r>
              <a:rPr lang="en-US" altLang="zh-CN" dirty="0"/>
              <a:t>&lt;2% stored, &lt;10% utilized, losing the value of data</a:t>
            </a:r>
          </a:p>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1803896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sz="1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Production: performance, unexpected surges, mission critical availability</a:t>
            </a:r>
          </a:p>
          <a:p>
            <a:pPr marL="0" marR="0" lvl="0" indent="0" algn="l" defTabSz="1219304" rtl="0" eaLnBrk="1" fontAlgn="auto" latinLnBrk="0" hangingPunct="1">
              <a:lnSpc>
                <a:spcPct val="100000"/>
              </a:lnSpc>
              <a:spcBef>
                <a:spcPts val="0"/>
              </a:spcBef>
              <a:spcAft>
                <a:spcPts val="0"/>
              </a:spcAft>
              <a:buClrTx/>
              <a:buSzTx/>
              <a:buFontTx/>
              <a:buNone/>
              <a:tabLst/>
              <a:defRPr/>
            </a:pPr>
            <a:endParaRPr lang="en-US" altLang="zh-CN" sz="1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sz="1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Big Data and Video: data volume is growing faster than technology and application development.  Meanwhile, the requirements to retain data are increasing as well.</a:t>
            </a:r>
          </a:p>
          <a:p>
            <a:pPr marL="0" marR="0" lvl="0" indent="0" algn="l" defTabSz="1219304" rtl="0" eaLnBrk="1" fontAlgn="auto" latinLnBrk="0" hangingPunct="1">
              <a:lnSpc>
                <a:spcPct val="100000"/>
              </a:lnSpc>
              <a:spcBef>
                <a:spcPts val="0"/>
              </a:spcBef>
              <a:spcAft>
                <a:spcPts val="0"/>
              </a:spcAft>
              <a:buClrTx/>
              <a:buSzTx/>
              <a:buFontTx/>
              <a:buNone/>
              <a:tabLst/>
              <a:defRPr/>
            </a:pPr>
            <a:endParaRPr lang="en-US" altLang="zh-CN" sz="1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sz="1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Edge: New applications every day.  IDC has indicated that in 2025, 75</a:t>
            </a:r>
            <a:r>
              <a:rPr lang="en-US" altLang="zh-CN" sz="16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b="0" u="none"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 of data will be generated at the edge.</a:t>
            </a:r>
          </a:p>
          <a:p>
            <a:pPr marL="0" marR="0" lvl="0" indent="0" algn="l" defTabSz="1219304" rtl="0" eaLnBrk="1" fontAlgn="auto" latinLnBrk="0" hangingPunct="1">
              <a:lnSpc>
                <a:spcPct val="100000"/>
              </a:lnSpc>
              <a:spcBef>
                <a:spcPts val="0"/>
              </a:spcBef>
              <a:spcAft>
                <a:spcPts val="0"/>
              </a:spcAft>
              <a:buClrTx/>
              <a:buSzTx/>
              <a:buFontTx/>
              <a:buNone/>
              <a:tabLst/>
              <a:defRPr/>
            </a:pPr>
            <a:endParaRPr lang="en-US" altLang="zh-CN" sz="160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F07326F3-4732-B74B-9C70-D0992466E499}" type="slidenum">
              <a:rPr lang="en-US" smtClean="0"/>
              <a:t>5</a:t>
            </a:fld>
            <a:endParaRPr lang="en-US"/>
          </a:p>
        </p:txBody>
      </p:sp>
    </p:spTree>
    <p:extLst>
      <p:ext uri="{BB962C8B-B14F-4D97-AF65-F5344CB8AC3E}">
        <p14:creationId xmlns:p14="http://schemas.microsoft.com/office/powerpoint/2010/main" val="2927385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“one storage, one lake” architecture to redefine the data infrastructure.</a:t>
            </a:r>
            <a:endParaRPr lang="zh-CN" altLang="zh-CN" dirty="0"/>
          </a:p>
          <a:p>
            <a:endParaRPr lang="en-US" altLang="zh-CN" dirty="0"/>
          </a:p>
          <a:p>
            <a:r>
              <a:rPr lang="en-US" altLang="zh-CN" dirty="0"/>
              <a:t>Converged: One copy of the data.  Provisioned according to business SLA and automatically allocated resources based on demands. In this way average resource utilization rate can increase from less than 40% to 70%, saving more than 30% TCO.</a:t>
            </a:r>
            <a:endParaRPr lang="zh-CN" altLang="zh-CN" dirty="0"/>
          </a:p>
          <a:p>
            <a:endParaRPr lang="en-US" altLang="zh-CN" dirty="0"/>
          </a:p>
          <a:p>
            <a:r>
              <a:rPr lang="en-US" altLang="zh-CN" dirty="0"/>
              <a:t>Intelligent: Through Automation Life Cycle management, intelligent data management system, planning, allocating, maintaining and optimizing of storage resource are fully automated, improving management efficiency by 5 times.</a:t>
            </a:r>
            <a:endParaRPr lang="zh-CN" altLang="zh-CN" dirty="0"/>
          </a:p>
          <a:p>
            <a:endParaRPr lang="en-US" altLang="zh-CN" dirty="0"/>
          </a:p>
          <a:p>
            <a:r>
              <a:rPr lang="en-US" altLang="zh-CN" dirty="0"/>
              <a:t>Open: By using open data engine we can realize one directory, one interface, and one piece of data to largely simplify the big data architecture. Data integration efficiency is greatly improved. 80% of analysis time for business launching can be saved.</a:t>
            </a:r>
            <a:endParaRPr lang="zh-CN" altLang="zh-CN" dirty="0"/>
          </a:p>
          <a:p>
            <a:r>
              <a:rPr lang="en-US" altLang="zh-CN" dirty="0"/>
              <a:t>Key components of Huawei’s one storage one lake solution: Dorado, Distributed, </a:t>
            </a:r>
            <a:r>
              <a:rPr lang="en-US" altLang="zh-CN" dirty="0" err="1"/>
              <a:t>FusionCube</a:t>
            </a:r>
            <a:r>
              <a:rPr lang="en-US" altLang="zh-CN" dirty="0"/>
              <a:t>, DMS intelligent data management</a:t>
            </a:r>
            <a:endParaRPr lang="zh-CN" altLang="zh-CN" dirty="0"/>
          </a:p>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6</a:t>
            </a:fld>
            <a:endParaRPr lang="en-US"/>
          </a:p>
        </p:txBody>
      </p:sp>
    </p:spTree>
    <p:extLst>
      <p:ext uri="{BB962C8B-B14F-4D97-AF65-F5344CB8AC3E}">
        <p14:creationId xmlns:p14="http://schemas.microsoft.com/office/powerpoint/2010/main" val="3854393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5G era, the amount of carriers’ billing will increase from 120 million to 750 million per million users. The billing frequency will therefore increase by 6.5 times, which requires faster storage to respond.</a:t>
            </a:r>
          </a:p>
          <a:p>
            <a:endParaRPr lang="en-US" altLang="zh-CN" dirty="0"/>
          </a:p>
          <a:p>
            <a:r>
              <a:rPr lang="en-US" altLang="zh-CN" dirty="0"/>
              <a:t>In addition, the billing service system requires 24/7 operation, thus an ultimate guarantee of storage reliability is needed.</a:t>
            </a:r>
          </a:p>
          <a:p>
            <a:endParaRPr lang="zh-CN" altLang="zh-CN" dirty="0"/>
          </a:p>
          <a:p>
            <a:r>
              <a:rPr lang="en-US" altLang="zh-CN" dirty="0"/>
              <a:t>20 million IOPS with 0.1ms latency</a:t>
            </a:r>
          </a:p>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dirty="0" err="1"/>
              <a:t>FlashLink</a:t>
            </a:r>
            <a:r>
              <a:rPr lang="en-US" altLang="zh-CN" dirty="0"/>
              <a:t> performance acceleration technology using our self-developed CPUs, AI chips and SSD chips</a:t>
            </a:r>
          </a:p>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dirty="0"/>
              <a:t>failure tolerance of 7 out of 8 controllers. </a:t>
            </a:r>
          </a:p>
          <a:p>
            <a:endParaRPr lang="en-US" altLang="zh-CN" dirty="0"/>
          </a:p>
          <a:p>
            <a:r>
              <a:rPr lang="en-US" altLang="zh-CN" dirty="0"/>
              <a:t>billing time from 10 hours to 3 hours, achieving a 70% reduction</a:t>
            </a:r>
          </a:p>
          <a:p>
            <a:endParaRPr lang="en-US" dirty="0"/>
          </a:p>
        </p:txBody>
      </p:sp>
      <p:sp>
        <p:nvSpPr>
          <p:cNvPr id="4" name="Slide Number Placeholder 3"/>
          <p:cNvSpPr>
            <a:spLocks noGrp="1"/>
          </p:cNvSpPr>
          <p:nvPr>
            <p:ph type="sldNum" sz="quarter" idx="5"/>
          </p:nvPr>
        </p:nvSpPr>
        <p:spPr/>
        <p:txBody>
          <a:bodyPr/>
          <a:lstStyle/>
          <a:p>
            <a:fld id="{F07326F3-4732-B74B-9C70-D0992466E499}" type="slidenum">
              <a:rPr lang="en-US" smtClean="0"/>
              <a:t>7</a:t>
            </a:fld>
            <a:endParaRPr lang="en-US"/>
          </a:p>
        </p:txBody>
      </p:sp>
    </p:spTree>
    <p:extLst>
      <p:ext uri="{BB962C8B-B14F-4D97-AF65-F5344CB8AC3E}">
        <p14:creationId xmlns:p14="http://schemas.microsoft.com/office/powerpoint/2010/main" val="4228171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 2020, Huawei will launch a new </a:t>
            </a:r>
            <a:r>
              <a:rPr lang="en-US" altLang="zh-CN" dirty="0" err="1"/>
              <a:t>OceanStor</a:t>
            </a:r>
            <a:r>
              <a:rPr lang="en-US" altLang="zh-CN" dirty="0"/>
              <a:t> distributed storage with Pacific high-density node. Its ultra-high density can store 120 disks in a 5U space.</a:t>
            </a:r>
          </a:p>
          <a:p>
            <a:r>
              <a:rPr lang="en-US" altLang="zh-CN" dirty="0"/>
              <a:t>Unique butterfly wing design enables the disk enclosure to be withdrawn from both the front side and the back side, which greatly increases the capacity of insertable disks</a:t>
            </a:r>
          </a:p>
          <a:p>
            <a:endParaRPr lang="en-US" altLang="zh-CN" dirty="0"/>
          </a:p>
          <a:p>
            <a:r>
              <a:rPr lang="en-US" altLang="zh-CN" dirty="0"/>
              <a:t>Together with large-capacity disks, we could double the raw disk capacity.</a:t>
            </a:r>
            <a:endParaRPr lang="zh-CN" altLang="zh-CN" dirty="0"/>
          </a:p>
          <a:p>
            <a:r>
              <a:rPr lang="en-US" altLang="zh-CN" dirty="0"/>
              <a:t>EC technology achieves the industry's highest data utilization rate, 91%. </a:t>
            </a:r>
          </a:p>
          <a:p>
            <a:endParaRPr lang="en-US" altLang="zh-CN" dirty="0"/>
          </a:p>
          <a:p>
            <a:r>
              <a:rPr lang="en-US" altLang="zh-CN" dirty="0"/>
              <a:t>Huawei's unique AI Fabric technology is the first to embed AI chips in the switch. The </a:t>
            </a:r>
            <a:r>
              <a:rPr lang="en-US" altLang="zh-CN" dirty="0" err="1"/>
              <a:t>iLossless</a:t>
            </a:r>
            <a:r>
              <a:rPr lang="en-US" altLang="zh-CN" dirty="0"/>
              <a:t> intelligent lossless exchange algorithm achieves true 0 packet loss network and microsecond-level end-to-end latency which completely breaks the bottleneck when massive data are exchanging between vast distributed storage nodes. This further helps improve the performance by over 15%.</a:t>
            </a:r>
          </a:p>
          <a:p>
            <a:endParaRPr lang="zh-CN" altLang="zh-CN" dirty="0"/>
          </a:p>
          <a:p>
            <a:r>
              <a:rPr lang="en-US" altLang="zh-CN" dirty="0"/>
              <a:t>Huawei's intelligent cooling technology achieves idle disk hibernation and intelligent fan speed regulation, which could reduce overall energy consumption by 50%;</a:t>
            </a:r>
            <a:endParaRPr lang="zh-CN" altLang="zh-CN" dirty="0"/>
          </a:p>
          <a:p>
            <a:endParaRPr lang="en-US" dirty="0"/>
          </a:p>
        </p:txBody>
      </p:sp>
      <p:sp>
        <p:nvSpPr>
          <p:cNvPr id="4" name="Slide Number Placeholder 3"/>
          <p:cNvSpPr>
            <a:spLocks noGrp="1"/>
          </p:cNvSpPr>
          <p:nvPr>
            <p:ph type="sldNum" sz="quarter" idx="5"/>
          </p:nvPr>
        </p:nvSpPr>
        <p:spPr/>
        <p:txBody>
          <a:bodyPr/>
          <a:lstStyle/>
          <a:p>
            <a:fld id="{F07326F3-4732-B74B-9C70-D0992466E499}" type="slidenum">
              <a:rPr lang="en-US" smtClean="0"/>
              <a:t>8</a:t>
            </a:fld>
            <a:endParaRPr lang="en-US"/>
          </a:p>
        </p:txBody>
      </p:sp>
    </p:spTree>
    <p:extLst>
      <p:ext uri="{BB962C8B-B14F-4D97-AF65-F5344CB8AC3E}">
        <p14:creationId xmlns:p14="http://schemas.microsoft.com/office/powerpoint/2010/main" val="3142878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a:t>
            </a:r>
          </a:p>
          <a:p>
            <a:r>
              <a:rPr lang="en-US" dirty="0"/>
              <a:t>Since 75% of data will originate from the edge, Huawei has created solutions specifically to address edge requirements</a:t>
            </a:r>
          </a:p>
          <a:p>
            <a:endParaRPr lang="en-US" dirty="0"/>
          </a:p>
          <a:p>
            <a:r>
              <a:rPr lang="en-US" dirty="0"/>
              <a:t>Many scenarios: IoT, Smart City/campus, ROBO, MFG, Mine safety, Healthcare, Transportation, carriers</a:t>
            </a:r>
          </a:p>
          <a:p>
            <a:endParaRPr lang="en-US" dirty="0"/>
          </a:p>
          <a:p>
            <a:r>
              <a:rPr lang="en-US" dirty="0"/>
              <a:t>Provides all the needs at the edge, including compute based on </a:t>
            </a:r>
            <a:r>
              <a:rPr lang="en-US" dirty="0" err="1"/>
              <a:t>Kunpeng</a:t>
            </a:r>
            <a:r>
              <a:rPr lang="en-US" dirty="0"/>
              <a:t> ARM CPU and Huawei's AI engine, Storage, Network, Firewall</a:t>
            </a:r>
          </a:p>
          <a:p>
            <a:endParaRPr lang="en-US" dirty="0"/>
          </a:p>
          <a:p>
            <a:r>
              <a:rPr lang="en-US" dirty="0"/>
              <a:t>Available in a non-DC environment capable tower appliance or 5U rack mount unit.</a:t>
            </a:r>
          </a:p>
          <a:p>
            <a:endParaRPr lang="en-US" dirty="0"/>
          </a:p>
          <a:p>
            <a:r>
              <a:rPr lang="en-US" dirty="0"/>
              <a:t>Unified Management</a:t>
            </a:r>
          </a:p>
          <a:p>
            <a:endParaRPr lang="en-US" dirty="0"/>
          </a:p>
        </p:txBody>
      </p:sp>
      <p:sp>
        <p:nvSpPr>
          <p:cNvPr id="4" name="Slide Number Placeholder 3"/>
          <p:cNvSpPr>
            <a:spLocks noGrp="1"/>
          </p:cNvSpPr>
          <p:nvPr>
            <p:ph type="sldNum" sz="quarter" idx="5"/>
          </p:nvPr>
        </p:nvSpPr>
        <p:spPr/>
        <p:txBody>
          <a:bodyPr/>
          <a:lstStyle/>
          <a:p>
            <a:fld id="{F07326F3-4732-B74B-9C70-D0992466E499}" type="slidenum">
              <a:rPr lang="en-US" smtClean="0"/>
              <a:t>9</a:t>
            </a:fld>
            <a:endParaRPr lang="en-US"/>
          </a:p>
        </p:txBody>
      </p:sp>
    </p:spTree>
    <p:extLst>
      <p:ext uri="{BB962C8B-B14F-4D97-AF65-F5344CB8AC3E}">
        <p14:creationId xmlns:p14="http://schemas.microsoft.com/office/powerpoint/2010/main" val="19336931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elligence">
    <p:bg>
      <p:bgPr>
        <a:solidFill>
          <a:schemeClr val="tx2"/>
        </a:solidFill>
        <a:effectLst/>
      </p:bgPr>
    </p:bg>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extLst>
              <a:ext uri="{28A0092B-C50C-407E-A947-70E740481C1C}">
                <a14:useLocalDpi xmlns:a14="http://schemas.microsoft.com/office/drawing/2010/main" val="0"/>
              </a:ext>
            </a:extLst>
          </a:blip>
          <a:srcRect b="18604"/>
          <a:stretch/>
        </p:blipFill>
        <p:spPr>
          <a:xfrm>
            <a:off x="0" y="375"/>
            <a:ext cx="12197432" cy="5599236"/>
          </a:xfrm>
          <a:prstGeom prst="rect">
            <a:avLst/>
          </a:prstGeom>
        </p:spPr>
      </p:pic>
      <p:sp>
        <p:nvSpPr>
          <p:cNvPr id="18" name="L 形 17"/>
          <p:cNvSpPr/>
          <p:nvPr userDrawn="1"/>
        </p:nvSpPr>
        <p:spPr>
          <a:xfrm rot="5400000">
            <a:off x="5352597" y="2376386"/>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9" name="Text Placeholder 2">
            <a:extLst>
              <a:ext uri="{FF2B5EF4-FFF2-40B4-BE49-F238E27FC236}">
                <a16:creationId xmlns:a16="http://schemas.microsoft.com/office/drawing/2014/main" id="{80221E27-F39A-5848-9F2D-07F8693DFAE1}"/>
              </a:ext>
            </a:extLst>
          </p:cNvPr>
          <p:cNvSpPr>
            <a:spLocks noGrp="1"/>
          </p:cNvSpPr>
          <p:nvPr>
            <p:ph type="body" sz="quarter" idx="10"/>
          </p:nvPr>
        </p:nvSpPr>
        <p:spPr>
          <a:xfrm>
            <a:off x="936005" y="1940430"/>
            <a:ext cx="4181685" cy="516332"/>
          </a:xfrm>
          <a:prstGeom prst="rect">
            <a:avLst/>
          </a:prstGeom>
        </p:spPr>
        <p:txBody>
          <a:bodyPr lIns="0" tIns="0" rIns="0" bIns="0"/>
          <a:lstStyle>
            <a:lvl1pPr>
              <a:defRPr sz="1400">
                <a:solidFill>
                  <a:schemeClr val="tx1"/>
                </a:solidFill>
                <a:latin typeface="Arial" panose="020B0604020202020204" pitchFamily="34" charset="0"/>
                <a:cs typeface="Arial" panose="020B0604020202020204" pitchFamily="34" charset="0"/>
              </a:defRPr>
            </a:lvl1pPr>
            <a:lvl2pPr>
              <a:defRPr sz="1400"/>
            </a:lvl2pPr>
            <a:lvl3pPr>
              <a:defRPr sz="1400"/>
            </a:lvl3pPr>
            <a:lvl4pPr>
              <a:defRPr sz="1400"/>
            </a:lvl4pPr>
            <a:lvl5pPr>
              <a:defRPr sz="1400"/>
            </a:lvl5pPr>
          </a:lstStyle>
          <a:p>
            <a:pPr lvl="0"/>
            <a:r>
              <a:rPr lang="en-US" dirty="0"/>
              <a:t>Edit Master text styles</a:t>
            </a:r>
          </a:p>
          <a:p>
            <a:pPr lvl="0"/>
            <a:endParaRPr lang="en-US" dirty="0"/>
          </a:p>
        </p:txBody>
      </p:sp>
      <p:sp>
        <p:nvSpPr>
          <p:cNvPr id="8" name="Text Placeholder 2">
            <a:extLst>
              <a:ext uri="{FF2B5EF4-FFF2-40B4-BE49-F238E27FC236}">
                <a16:creationId xmlns:a16="http://schemas.microsoft.com/office/drawing/2014/main" id="{00C28CF6-72CE-7444-957F-92103ED40543}"/>
              </a:ext>
            </a:extLst>
          </p:cNvPr>
          <p:cNvSpPr>
            <a:spLocks noGrp="1"/>
          </p:cNvSpPr>
          <p:nvPr>
            <p:ph type="body" sz="quarter" idx="11"/>
          </p:nvPr>
        </p:nvSpPr>
        <p:spPr>
          <a:xfrm>
            <a:off x="912855" y="6237532"/>
            <a:ext cx="1483104" cy="279014"/>
          </a:xfrm>
          <a:prstGeom prst="rect">
            <a:avLst/>
          </a:prstGeom>
        </p:spPr>
        <p:txBody>
          <a:bodyPr lIns="0" tIns="0" rIns="0" bIns="0"/>
          <a:lstStyle>
            <a:lvl1pPr>
              <a:defRPr sz="900">
                <a:solidFill>
                  <a:srgbClr val="FFFFFF"/>
                </a:solidFill>
                <a:latin typeface="Arial" panose="020B0604020202020204" pitchFamily="34" charset="0"/>
                <a:cs typeface="Arial" panose="020B0604020202020204" pitchFamily="34" charset="0"/>
              </a:defRPr>
            </a:lvl1pPr>
            <a:lvl2pPr>
              <a:defRPr sz="1400"/>
            </a:lvl2pPr>
            <a:lvl3pPr>
              <a:defRPr sz="1400"/>
            </a:lvl3pPr>
            <a:lvl4pPr>
              <a:defRPr sz="1400"/>
            </a:lvl4pPr>
            <a:lvl5pPr>
              <a:defRPr sz="1400"/>
            </a:lvl5pPr>
          </a:lstStyle>
          <a:p>
            <a:pPr lvl="0"/>
            <a:r>
              <a:rPr lang="en-US" dirty="0"/>
              <a:t>Edit Master text styles</a:t>
            </a:r>
          </a:p>
          <a:p>
            <a:pPr lvl="0"/>
            <a:endParaRPr lang="en-US" dirty="0"/>
          </a:p>
        </p:txBody>
      </p:sp>
      <p:sp>
        <p:nvSpPr>
          <p:cNvPr id="10" name="Subtitle 2">
            <a:extLst>
              <a:ext uri="{FF2B5EF4-FFF2-40B4-BE49-F238E27FC236}">
                <a16:creationId xmlns:a16="http://schemas.microsoft.com/office/drawing/2014/main" id="{6BEE1CA6-ECDC-5D4C-AF96-D8818FE8831A}"/>
              </a:ext>
            </a:extLst>
          </p:cNvPr>
          <p:cNvSpPr>
            <a:spLocks noGrp="1"/>
          </p:cNvSpPr>
          <p:nvPr>
            <p:ph type="subTitle" idx="1" hasCustomPrompt="1"/>
          </p:nvPr>
        </p:nvSpPr>
        <p:spPr>
          <a:xfrm>
            <a:off x="894275" y="900634"/>
            <a:ext cx="6586025" cy="813866"/>
          </a:xfrm>
          <a:prstGeom prst="rect">
            <a:avLst/>
          </a:prstGeom>
        </p:spPr>
        <p:txBody>
          <a:bodyPr lIns="0" tIns="0" rIns="0" bIns="0" anchor="t">
            <a:normAutofit/>
          </a:bodyPr>
          <a:lstStyle>
            <a:lvl1pPr marL="0" indent="0" algn="l">
              <a:lnSpc>
                <a:spcPts val="3430"/>
              </a:lnSpc>
              <a:spcBef>
                <a:spcPts val="0"/>
              </a:spcBef>
              <a:buNone/>
              <a:defRPr sz="3200" baseline="0">
                <a:solidFill>
                  <a:schemeClr val="tx1"/>
                </a:solidFill>
                <a:latin typeface="Arial" panose="020B0604020202020204" pitchFamily="34" charset="0"/>
                <a:ea typeface="Microsoft YaHei" panose="020B0503020204020204" pitchFamily="34" charset="-122"/>
                <a:cs typeface="Arial" panose="020B0604020202020204" pitchFamily="34" charset="0"/>
              </a:defRPr>
            </a:lvl1pPr>
            <a:lvl2pPr marL="593900" indent="0" algn="ctr">
              <a:buNone/>
              <a:defRPr sz="2598"/>
            </a:lvl2pPr>
            <a:lvl3pPr marL="1187798" indent="0" algn="ctr">
              <a:buNone/>
              <a:defRPr sz="2338"/>
            </a:lvl3pPr>
            <a:lvl4pPr marL="1781699" indent="0" algn="ctr">
              <a:buNone/>
              <a:defRPr sz="2079"/>
            </a:lvl4pPr>
            <a:lvl5pPr marL="2375598" indent="0" algn="ctr">
              <a:buNone/>
              <a:defRPr sz="2079"/>
            </a:lvl5pPr>
            <a:lvl6pPr marL="2969497" indent="0" algn="ctr">
              <a:buNone/>
              <a:defRPr sz="2079"/>
            </a:lvl6pPr>
            <a:lvl7pPr marL="3563396" indent="0" algn="ctr">
              <a:buNone/>
              <a:defRPr sz="2079"/>
            </a:lvl7pPr>
            <a:lvl8pPr marL="4157297" indent="0" algn="ctr">
              <a:buNone/>
              <a:defRPr sz="2079"/>
            </a:lvl8pPr>
            <a:lvl9pPr marL="4751195" indent="0" algn="ctr">
              <a:buNone/>
              <a:defRPr sz="2079"/>
            </a:lvl9pPr>
          </a:lstStyle>
          <a:p>
            <a:r>
              <a:rPr lang="en-US" dirty="0"/>
              <a:t>Click to edit Master title style</a:t>
            </a:r>
          </a:p>
        </p:txBody>
      </p:sp>
    </p:spTree>
    <p:extLst>
      <p:ext uri="{BB962C8B-B14F-4D97-AF65-F5344CB8AC3E}">
        <p14:creationId xmlns:p14="http://schemas.microsoft.com/office/powerpoint/2010/main" val="3514487387"/>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MWC2020 Title Slide">
    <p:spTree>
      <p:nvGrpSpPr>
        <p:cNvPr id="1" name=""/>
        <p:cNvGrpSpPr/>
        <p:nvPr/>
      </p:nvGrpSpPr>
      <p:grpSpPr>
        <a:xfrm>
          <a:off x="0" y="0"/>
          <a:ext cx="0" cy="0"/>
          <a:chOff x="0" y="0"/>
          <a:chExt cx="0" cy="0"/>
        </a:xfrm>
      </p:grpSpPr>
      <p:grpSp>
        <p:nvGrpSpPr>
          <p:cNvPr id="18" name="组合 17"/>
          <p:cNvGrpSpPr/>
          <p:nvPr userDrawn="1"/>
        </p:nvGrpSpPr>
        <p:grpSpPr>
          <a:xfrm>
            <a:off x="0" y="1"/>
            <a:ext cx="12257747" cy="6892291"/>
            <a:chOff x="0" y="0"/>
            <a:chExt cx="9189720" cy="5169218"/>
          </a:xfrm>
        </p:grpSpPr>
        <p:grpSp>
          <p:nvGrpSpPr>
            <p:cNvPr id="19" name="组合 18"/>
            <p:cNvGrpSpPr/>
            <p:nvPr userDrawn="1"/>
          </p:nvGrpSpPr>
          <p:grpSpPr>
            <a:xfrm>
              <a:off x="0" y="0"/>
              <a:ext cx="9189720" cy="5169218"/>
              <a:chOff x="0" y="0"/>
              <a:chExt cx="9189720" cy="5169218"/>
            </a:xfrm>
          </p:grpSpPr>
          <p:pic>
            <p:nvPicPr>
              <p:cNvPr id="21" name="图片 20"/>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0"/>
                <a:ext cx="9189720" cy="5169218"/>
              </a:xfrm>
              <a:prstGeom prst="rect">
                <a:avLst/>
              </a:prstGeom>
            </p:spPr>
          </p:pic>
          <p:pic>
            <p:nvPicPr>
              <p:cNvPr id="22" name="图片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5363" y="486986"/>
                <a:ext cx="5257096" cy="4382193"/>
              </a:xfrm>
              <a:prstGeom prst="rect">
                <a:avLst/>
              </a:prstGeom>
            </p:spPr>
          </p:pic>
        </p:grpSp>
        <p:pic>
          <p:nvPicPr>
            <p:cNvPr id="20" name="图片 1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564608" y="274322"/>
              <a:ext cx="1278798" cy="287892"/>
            </a:xfrm>
            <a:prstGeom prst="rect">
              <a:avLst/>
            </a:prstGeom>
          </p:spPr>
        </p:pic>
      </p:grpSp>
    </p:spTree>
    <p:extLst>
      <p:ext uri="{BB962C8B-B14F-4D97-AF65-F5344CB8AC3E}">
        <p14:creationId xmlns:p14="http://schemas.microsoft.com/office/powerpoint/2010/main" val="4079707685"/>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5058929"/>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DAB29EE7-57B6-1548-864C-6FA1B76CBDE9}"/>
              </a:ext>
            </a:extLst>
          </p:cNvPr>
          <p:cNvSpPr txBox="1">
            <a:spLocks/>
          </p:cNvSpPr>
          <p:nvPr userDrawn="1"/>
        </p:nvSpPr>
        <p:spPr>
          <a:xfrm>
            <a:off x="7979357" y="2343263"/>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FFFFFF"/>
                </a:solidFill>
                <a:latin typeface="+mj-lt"/>
              </a:rPr>
              <a:t>Copyright © 2020 Huawei Technologies Co., Ltd.</a:t>
            </a:r>
            <a:br>
              <a:rPr kumimoji="1" lang="en-US" altLang="zh-CN" sz="850" b="1" baseline="0" dirty="0">
                <a:solidFill>
                  <a:srgbClr val="FFFFFF"/>
                </a:solidFill>
                <a:latin typeface="+mj-lt"/>
              </a:rPr>
            </a:br>
            <a:r>
              <a:rPr kumimoji="1" lang="en-US" altLang="zh-CN" sz="850" b="1" baseline="0" dirty="0">
                <a:solidFill>
                  <a:srgbClr val="FFFFFF"/>
                </a:solidFill>
                <a:latin typeface="+mj-lt"/>
              </a:rPr>
              <a:t>All Rights Reserved.</a:t>
            </a:r>
            <a:br>
              <a:rPr kumimoji="1" lang="en-US" altLang="zh-CN" sz="779" dirty="0">
                <a:solidFill>
                  <a:srgbClr val="FFFFFF"/>
                </a:solidFill>
                <a:latin typeface="+mn-lt"/>
              </a:rPr>
            </a:br>
            <a:br>
              <a:rPr kumimoji="1" lang="en-US" altLang="zh-CN" sz="779" dirty="0">
                <a:solidFill>
                  <a:srgbClr val="FFFFFF"/>
                </a:solidFill>
                <a:latin typeface="+mn-lt"/>
              </a:rPr>
            </a:br>
            <a:r>
              <a:rPr kumimoji="1" lang="en-US" altLang="zh-CN" sz="850" baseline="0" dirty="0">
                <a:solidFill>
                  <a:srgbClr val="FFFFFF"/>
                </a:solidFill>
                <a:latin typeface="+mn-lt"/>
                <a:cs typeface="Arial" panose="020B0604020202020204" pitchFamily="34" charset="0"/>
              </a:rPr>
              <a:t>The information in this document may contain predictive </a:t>
            </a:r>
            <a:br>
              <a:rPr kumimoji="1" lang="en-US" altLang="zh-CN" sz="850" baseline="0" dirty="0">
                <a:solidFill>
                  <a:srgbClr val="FFFFFF"/>
                </a:solidFill>
                <a:latin typeface="+mn-lt"/>
                <a:cs typeface="Arial" panose="020B0604020202020204" pitchFamily="34" charset="0"/>
              </a:rPr>
            </a:br>
            <a:r>
              <a:rPr kumimoji="1" lang="en-US" altLang="zh-CN" sz="850" baseline="0" dirty="0">
                <a:solidFill>
                  <a:srgbClr val="FFFFFF"/>
                </a:solidFill>
                <a:latin typeface="+mn-lt"/>
                <a:cs typeface="Arial" panose="020B0604020202020204" pitchFamily="34" charset="0"/>
              </a:rPr>
              <a:t>statements including, without limitation, statements regarding </a:t>
            </a:r>
            <a:br>
              <a:rPr kumimoji="1" lang="en-US" altLang="zh-CN" sz="850" baseline="0" dirty="0">
                <a:solidFill>
                  <a:srgbClr val="FFFFFF"/>
                </a:solidFill>
                <a:latin typeface="+mn-lt"/>
                <a:cs typeface="Arial" panose="020B0604020202020204" pitchFamily="34" charset="0"/>
              </a:rPr>
            </a:br>
            <a:r>
              <a:rPr kumimoji="1" lang="en-US" altLang="zh-CN" sz="850" baseline="0" dirty="0">
                <a:solidFill>
                  <a:srgbClr val="FFFFFF"/>
                </a:solidFill>
                <a:latin typeface="+mn-lt"/>
                <a:cs typeface="Arial" panose="020B0604020202020204" pitchFamily="34" charset="0"/>
              </a:rPr>
              <a:t>the future financial and operating results, future product </a:t>
            </a:r>
            <a:br>
              <a:rPr kumimoji="1" lang="en-US" altLang="zh-CN" sz="850" baseline="0" dirty="0">
                <a:solidFill>
                  <a:srgbClr val="FFFFFF"/>
                </a:solidFill>
                <a:latin typeface="+mn-lt"/>
                <a:cs typeface="Arial" panose="020B0604020202020204" pitchFamily="34" charset="0"/>
              </a:rPr>
            </a:br>
            <a:r>
              <a:rPr kumimoji="1" lang="en-US" altLang="zh-CN" sz="850" baseline="0" dirty="0">
                <a:solidFill>
                  <a:srgbClr val="FFFFFF"/>
                </a:solidFill>
                <a:latin typeface="+mn-lt"/>
                <a:cs typeface="Arial" panose="020B0604020202020204" pitchFamily="34" charset="0"/>
              </a:rPr>
              <a:t>portfolio, new technology, etc. There are a number of factors that </a:t>
            </a:r>
            <a:br>
              <a:rPr kumimoji="1" lang="en-US" altLang="zh-CN" sz="850" baseline="0" dirty="0">
                <a:solidFill>
                  <a:srgbClr val="FFFFFF"/>
                </a:solidFill>
                <a:latin typeface="+mn-lt"/>
                <a:cs typeface="Arial" panose="020B0604020202020204" pitchFamily="34" charset="0"/>
              </a:rPr>
            </a:br>
            <a:r>
              <a:rPr kumimoji="1" lang="en-US" altLang="zh-CN" sz="850" baseline="0" dirty="0">
                <a:solidFill>
                  <a:srgbClr val="FFFFFF"/>
                </a:solidFill>
                <a:latin typeface="+mn-lt"/>
                <a:cs typeface="Arial" panose="020B0604020202020204" pitchFamily="34" charset="0"/>
              </a:rPr>
              <a:t>could cause actual results and developments to differ materially </a:t>
            </a:r>
            <a:br>
              <a:rPr kumimoji="1" lang="en-US" altLang="zh-CN" sz="850" baseline="0" dirty="0">
                <a:solidFill>
                  <a:srgbClr val="FFFFFF"/>
                </a:solidFill>
                <a:latin typeface="+mn-lt"/>
                <a:cs typeface="Arial" panose="020B0604020202020204" pitchFamily="34" charset="0"/>
              </a:rPr>
            </a:br>
            <a:r>
              <a:rPr kumimoji="1" lang="en-US" altLang="zh-CN" sz="850" baseline="0" dirty="0">
                <a:solidFill>
                  <a:srgbClr val="FFFFFF"/>
                </a:solidFill>
                <a:latin typeface="+mn-lt"/>
                <a:cs typeface="Arial" panose="020B0604020202020204" pitchFamily="34" charset="0"/>
              </a:rPr>
              <a:t>from those expressed or implied in the predictive statements. </a:t>
            </a:r>
            <a:br>
              <a:rPr kumimoji="1" lang="en-US" altLang="zh-CN" sz="850" baseline="0" dirty="0">
                <a:solidFill>
                  <a:srgbClr val="FFFFFF"/>
                </a:solidFill>
                <a:latin typeface="+mn-lt"/>
                <a:cs typeface="Arial" panose="020B0604020202020204" pitchFamily="34" charset="0"/>
              </a:rPr>
            </a:br>
            <a:r>
              <a:rPr kumimoji="1" lang="en-US" altLang="zh-CN" sz="850" baseline="0" dirty="0">
                <a:solidFill>
                  <a:srgbClr val="FFFFFF"/>
                </a:solidFill>
                <a:latin typeface="+mn-lt"/>
                <a:cs typeface="Arial" panose="020B0604020202020204" pitchFamily="34" charset="0"/>
              </a:rPr>
              <a:t>Therefore, such information is provided for reference purpose </a:t>
            </a:r>
            <a:br>
              <a:rPr kumimoji="1" lang="en-US" altLang="zh-CN" sz="850" baseline="0" dirty="0">
                <a:solidFill>
                  <a:srgbClr val="FFFFFF"/>
                </a:solidFill>
                <a:latin typeface="+mn-lt"/>
                <a:cs typeface="Arial" panose="020B0604020202020204" pitchFamily="34" charset="0"/>
              </a:rPr>
            </a:br>
            <a:r>
              <a:rPr kumimoji="1" lang="en-US" altLang="zh-CN" sz="850" baseline="0" dirty="0">
                <a:solidFill>
                  <a:srgbClr val="FFFFFF"/>
                </a:solidFill>
                <a:latin typeface="+mn-lt"/>
                <a:cs typeface="Arial" panose="020B0604020202020204" pitchFamily="34" charset="0"/>
              </a:rPr>
              <a:t>only and constitutes neither an offer nor an acceptance. Huawei </a:t>
            </a:r>
            <a:br>
              <a:rPr kumimoji="1" lang="en-US" altLang="zh-CN" sz="850" baseline="0" dirty="0">
                <a:solidFill>
                  <a:srgbClr val="FFFFFF"/>
                </a:solidFill>
                <a:latin typeface="+mn-lt"/>
                <a:cs typeface="Arial" panose="020B0604020202020204" pitchFamily="34" charset="0"/>
              </a:rPr>
            </a:br>
            <a:r>
              <a:rPr kumimoji="1" lang="en-US" altLang="zh-CN" sz="850" baseline="0" dirty="0">
                <a:solidFill>
                  <a:srgbClr val="FFFFFF"/>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FFFFFF"/>
              </a:solidFill>
              <a:latin typeface="+mn-lt"/>
            </a:endParaRPr>
          </a:p>
        </p:txBody>
      </p:sp>
      <p:sp>
        <p:nvSpPr>
          <p:cNvPr id="5" name="Subtitle 6">
            <a:extLst>
              <a:ext uri="{FF2B5EF4-FFF2-40B4-BE49-F238E27FC236}">
                <a16:creationId xmlns:a16="http://schemas.microsoft.com/office/drawing/2014/main" id="{8E124BC4-215C-DB48-987C-91B0929AEC1E}"/>
              </a:ext>
            </a:extLst>
          </p:cNvPr>
          <p:cNvSpPr txBox="1">
            <a:spLocks/>
          </p:cNvSpPr>
          <p:nvPr userDrawn="1"/>
        </p:nvSpPr>
        <p:spPr>
          <a:xfrm>
            <a:off x="7977672" y="1654427"/>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FFFFFF"/>
                </a:solidFill>
                <a:latin typeface="+mn-lt"/>
                <a:cs typeface="Arial" panose="020B0604020202020204" pitchFamily="34" charset="0"/>
              </a:rPr>
              <a:t>Bring digital to every person, home and </a:t>
            </a:r>
            <a:br>
              <a:rPr kumimoji="1" lang="en-US" altLang="zh-CN" sz="1200" dirty="0">
                <a:solidFill>
                  <a:srgbClr val="FFFFFF"/>
                </a:solidFill>
                <a:latin typeface="+mn-lt"/>
                <a:cs typeface="Arial" panose="020B0604020202020204" pitchFamily="34" charset="0"/>
              </a:rPr>
            </a:br>
            <a:r>
              <a:rPr kumimoji="1" lang="en-US" altLang="zh-CN" sz="1200" dirty="0">
                <a:solidFill>
                  <a:srgbClr val="FFFFFF"/>
                </a:solidFill>
                <a:latin typeface="+mn-lt"/>
                <a:cs typeface="Arial" panose="020B0604020202020204" pitchFamily="34" charset="0"/>
              </a:rPr>
              <a:t>organization for a fully connected, </a:t>
            </a:r>
            <a:br>
              <a:rPr kumimoji="1" lang="en-US" altLang="zh-CN" sz="1200" dirty="0">
                <a:solidFill>
                  <a:srgbClr val="FFFFFF"/>
                </a:solidFill>
                <a:latin typeface="+mn-lt"/>
                <a:cs typeface="Arial" panose="020B0604020202020204" pitchFamily="34" charset="0"/>
              </a:rPr>
            </a:br>
            <a:r>
              <a:rPr kumimoji="1" lang="en-US" altLang="zh-CN" sz="1200" dirty="0">
                <a:solidFill>
                  <a:srgbClr val="FFFFFF"/>
                </a:solidFill>
                <a:latin typeface="+mn-lt"/>
                <a:cs typeface="Arial" panose="020B0604020202020204" pitchFamily="34" charset="0"/>
              </a:rPr>
              <a:t>intelligent world.</a:t>
            </a:r>
            <a:endParaRPr kumimoji="1" lang="zh-CN" altLang="en-US" sz="1200" dirty="0">
              <a:solidFill>
                <a:srgbClr val="FFFFFF"/>
              </a:solidFill>
              <a:latin typeface="+mn-lt"/>
              <a:ea typeface="Microsoft YaHei" charset="-122"/>
              <a:cs typeface="Microsoft YaHei" charset="-122"/>
            </a:endParaRPr>
          </a:p>
        </p:txBody>
      </p:sp>
      <p:sp>
        <p:nvSpPr>
          <p:cNvPr id="6" name="TextBox 5">
            <a:extLst>
              <a:ext uri="{FF2B5EF4-FFF2-40B4-BE49-F238E27FC236}">
                <a16:creationId xmlns:a16="http://schemas.microsoft.com/office/drawing/2014/main" id="{587A679E-12F6-DC4F-B49A-F9B6B6DC2F2E}"/>
              </a:ext>
            </a:extLst>
          </p:cNvPr>
          <p:cNvSpPr txBox="1"/>
          <p:nvPr userDrawn="1"/>
        </p:nvSpPr>
        <p:spPr>
          <a:xfrm>
            <a:off x="607486" y="1402064"/>
            <a:ext cx="3921034" cy="854717"/>
          </a:xfrm>
          <a:prstGeom prst="rect">
            <a:avLst/>
          </a:prstGeom>
          <a:noFill/>
        </p:spPr>
        <p:txBody>
          <a:bodyPr wrap="square" rtlCol="0">
            <a:spAutoFit/>
          </a:bodyPr>
          <a:lstStyle/>
          <a:p>
            <a:pPr algn="l"/>
            <a:r>
              <a:rPr lang="en-US" sz="4800" dirty="0">
                <a:solidFill>
                  <a:srgbClr val="FFFFFF"/>
                </a:solidFill>
                <a:latin typeface="+mj-lt"/>
              </a:rPr>
              <a:t>Thank you.</a:t>
            </a:r>
          </a:p>
        </p:txBody>
      </p:sp>
    </p:spTree>
    <p:extLst>
      <p:ext uri="{BB962C8B-B14F-4D97-AF65-F5344CB8AC3E}">
        <p14:creationId xmlns:p14="http://schemas.microsoft.com/office/powerpoint/2010/main" val="24867286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tif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C6C5603F-BC15-7547-8820-B5A87EAA0D26}"/>
              </a:ext>
            </a:extLst>
          </p:cNvPr>
          <p:cNvPicPr>
            <a:picLocks noChangeAspect="1"/>
          </p:cNvPicPr>
          <p:nvPr userDrawn="1"/>
        </p:nvPicPr>
        <p:blipFill>
          <a:blip r:embed="rId6" cstate="print">
            <a:alphaModFix/>
            <a:extLst>
              <a:ext uri="{28A0092B-C50C-407E-A947-70E740481C1C}">
                <a14:useLocalDpi xmlns:a14="http://schemas.microsoft.com/office/drawing/2010/main" val="0"/>
              </a:ext>
            </a:extLst>
          </a:blip>
          <a:stretch>
            <a:fillRect/>
          </a:stretch>
        </p:blipFill>
        <p:spPr>
          <a:xfrm>
            <a:off x="10195695" y="6321908"/>
            <a:ext cx="1270800" cy="275024"/>
          </a:xfrm>
          <a:prstGeom prst="rect">
            <a:avLst/>
          </a:prstGeom>
        </p:spPr>
      </p:pic>
      <p:grpSp>
        <p:nvGrpSpPr>
          <p:cNvPr id="47" name="Group 46">
            <a:extLst>
              <a:ext uri="{FF2B5EF4-FFF2-40B4-BE49-F238E27FC236}">
                <a16:creationId xmlns:a16="http://schemas.microsoft.com/office/drawing/2014/main" id="{E2171E79-11D3-8648-9BEA-3C7660378BC9}"/>
              </a:ext>
            </a:extLst>
          </p:cNvPr>
          <p:cNvGrpSpPr>
            <a:grpSpLocks noChangeAspect="1"/>
          </p:cNvGrpSpPr>
          <p:nvPr userDrawn="1"/>
        </p:nvGrpSpPr>
        <p:grpSpPr>
          <a:xfrm>
            <a:off x="12290469" y="2625389"/>
            <a:ext cx="1963324" cy="4233515"/>
            <a:chOff x="5343883" y="-48857"/>
            <a:chExt cx="3263588" cy="7037279"/>
          </a:xfrm>
        </p:grpSpPr>
        <p:sp>
          <p:nvSpPr>
            <p:cNvPr id="69" name="矩形 13">
              <a:extLst>
                <a:ext uri="{FF2B5EF4-FFF2-40B4-BE49-F238E27FC236}">
                  <a16:creationId xmlns:a16="http://schemas.microsoft.com/office/drawing/2014/main" id="{2056A118-9F13-2644-8C4D-19B83F915923}"/>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196/0/84</a:t>
              </a:r>
            </a:p>
          </p:txBody>
        </p:sp>
        <p:sp>
          <p:nvSpPr>
            <p:cNvPr id="70" name="文本框 15">
              <a:extLst>
                <a:ext uri="{FF2B5EF4-FFF2-40B4-BE49-F238E27FC236}">
                  <a16:creationId xmlns:a16="http://schemas.microsoft.com/office/drawing/2014/main" id="{B22FD20B-FED1-F14A-B606-EFB600078EA5}"/>
                </a:ext>
              </a:extLst>
            </p:cNvPr>
            <p:cNvSpPr txBox="1"/>
            <p:nvPr userDrawn="1"/>
          </p:nvSpPr>
          <p:spPr>
            <a:xfrm>
              <a:off x="5352721" y="1694497"/>
              <a:ext cx="1636699" cy="204645"/>
            </a:xfrm>
            <a:prstGeom prst="rect">
              <a:avLst/>
            </a:prstGeom>
            <a:noFill/>
          </p:spPr>
          <p:txBody>
            <a:bodyPr wrap="square" lIns="0" tIns="0" rIns="0" bIns="0" rtlCol="0" anchor="b" anchorCtr="0">
              <a:spAutoFit/>
            </a:bodyPr>
            <a:lstStyle/>
            <a:p>
              <a:pPr algn="l">
                <a:lnSpc>
                  <a:spcPct val="100000"/>
                </a:lnSpc>
              </a:pPr>
              <a:r>
                <a:rPr kumimoji="1" lang="en-US" altLang="zh-CN" sz="800" dirty="0">
                  <a:solidFill>
                    <a:schemeClr val="tx1"/>
                  </a:solidFill>
                  <a:latin typeface="Arial" panose="020B0604020202020204" pitchFamily="34" charset="0"/>
                  <a:ea typeface="Microsoft YaHei" panose="020B0503020204020204" pitchFamily="34" charset="-122"/>
                  <a:cs typeface="Arial" panose="020B0604020202020204" pitchFamily="34" charset="0"/>
                </a:rPr>
                <a:t>Secondary Colors</a:t>
              </a:r>
              <a:endParaRPr kumimoji="1" lang="zh-CN" altLang="en-US" sz="800" dirty="0">
                <a:solidFill>
                  <a:schemeClr val="tx1"/>
                </a:solidFill>
                <a:latin typeface="Arial" panose="020B0604020202020204" pitchFamily="34" charset="0"/>
                <a:ea typeface="Microsoft YaHei" panose="020B0503020204020204" pitchFamily="34" charset="-122"/>
                <a:cs typeface="Arial" panose="020B0604020202020204" pitchFamily="34" charset="0"/>
              </a:endParaRPr>
            </a:p>
          </p:txBody>
        </p:sp>
        <p:sp>
          <p:nvSpPr>
            <p:cNvPr id="71" name="矩形 13">
              <a:extLst>
                <a:ext uri="{FF2B5EF4-FFF2-40B4-BE49-F238E27FC236}">
                  <a16:creationId xmlns:a16="http://schemas.microsoft.com/office/drawing/2014/main" id="{1BDF5E4A-1867-8E41-834A-BEF7F7DBCA4B}"/>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72" name="矩形 13">
              <a:extLst>
                <a:ext uri="{FF2B5EF4-FFF2-40B4-BE49-F238E27FC236}">
                  <a16:creationId xmlns:a16="http://schemas.microsoft.com/office/drawing/2014/main" id="{C1206869-819B-184C-810B-151F92C62236}"/>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73" name="矩形 13">
              <a:extLst>
                <a:ext uri="{FF2B5EF4-FFF2-40B4-BE49-F238E27FC236}">
                  <a16:creationId xmlns:a16="http://schemas.microsoft.com/office/drawing/2014/main" id="{7532BB58-5C8F-B442-A115-B92066928429}"/>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74" name="矩形 13">
              <a:extLst>
                <a:ext uri="{FF2B5EF4-FFF2-40B4-BE49-F238E27FC236}">
                  <a16:creationId xmlns:a16="http://schemas.microsoft.com/office/drawing/2014/main" id="{19E144E8-C437-8E49-8068-D750BCB2B2F7}"/>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75" name="矩形 13">
              <a:extLst>
                <a:ext uri="{FF2B5EF4-FFF2-40B4-BE49-F238E27FC236}">
                  <a16:creationId xmlns:a16="http://schemas.microsoft.com/office/drawing/2014/main" id="{F707D190-CC54-CA46-946B-8609C53E3CB9}"/>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76" name="矩形 13">
              <a:extLst>
                <a:ext uri="{FF2B5EF4-FFF2-40B4-BE49-F238E27FC236}">
                  <a16:creationId xmlns:a16="http://schemas.microsoft.com/office/drawing/2014/main" id="{CA69D07A-4CB1-1C44-95EB-D5DD16C88C16}"/>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charset="0"/>
                  <a:ea typeface="Arial" charset="0"/>
                  <a:cs typeface="Arial" charset="0"/>
                </a:rPr>
                <a:t>RGB </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199/0/11  </a:t>
              </a:r>
            </a:p>
          </p:txBody>
        </p:sp>
        <p:sp>
          <p:nvSpPr>
            <p:cNvPr id="77" name="文本框 15">
              <a:extLst>
                <a:ext uri="{FF2B5EF4-FFF2-40B4-BE49-F238E27FC236}">
                  <a16:creationId xmlns:a16="http://schemas.microsoft.com/office/drawing/2014/main" id="{14051C33-7D8E-ED4E-A31B-8FAA52C8EDA5}"/>
                </a:ext>
              </a:extLst>
            </p:cNvPr>
            <p:cNvSpPr txBox="1"/>
            <p:nvPr userDrawn="1"/>
          </p:nvSpPr>
          <p:spPr>
            <a:xfrm>
              <a:off x="5343883" y="-48857"/>
              <a:ext cx="1358295" cy="204645"/>
            </a:xfrm>
            <a:prstGeom prst="rect">
              <a:avLst/>
            </a:prstGeom>
            <a:noFill/>
          </p:spPr>
          <p:txBody>
            <a:bodyPr wrap="square" lIns="0" tIns="0" rIns="0" bIns="0" rtlCol="0" anchor="b" anchorCtr="0">
              <a:spAutoFit/>
            </a:bodyPr>
            <a:lstStyle/>
            <a:p>
              <a:pPr algn="l">
                <a:lnSpc>
                  <a:spcPct val="100000"/>
                </a:lnSpc>
              </a:pPr>
              <a:r>
                <a:rPr kumimoji="1" lang="en-US" altLang="zh-CN" sz="800" dirty="0">
                  <a:solidFill>
                    <a:schemeClr val="tx1"/>
                  </a:solidFill>
                  <a:latin typeface="Arial" panose="020B0604020202020204" pitchFamily="34" charset="0"/>
                  <a:ea typeface="Microsoft YaHei" panose="020B0503020204020204" pitchFamily="34" charset="-122"/>
                  <a:cs typeface="Arial" panose="020B0604020202020204" pitchFamily="34" charset="0"/>
                </a:rPr>
                <a:t>Corporate Colors</a:t>
              </a:r>
              <a:endParaRPr kumimoji="1" lang="zh-CN" altLang="en-US" sz="800" dirty="0">
                <a:solidFill>
                  <a:schemeClr val="tx1"/>
                </a:solidFill>
                <a:latin typeface="Arial" panose="020B0604020202020204" pitchFamily="34" charset="0"/>
                <a:ea typeface="Microsoft YaHei" panose="020B0503020204020204" pitchFamily="34" charset="-122"/>
                <a:cs typeface="Arial" panose="020B0604020202020204" pitchFamily="34" charset="0"/>
              </a:endParaRPr>
            </a:p>
          </p:txBody>
        </p:sp>
        <p:sp>
          <p:nvSpPr>
            <p:cNvPr id="78" name="矩形 13">
              <a:extLst>
                <a:ext uri="{FF2B5EF4-FFF2-40B4-BE49-F238E27FC236}">
                  <a16:creationId xmlns:a16="http://schemas.microsoft.com/office/drawing/2014/main" id="{697139C8-6378-7346-AA26-3DE355486404}"/>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186C</a:t>
              </a:r>
            </a:p>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200/16/46  </a:t>
              </a:r>
            </a:p>
          </p:txBody>
        </p:sp>
        <p:sp>
          <p:nvSpPr>
            <p:cNvPr id="79" name="矩形 13">
              <a:extLst>
                <a:ext uri="{FF2B5EF4-FFF2-40B4-BE49-F238E27FC236}">
                  <a16:creationId xmlns:a16="http://schemas.microsoft.com/office/drawing/2014/main" id="{F79CD551-CACB-A749-9460-B80C1456F4E8}"/>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80" name="矩形 13">
              <a:extLst>
                <a:ext uri="{FF2B5EF4-FFF2-40B4-BE49-F238E27FC236}">
                  <a16:creationId xmlns:a16="http://schemas.microsoft.com/office/drawing/2014/main" id="{659202D4-1C13-564B-AD21-AF809769236B}"/>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81" name="矩形 13">
              <a:extLst>
                <a:ext uri="{FF2B5EF4-FFF2-40B4-BE49-F238E27FC236}">
                  <a16:creationId xmlns:a16="http://schemas.microsoft.com/office/drawing/2014/main" id="{1D14C75E-3EEE-FA4D-8DA3-70B2C56F286F}"/>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82" name="矩形 13">
              <a:extLst>
                <a:ext uri="{FF2B5EF4-FFF2-40B4-BE49-F238E27FC236}">
                  <a16:creationId xmlns:a16="http://schemas.microsoft.com/office/drawing/2014/main" id="{9844BDEE-1453-9A40-B91C-2C526D59737B}"/>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83" name="矩形 13">
              <a:extLst>
                <a:ext uri="{FF2B5EF4-FFF2-40B4-BE49-F238E27FC236}">
                  <a16:creationId xmlns:a16="http://schemas.microsoft.com/office/drawing/2014/main" id="{533D13E9-5244-8E4F-9513-C00748CDDDF9}"/>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84" name="矩形 13">
              <a:extLst>
                <a:ext uri="{FF2B5EF4-FFF2-40B4-BE49-F238E27FC236}">
                  <a16:creationId xmlns:a16="http://schemas.microsoft.com/office/drawing/2014/main" id="{4EBE9DBF-E87C-4F4D-BBB1-81632C549613}"/>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85" name="矩形 13">
              <a:extLst>
                <a:ext uri="{FF2B5EF4-FFF2-40B4-BE49-F238E27FC236}">
                  <a16:creationId xmlns:a16="http://schemas.microsoft.com/office/drawing/2014/main" id="{422FC2B2-7928-F442-949E-D722F3DC9D01}"/>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86" name="矩形 13">
              <a:extLst>
                <a:ext uri="{FF2B5EF4-FFF2-40B4-BE49-F238E27FC236}">
                  <a16:creationId xmlns:a16="http://schemas.microsoft.com/office/drawing/2014/main" id="{5F38502B-99C0-4640-9E8D-7247A3238E22}"/>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87" name="矩形 13">
              <a:extLst>
                <a:ext uri="{FF2B5EF4-FFF2-40B4-BE49-F238E27FC236}">
                  <a16:creationId xmlns:a16="http://schemas.microsoft.com/office/drawing/2014/main" id="{1399EB62-5216-324F-B66C-AD6ED0004D51}"/>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88" name="矩形 13">
              <a:extLst>
                <a:ext uri="{FF2B5EF4-FFF2-40B4-BE49-F238E27FC236}">
                  <a16:creationId xmlns:a16="http://schemas.microsoft.com/office/drawing/2014/main" id="{DEDE780A-8050-FD48-B661-39532349131D}"/>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191/128/130</a:t>
              </a:r>
            </a:p>
          </p:txBody>
        </p:sp>
        <p:sp>
          <p:nvSpPr>
            <p:cNvPr id="89" name="矩形 13">
              <a:extLst>
                <a:ext uri="{FF2B5EF4-FFF2-40B4-BE49-F238E27FC236}">
                  <a16:creationId xmlns:a16="http://schemas.microsoft.com/office/drawing/2014/main" id="{9BDB304C-5E40-9647-A3EF-75D9BFFB7E5B}"/>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90" name="矩形 13">
              <a:extLst>
                <a:ext uri="{FF2B5EF4-FFF2-40B4-BE49-F238E27FC236}">
                  <a16:creationId xmlns:a16="http://schemas.microsoft.com/office/drawing/2014/main" id="{EC3A6DD7-CCD1-0C4F-B8D4-3D01C9FFC289}"/>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91" name="矩形 13">
              <a:extLst>
                <a:ext uri="{FF2B5EF4-FFF2-40B4-BE49-F238E27FC236}">
                  <a16:creationId xmlns:a16="http://schemas.microsoft.com/office/drawing/2014/main" id="{FC3F3193-22C2-A847-A957-DFCCDA9D1D88}"/>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92" name="矩形 13">
              <a:extLst>
                <a:ext uri="{FF2B5EF4-FFF2-40B4-BE49-F238E27FC236}">
                  <a16:creationId xmlns:a16="http://schemas.microsoft.com/office/drawing/2014/main" id="{851DFAF5-0D1C-C64A-87B5-B0C9497BA3EB}"/>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93" name="矩形 13">
              <a:extLst>
                <a:ext uri="{FF2B5EF4-FFF2-40B4-BE49-F238E27FC236}">
                  <a16:creationId xmlns:a16="http://schemas.microsoft.com/office/drawing/2014/main" id="{57EB9D15-6C1C-8340-A5D0-43B865B5951C}"/>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94" name="矩形 13">
              <a:extLst>
                <a:ext uri="{FF2B5EF4-FFF2-40B4-BE49-F238E27FC236}">
                  <a16:creationId xmlns:a16="http://schemas.microsoft.com/office/drawing/2014/main" id="{2B29D96D-3B3D-B944-92CB-FE0973E33810}"/>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95" name="矩形 13">
              <a:extLst>
                <a:ext uri="{FF2B5EF4-FFF2-40B4-BE49-F238E27FC236}">
                  <a16:creationId xmlns:a16="http://schemas.microsoft.com/office/drawing/2014/main" id="{35D234AC-C1A2-7248-94C0-BB95C4DFE743}"/>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96" name="矩形 13">
              <a:extLst>
                <a:ext uri="{FF2B5EF4-FFF2-40B4-BE49-F238E27FC236}">
                  <a16:creationId xmlns:a16="http://schemas.microsoft.com/office/drawing/2014/main" id="{2C241EB7-09A9-7E40-9241-F2D47E53E1FF}"/>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216/179/179</a:t>
              </a:r>
            </a:p>
          </p:txBody>
        </p:sp>
        <p:sp>
          <p:nvSpPr>
            <p:cNvPr id="97" name="矩形 13">
              <a:extLst>
                <a:ext uri="{FF2B5EF4-FFF2-40B4-BE49-F238E27FC236}">
                  <a16:creationId xmlns:a16="http://schemas.microsoft.com/office/drawing/2014/main" id="{63833C81-CC87-004C-AE5E-CB387B992636}"/>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98" name="矩形 13">
              <a:extLst>
                <a:ext uri="{FF2B5EF4-FFF2-40B4-BE49-F238E27FC236}">
                  <a16:creationId xmlns:a16="http://schemas.microsoft.com/office/drawing/2014/main" id="{77A96C4C-F3F3-484A-95BE-7E52C33A2FE2}"/>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99" name="矩形 13">
              <a:extLst>
                <a:ext uri="{FF2B5EF4-FFF2-40B4-BE49-F238E27FC236}">
                  <a16:creationId xmlns:a16="http://schemas.microsoft.com/office/drawing/2014/main" id="{66F0E6F8-F4D3-1B44-BB6D-F328A6CEA0C9}"/>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00" name="矩形 13">
              <a:extLst>
                <a:ext uri="{FF2B5EF4-FFF2-40B4-BE49-F238E27FC236}">
                  <a16:creationId xmlns:a16="http://schemas.microsoft.com/office/drawing/2014/main" id="{EEFEFB0D-48AF-8147-BDEB-B01E99ED82A7}"/>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01" name="矩形 13">
              <a:extLst>
                <a:ext uri="{FF2B5EF4-FFF2-40B4-BE49-F238E27FC236}">
                  <a16:creationId xmlns:a16="http://schemas.microsoft.com/office/drawing/2014/main" id="{3F7C47B0-D4EF-7047-9B96-1169C593055C}"/>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02" name="矩形 13">
              <a:extLst>
                <a:ext uri="{FF2B5EF4-FFF2-40B4-BE49-F238E27FC236}">
                  <a16:creationId xmlns:a16="http://schemas.microsoft.com/office/drawing/2014/main" id="{26A0A468-A37D-824A-8DA2-0B437212E07E}"/>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03" name="矩形 13">
              <a:extLst>
                <a:ext uri="{FF2B5EF4-FFF2-40B4-BE49-F238E27FC236}">
                  <a16:creationId xmlns:a16="http://schemas.microsoft.com/office/drawing/2014/main" id="{B0E79B3A-2E5F-ED4F-AA3D-00B685B18CA9}"/>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0/0/0</a:t>
              </a:r>
            </a:p>
          </p:txBody>
        </p:sp>
        <p:sp>
          <p:nvSpPr>
            <p:cNvPr id="104" name="矩形 13">
              <a:extLst>
                <a:ext uri="{FF2B5EF4-FFF2-40B4-BE49-F238E27FC236}">
                  <a16:creationId xmlns:a16="http://schemas.microsoft.com/office/drawing/2014/main" id="{32D85E93-C860-B646-A67C-3D2FDCC07E8E}"/>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05" name="矩形 13">
              <a:extLst>
                <a:ext uri="{FF2B5EF4-FFF2-40B4-BE49-F238E27FC236}">
                  <a16:creationId xmlns:a16="http://schemas.microsoft.com/office/drawing/2014/main" id="{D9E271D3-C782-EA4B-B477-613B5CE7B0DA}"/>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06" name="矩形 13">
              <a:extLst>
                <a:ext uri="{FF2B5EF4-FFF2-40B4-BE49-F238E27FC236}">
                  <a16:creationId xmlns:a16="http://schemas.microsoft.com/office/drawing/2014/main" id="{3F3501FC-1CA1-714F-BF48-934C859FA443}"/>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07" name="矩形 13">
              <a:extLst>
                <a:ext uri="{FF2B5EF4-FFF2-40B4-BE49-F238E27FC236}">
                  <a16:creationId xmlns:a16="http://schemas.microsoft.com/office/drawing/2014/main" id="{55D4E001-16C8-3749-9816-95BDA789806E}"/>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08" name="矩形 13">
              <a:extLst>
                <a:ext uri="{FF2B5EF4-FFF2-40B4-BE49-F238E27FC236}">
                  <a16:creationId xmlns:a16="http://schemas.microsoft.com/office/drawing/2014/main" id="{77AD797E-A6D4-8148-B9A9-59A0D242F0FA}"/>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b="0" baseline="0" dirty="0">
                <a:solidFill>
                  <a:srgbClr val="FFFFFF"/>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marL="0" marR="0" lvl="0" indent="0" algn="l" defTabSz="890849" rtl="0" eaLnBrk="1" fontAlgn="auto" latinLnBrk="0" hangingPunct="1">
              <a:lnSpc>
                <a:spcPct val="100000"/>
              </a:lnSpc>
              <a:spcBef>
                <a:spcPts val="0"/>
              </a:spcBef>
              <a:spcAft>
                <a:spcPts val="0"/>
              </a:spcAft>
              <a:buClrTx/>
              <a:buSzTx/>
              <a:buFontTx/>
              <a:buNone/>
              <a:tabLst/>
              <a:defRPr/>
            </a:pPr>
            <a:fld id="{C3837181-38C6-AD4F-B8BA-B444770388BB}" type="slidenum">
              <a:rPr lang="en-US" sz="900" smtClean="0">
                <a:solidFill>
                  <a:srgbClr val="FFFFFF"/>
                </a:solidFill>
                <a:latin typeface="Arial" panose="020B0604020202020204" pitchFamily="34" charset="0"/>
                <a:cs typeface="Arial" panose="020B0604020202020204" pitchFamily="34" charset="0"/>
              </a:rPr>
              <a:pPr marL="0" marR="0" lvl="0" indent="0" algn="l" defTabSz="890849" rtl="0" eaLnBrk="1" fontAlgn="auto" latinLnBrk="0" hangingPunct="1">
                <a:lnSpc>
                  <a:spcPct val="100000"/>
                </a:lnSpc>
                <a:spcBef>
                  <a:spcPts val="0"/>
                </a:spcBef>
                <a:spcAft>
                  <a:spcPts val="0"/>
                </a:spcAft>
                <a:buClrTx/>
                <a:buSzTx/>
                <a:buFontTx/>
                <a:buNone/>
                <a:tabLst/>
                <a:defRPr/>
              </a:pPr>
              <a:t>‹#›</a:t>
            </a:fld>
            <a:endParaRPr lang="en-US" sz="90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9056531"/>
      </p:ext>
    </p:extLst>
  </p:cSld>
  <p:clrMap bg1="dk1" tx1="lt1" bg2="dk2" tx2="lt2" accent1="accent1" accent2="accent2" accent3="accent3" accent4="accent4" accent5="accent5" accent6="accent6" hlink="hlink" folHlink="folHlink"/>
  <p:sldLayoutIdLst>
    <p:sldLayoutId id="2147483820" r:id="rId1"/>
    <p:sldLayoutId id="2147483963" r:id="rId2"/>
    <p:sldLayoutId id="2147483906" r:id="rId3"/>
    <p:sldLayoutId id="2147483964" r:id="rId4"/>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userDrawn="1">
          <p15:clr>
            <a:srgbClr val="F26B43"/>
          </p15:clr>
        </p15:guide>
        <p15:guide id="2" pos="3842" userDrawn="1">
          <p15:clr>
            <a:srgbClr val="F26B43"/>
          </p15:clr>
        </p15:guide>
        <p15:guide id="3" pos="458" userDrawn="1">
          <p15:clr>
            <a:srgbClr val="F26B43"/>
          </p15:clr>
        </p15:guide>
        <p15:guide id="4" pos="7225" userDrawn="1">
          <p15:clr>
            <a:srgbClr val="F26B43"/>
          </p15:clr>
        </p15:guide>
        <p15:guide id="5" orient="horz" pos="410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slideLayout" Target="../slideLayouts/slideLayout3.xml"/><Relationship Id="rId18" Type="http://schemas.openxmlformats.org/officeDocument/2006/relationships/image" Target="../media/image33.png"/><Relationship Id="rId3" Type="http://schemas.openxmlformats.org/officeDocument/2006/relationships/tags" Target="../tags/tag8.xml"/><Relationship Id="rId7" Type="http://schemas.openxmlformats.org/officeDocument/2006/relationships/tags" Target="../tags/tag12.xml"/><Relationship Id="rId12" Type="http://schemas.openxmlformats.org/officeDocument/2006/relationships/tags" Target="../tags/tag17.xml"/><Relationship Id="rId17" Type="http://schemas.openxmlformats.org/officeDocument/2006/relationships/image" Target="../media/image32.png"/><Relationship Id="rId2" Type="http://schemas.openxmlformats.org/officeDocument/2006/relationships/tags" Target="../tags/tag7.xml"/><Relationship Id="rId16" Type="http://schemas.openxmlformats.org/officeDocument/2006/relationships/image" Target="../media/image31.png"/><Relationship Id="rId20" Type="http://schemas.openxmlformats.org/officeDocument/2006/relationships/image" Target="../media/image35.png"/><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tags" Target="../tags/tag16.xml"/><Relationship Id="rId5" Type="http://schemas.openxmlformats.org/officeDocument/2006/relationships/tags" Target="../tags/tag10.xml"/><Relationship Id="rId15" Type="http://schemas.openxmlformats.org/officeDocument/2006/relationships/image" Target="../media/image30.png"/><Relationship Id="rId10" Type="http://schemas.openxmlformats.org/officeDocument/2006/relationships/tags" Target="../tags/tag15.xml"/><Relationship Id="rId19" Type="http://schemas.openxmlformats.org/officeDocument/2006/relationships/image" Target="../media/image34.png"/><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wmf"/></Relationships>
</file>

<file path=ppt/slides/_rels/slide13.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openxmlformats.org/officeDocument/2006/relationships/image" Target="../media/image52.png"/><Relationship Id="rId3" Type="http://schemas.openxmlformats.org/officeDocument/2006/relationships/slideLayout" Target="../slideLayouts/slideLayout3.xml"/><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1.png"/><Relationship Id="rId2" Type="http://schemas.openxmlformats.org/officeDocument/2006/relationships/video" Target="../media/media1.mp4"/><Relationship Id="rId16" Type="http://schemas.openxmlformats.org/officeDocument/2006/relationships/image" Target="../media/image50.png"/><Relationship Id="rId20" Type="http://schemas.openxmlformats.org/officeDocument/2006/relationships/image" Target="../media/image54.png"/><Relationship Id="rId1" Type="http://schemas.microsoft.com/office/2007/relationships/media" Target="../media/media1.mp4"/><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png"/><Relationship Id="rId19" Type="http://schemas.openxmlformats.org/officeDocument/2006/relationships/image" Target="../media/image53.png"/><Relationship Id="rId4" Type="http://schemas.openxmlformats.org/officeDocument/2006/relationships/notesSlide" Target="../notesSlides/notesSlide13.xml"/><Relationship Id="rId9" Type="http://schemas.openxmlformats.org/officeDocument/2006/relationships/image" Target="../media/image43.png"/><Relationship Id="rId14" Type="http://schemas.openxmlformats.org/officeDocument/2006/relationships/image" Target="../media/image48.png"/></Relationships>
</file>

<file path=ppt/slides/_rels/slide1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tiff"/><Relationship Id="rId5" Type="http://schemas.openxmlformats.org/officeDocument/2006/relationships/chart" Target="../charts/chart2.xml"/><Relationship Id="rId4" Type="http://schemas.openxmlformats.org/officeDocument/2006/relationships/chart" Target="../charts/chart1.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8.png"/><Relationship Id="rId5" Type="http://schemas.microsoft.com/office/2007/relationships/hdphoto" Target="../media/hdphoto1.wdp"/><Relationship Id="rId4" Type="http://schemas.openxmlformats.org/officeDocument/2006/relationships/image" Target="../media/image17.png"/><Relationship Id="rId9" Type="http://schemas.microsoft.com/office/2007/relationships/hdphoto" Target="../media/hdphoto2.wdp"/></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microsoft.com/office/2007/relationships/hdphoto" Target="../media/hdphoto3.wdp"/><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3.xml"/><Relationship Id="rId7" Type="http://schemas.openxmlformats.org/officeDocument/2006/relationships/notesSlide" Target="../notesSlides/notesSlide9.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3.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11">
            <a:extLst>
              <a:ext uri="{FF2B5EF4-FFF2-40B4-BE49-F238E27FC236}">
                <a16:creationId xmlns:a16="http://schemas.microsoft.com/office/drawing/2014/main" id="{A471330B-F621-AC48-BCC9-96FCCAF30733}"/>
              </a:ext>
            </a:extLst>
          </p:cNvPr>
          <p:cNvSpPr/>
          <p:nvPr/>
        </p:nvSpPr>
        <p:spPr>
          <a:xfrm>
            <a:off x="6425928" y="1966499"/>
            <a:ext cx="5310777" cy="1492716"/>
          </a:xfrm>
          <a:prstGeom prst="rect">
            <a:avLst/>
          </a:prstGeom>
        </p:spPr>
        <p:txBody>
          <a:bodyPr wrap="square">
            <a:spAutoFit/>
          </a:bodyPr>
          <a:lstStyle/>
          <a:p>
            <a:pPr algn="ctr" defTabSz="914089" fontAlgn="ctr">
              <a:lnSpc>
                <a:spcPts val="4800"/>
              </a:lnSpc>
              <a:spcBef>
                <a:spcPts val="1200"/>
              </a:spcBef>
              <a:defRPr/>
            </a:pPr>
            <a:r>
              <a:rPr lang="en-US" altLang="zh-CN" sz="4400" b="1" kern="0" spc="-200" dirty="0">
                <a:solidFill>
                  <a:prstClr val="black">
                    <a:lumMod val="85000"/>
                    <a:lumOff val="15000"/>
                  </a:prstClr>
                </a:solidFill>
                <a:cs typeface="+mn-ea"/>
                <a:sym typeface="+mn-lt"/>
              </a:rPr>
              <a:t>5G Era</a:t>
            </a:r>
          </a:p>
          <a:p>
            <a:pPr algn="ctr" defTabSz="914089" fontAlgn="ctr">
              <a:lnSpc>
                <a:spcPts val="4800"/>
              </a:lnSpc>
              <a:spcBef>
                <a:spcPts val="1200"/>
              </a:spcBef>
              <a:defRPr/>
            </a:pPr>
            <a:r>
              <a:rPr lang="en-US" altLang="zh-CN" sz="4400" b="1" kern="0" spc="-200" dirty="0">
                <a:solidFill>
                  <a:prstClr val="black">
                    <a:lumMod val="85000"/>
                    <a:lumOff val="15000"/>
                  </a:prstClr>
                </a:solidFill>
                <a:cs typeface="+mn-ea"/>
                <a:sym typeface="+mn-lt"/>
              </a:rPr>
              <a:t>Storage Solution</a:t>
            </a:r>
          </a:p>
        </p:txBody>
      </p:sp>
      <p:sp>
        <p:nvSpPr>
          <p:cNvPr id="7" name="副标题 2">
            <a:extLst>
              <a:ext uri="{FF2B5EF4-FFF2-40B4-BE49-F238E27FC236}">
                <a16:creationId xmlns:a16="http://schemas.microsoft.com/office/drawing/2014/main" id="{80094AEA-57E0-314E-B518-53478C86389C}"/>
              </a:ext>
            </a:extLst>
          </p:cNvPr>
          <p:cNvSpPr txBox="1">
            <a:spLocks/>
          </p:cNvSpPr>
          <p:nvPr/>
        </p:nvSpPr>
        <p:spPr>
          <a:xfrm>
            <a:off x="7826574" y="4437113"/>
            <a:ext cx="2985411" cy="915631"/>
          </a:xfrm>
          <a:prstGeom prst="rect">
            <a:avLst/>
          </a:prstGeom>
        </p:spPr>
        <p:txBody>
          <a:bodyPr/>
          <a:lstStyle>
            <a:lvl1pPr marL="0" indent="0" algn="l" defTabSz="685526" rtl="0" eaLnBrk="1" latinLnBrk="0" hangingPunct="1">
              <a:lnSpc>
                <a:spcPct val="100000"/>
              </a:lnSpc>
              <a:spcBef>
                <a:spcPts val="0"/>
              </a:spcBef>
              <a:buFontTx/>
              <a:buNone/>
              <a:defRPr sz="75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342763" indent="0" algn="l" defTabSz="685526" rtl="0" eaLnBrk="1" latinLnBrk="0" hangingPunct="1">
              <a:lnSpc>
                <a:spcPct val="90000"/>
              </a:lnSpc>
              <a:spcBef>
                <a:spcPts val="375"/>
              </a:spcBef>
              <a:buFontTx/>
              <a:buNone/>
              <a:defRPr sz="562" kern="1200">
                <a:solidFill>
                  <a:schemeClr val="tx1"/>
                </a:solidFill>
                <a:latin typeface="Arial" panose="020B0604020202020204" pitchFamily="34" charset="0"/>
                <a:ea typeface="+mn-ea"/>
                <a:cs typeface="Arial" panose="020B0604020202020204" pitchFamily="34" charset="0"/>
              </a:defRPr>
            </a:lvl2pPr>
            <a:lvl3pPr marL="685526" indent="0" algn="l" defTabSz="685526" rtl="0" eaLnBrk="1" latinLnBrk="0" hangingPunct="1">
              <a:lnSpc>
                <a:spcPct val="90000"/>
              </a:lnSpc>
              <a:spcBef>
                <a:spcPts val="375"/>
              </a:spcBef>
              <a:buFontTx/>
              <a:buNone/>
              <a:defRPr sz="562" kern="1200">
                <a:solidFill>
                  <a:schemeClr val="tx1"/>
                </a:solidFill>
                <a:latin typeface="Arial" panose="020B0604020202020204" pitchFamily="34" charset="0"/>
                <a:ea typeface="+mn-ea"/>
                <a:cs typeface="Arial" panose="020B0604020202020204" pitchFamily="34" charset="0"/>
              </a:defRPr>
            </a:lvl3pPr>
            <a:lvl4pPr marL="1028289" indent="0" algn="l" defTabSz="685526" rtl="0" eaLnBrk="1" latinLnBrk="0" hangingPunct="1">
              <a:lnSpc>
                <a:spcPct val="90000"/>
              </a:lnSpc>
              <a:spcBef>
                <a:spcPts val="375"/>
              </a:spcBef>
              <a:buFontTx/>
              <a:buNone/>
              <a:defRPr sz="562" kern="1200">
                <a:solidFill>
                  <a:schemeClr val="tx1"/>
                </a:solidFill>
                <a:latin typeface="Arial" panose="020B0604020202020204" pitchFamily="34" charset="0"/>
                <a:ea typeface="+mn-ea"/>
                <a:cs typeface="Arial" panose="020B0604020202020204" pitchFamily="34" charset="0"/>
              </a:defRPr>
            </a:lvl4pPr>
            <a:lvl5pPr marL="1371051" indent="0" algn="l" defTabSz="685526" rtl="0" eaLnBrk="1" latinLnBrk="0" hangingPunct="1">
              <a:lnSpc>
                <a:spcPct val="90000"/>
              </a:lnSpc>
              <a:spcBef>
                <a:spcPts val="375"/>
              </a:spcBef>
              <a:buFontTx/>
              <a:buNone/>
              <a:defRPr sz="562" kern="1200">
                <a:solidFill>
                  <a:schemeClr val="tx1"/>
                </a:solidFill>
                <a:latin typeface="Arial" panose="020B0604020202020204" pitchFamily="34" charset="0"/>
                <a:ea typeface="+mn-ea"/>
                <a:cs typeface="Arial" panose="020B0604020202020204" pitchFamily="34" charset="0"/>
              </a:defRPr>
            </a:lvl5pPr>
            <a:lvl6pPr marL="1885196" indent="-171381" algn="l" defTabSz="68552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6pPr>
            <a:lvl7pPr marL="2227958" indent="-171381" algn="l" defTabSz="68552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7pPr>
            <a:lvl8pPr marL="2570721" indent="-171381" algn="l" defTabSz="68552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8pPr>
            <a:lvl9pPr marL="2913484" indent="-171381" algn="l" defTabSz="68552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9pPr>
          </a:lstStyle>
          <a:p>
            <a:pPr marL="342754" indent="-342754" defTabSz="914012">
              <a:defRPr/>
            </a:pPr>
            <a:r>
              <a:rPr lang="en-US" altLang="zh-CN" sz="1799" b="1" dirty="0">
                <a:solidFill>
                  <a:srgbClr val="C00000"/>
                </a:solidFill>
                <a:latin typeface="+mn-lt"/>
                <a:ea typeface="+mn-ea"/>
                <a:cs typeface="+mn-ea"/>
                <a:sym typeface="+mn-lt"/>
              </a:rPr>
              <a:t>Ken Chilton</a:t>
            </a:r>
          </a:p>
          <a:p>
            <a:pPr marL="342754" indent="-342754" defTabSz="914012">
              <a:defRPr/>
            </a:pPr>
            <a:r>
              <a:rPr lang="en-US" altLang="zh-CN" sz="1200" dirty="0">
                <a:solidFill>
                  <a:srgbClr val="1D1D1A">
                    <a:lumMod val="85000"/>
                    <a:lumOff val="15000"/>
                  </a:srgbClr>
                </a:solidFill>
                <a:latin typeface="+mn-lt"/>
                <a:ea typeface="+mn-ea"/>
                <a:cs typeface="+mn-ea"/>
                <a:sym typeface="+mn-lt"/>
              </a:rPr>
              <a:t>Vice President, CTO</a:t>
            </a:r>
          </a:p>
          <a:p>
            <a:pPr marL="342754" indent="-342754" defTabSz="914012">
              <a:defRPr/>
            </a:pPr>
            <a:r>
              <a:rPr lang="en-US" altLang="zh-CN" sz="1200" dirty="0">
                <a:solidFill>
                  <a:srgbClr val="1D1D1A">
                    <a:lumMod val="85000"/>
                    <a:lumOff val="15000"/>
                  </a:srgbClr>
                </a:solidFill>
                <a:latin typeface="+mn-lt"/>
                <a:ea typeface="+mn-ea"/>
                <a:cs typeface="+mn-ea"/>
                <a:sym typeface="+mn-lt"/>
              </a:rPr>
              <a:t>Huawei Storage and Data Management</a:t>
            </a:r>
          </a:p>
        </p:txBody>
      </p:sp>
    </p:spTree>
    <p:extLst>
      <p:ext uri="{BB962C8B-B14F-4D97-AF65-F5344CB8AC3E}">
        <p14:creationId xmlns:p14="http://schemas.microsoft.com/office/powerpoint/2010/main" val="9590337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1857" y="331956"/>
            <a:ext cx="11636723" cy="523220"/>
          </a:xfrm>
          <a:prstGeom prst="rect">
            <a:avLst/>
          </a:prstGeom>
        </p:spPr>
        <p:txBody>
          <a:bodyPr wrap="square">
            <a:spAutoFit/>
          </a:bodyPr>
          <a:lstStyle/>
          <a:p>
            <a:r>
              <a:rPr lang="en-US" altLang="zh-CN" sz="2800" dirty="0">
                <a:solidFill>
                  <a:schemeClr val="tx2"/>
                </a:solidFill>
                <a:latin typeface="+mj-lt"/>
                <a:ea typeface="微软雅黑" panose="020B0503020204020204" pitchFamily="34" charset="-122"/>
                <a:cs typeface="Times New Roman" panose="02020603050405020304" pitchFamily="18" charset="0"/>
              </a:rPr>
              <a:t>DME</a:t>
            </a:r>
            <a:r>
              <a:rPr lang="zh-CN" altLang="en-US" sz="2800" dirty="0">
                <a:solidFill>
                  <a:schemeClr val="tx2"/>
                </a:solidFill>
                <a:latin typeface="+mj-lt"/>
                <a:ea typeface="微软雅黑" panose="020B0503020204020204" pitchFamily="34" charset="-122"/>
                <a:cs typeface="Times New Roman" panose="02020603050405020304" pitchFamily="18" charset="0"/>
              </a:rPr>
              <a:t> </a:t>
            </a:r>
            <a:r>
              <a:rPr lang="en-US" altLang="zh-CN" sz="2800" dirty="0">
                <a:solidFill>
                  <a:schemeClr val="tx2"/>
                </a:solidFill>
                <a:latin typeface="+mj-lt"/>
                <a:ea typeface="微软雅黑" panose="020B0503020204020204" pitchFamily="34" charset="-122"/>
                <a:cs typeface="Times New Roman" panose="02020603050405020304" pitchFamily="18" charset="0"/>
              </a:rPr>
              <a:t>Enables Automatic Management</a:t>
            </a:r>
            <a:endParaRPr lang="zh-CN" altLang="en-US" sz="2800" dirty="0">
              <a:solidFill>
                <a:schemeClr val="tx2"/>
              </a:solidFill>
              <a:latin typeface="+mj-lt"/>
              <a:ea typeface="微软雅黑" panose="020B0503020204020204" pitchFamily="34" charset="-122"/>
              <a:cs typeface="Times New Roman" panose="02020603050405020304" pitchFamily="18" charset="0"/>
            </a:endParaRPr>
          </a:p>
        </p:txBody>
      </p:sp>
      <p:sp>
        <p:nvSpPr>
          <p:cNvPr id="835" name="TextBox 60"/>
          <p:cNvSpPr txBox="1"/>
          <p:nvPr/>
        </p:nvSpPr>
        <p:spPr>
          <a:xfrm>
            <a:off x="736369" y="4965926"/>
            <a:ext cx="3534621" cy="431015"/>
          </a:xfrm>
          <a:prstGeom prst="rect">
            <a:avLst/>
          </a:prstGeom>
          <a:noFill/>
        </p:spPr>
        <p:txBody>
          <a:bodyPr wrap="none" lIns="0" tIns="0" rIns="0" bIns="0" anchor="ctr" anchorCtr="1">
            <a:spAutoFit/>
          </a:bodyPr>
          <a:lstStyle/>
          <a:p>
            <a:pPr algn="ctr" defTabSz="622891">
              <a:lnSpc>
                <a:spcPct val="150000"/>
              </a:lnSpc>
            </a:pPr>
            <a:r>
              <a:rPr lang="en-US" altLang="zh-CN" sz="1867" kern="0" dirty="0">
                <a:solidFill>
                  <a:srgbClr val="FFC000"/>
                </a:solidFill>
                <a:ea typeface="微软雅黑" panose="020B0503020204020204" pitchFamily="34" charset="-122"/>
                <a:cs typeface="Arial" panose="020B0604020202020204" pitchFamily="34" charset="0"/>
              </a:rPr>
              <a:t>DME (Data Management Engine)</a:t>
            </a:r>
          </a:p>
        </p:txBody>
      </p:sp>
      <p:sp>
        <p:nvSpPr>
          <p:cNvPr id="836" name="圆角矩形 835"/>
          <p:cNvSpPr/>
          <p:nvPr/>
        </p:nvSpPr>
        <p:spPr>
          <a:xfrm>
            <a:off x="906294" y="4484667"/>
            <a:ext cx="947580" cy="288439"/>
          </a:xfrm>
          <a:prstGeom prst="roundRect">
            <a:avLst>
              <a:gd name="adj" fmla="val 50000"/>
            </a:avLst>
          </a:prstGeom>
          <a:noFill/>
          <a:ln w="12700">
            <a:noFill/>
            <a:miter lim="800000"/>
            <a:headEnd/>
            <a:tailEnd/>
          </a:ln>
        </p:spPr>
        <p:txBody>
          <a:bodyPr wrap="none" lIns="0" tIns="0" rIns="0" bIns="0" anchor="ctr" anchorCtr="1">
            <a:spAutoFit/>
          </a:bodyPr>
          <a:lstStyle/>
          <a:p>
            <a:pPr algn="ctr" defTabSz="842774"/>
            <a:r>
              <a:rPr lang="en-US" altLang="zh-CN" sz="1333" kern="0" dirty="0">
                <a:solidFill>
                  <a:prstClr val="white"/>
                </a:solidFill>
                <a:ea typeface="微软雅黑" panose="020B0503020204020204" pitchFamily="34" charset="-122"/>
                <a:cs typeface="Arial" panose="020B0604020202020204" pitchFamily="34" charset="0"/>
                <a:sym typeface="微软雅黑" panose="020B0503020204020204" pitchFamily="34" charset="-122"/>
              </a:rPr>
              <a:t>Automation</a:t>
            </a:r>
          </a:p>
        </p:txBody>
      </p:sp>
      <p:sp>
        <p:nvSpPr>
          <p:cNvPr id="837" name="圆角矩形 836"/>
          <p:cNvSpPr/>
          <p:nvPr/>
        </p:nvSpPr>
        <p:spPr>
          <a:xfrm>
            <a:off x="1866230" y="4484667"/>
            <a:ext cx="538907" cy="288439"/>
          </a:xfrm>
          <a:prstGeom prst="roundRect">
            <a:avLst>
              <a:gd name="adj" fmla="val 50000"/>
            </a:avLst>
          </a:prstGeom>
          <a:noFill/>
          <a:ln w="12700">
            <a:noFill/>
            <a:miter lim="800000"/>
            <a:headEnd/>
            <a:tailEnd/>
          </a:ln>
        </p:spPr>
        <p:txBody>
          <a:bodyPr wrap="none" lIns="0" tIns="0" rIns="0" bIns="0" anchor="ctr" anchorCtr="1">
            <a:spAutoFit/>
          </a:bodyPr>
          <a:lstStyle/>
          <a:p>
            <a:pPr algn="ctr" defTabSz="842774"/>
            <a:r>
              <a:rPr lang="en-US" altLang="zh-CN" sz="1333" kern="0" dirty="0">
                <a:solidFill>
                  <a:prstClr val="white"/>
                </a:solidFill>
                <a:ea typeface="微软雅黑" panose="020B0503020204020204" pitchFamily="34" charset="-122"/>
                <a:cs typeface="Arial" panose="020B0604020202020204" pitchFamily="34" charset="0"/>
                <a:sym typeface="微软雅黑" panose="020B0503020204020204" pitchFamily="34" charset="-122"/>
              </a:rPr>
              <a:t>Policy</a:t>
            </a:r>
          </a:p>
        </p:txBody>
      </p:sp>
      <p:sp>
        <p:nvSpPr>
          <p:cNvPr id="838" name="圆角矩形 837"/>
          <p:cNvSpPr/>
          <p:nvPr/>
        </p:nvSpPr>
        <p:spPr>
          <a:xfrm>
            <a:off x="2491074" y="4484667"/>
            <a:ext cx="714598" cy="288439"/>
          </a:xfrm>
          <a:prstGeom prst="roundRect">
            <a:avLst>
              <a:gd name="adj" fmla="val 50000"/>
            </a:avLst>
          </a:prstGeom>
          <a:noFill/>
          <a:ln w="12700">
            <a:noFill/>
            <a:miter lim="800000"/>
            <a:headEnd/>
            <a:tailEnd/>
          </a:ln>
        </p:spPr>
        <p:txBody>
          <a:bodyPr wrap="none" lIns="0" tIns="0" rIns="0" bIns="0" anchor="ctr" anchorCtr="1">
            <a:spAutoFit/>
          </a:bodyPr>
          <a:lstStyle/>
          <a:p>
            <a:pPr algn="ctr" defTabSz="842774"/>
            <a:r>
              <a:rPr lang="en-US" altLang="zh-CN" sz="1333" kern="0" dirty="0">
                <a:solidFill>
                  <a:prstClr val="white"/>
                </a:solidFill>
                <a:ea typeface="微软雅黑" panose="020B0503020204020204" pitchFamily="34" charset="-122"/>
                <a:cs typeface="Arial" panose="020B0604020202020204" pitchFamily="34" charset="0"/>
                <a:sym typeface="微软雅黑" panose="020B0503020204020204" pitchFamily="34" charset="-122"/>
              </a:rPr>
              <a:t>Analysis</a:t>
            </a:r>
          </a:p>
        </p:txBody>
      </p:sp>
      <p:sp>
        <p:nvSpPr>
          <p:cNvPr id="839" name="圆角矩形 838"/>
          <p:cNvSpPr/>
          <p:nvPr/>
        </p:nvSpPr>
        <p:spPr>
          <a:xfrm>
            <a:off x="3186226" y="4484667"/>
            <a:ext cx="840656" cy="288439"/>
          </a:xfrm>
          <a:prstGeom prst="roundRect">
            <a:avLst>
              <a:gd name="adj" fmla="val 50000"/>
            </a:avLst>
          </a:prstGeom>
          <a:noFill/>
          <a:ln w="12700">
            <a:noFill/>
            <a:miter lim="800000"/>
            <a:headEnd/>
            <a:tailEnd/>
          </a:ln>
        </p:spPr>
        <p:txBody>
          <a:bodyPr wrap="none" lIns="0" tIns="0" rIns="0" bIns="0" anchor="ctr" anchorCtr="1">
            <a:spAutoFit/>
          </a:bodyPr>
          <a:lstStyle/>
          <a:p>
            <a:pPr algn="ctr" defTabSz="842774"/>
            <a:r>
              <a:rPr lang="en-US" altLang="zh-CN" sz="1333" kern="0" dirty="0">
                <a:solidFill>
                  <a:prstClr val="white"/>
                </a:solidFill>
                <a:ea typeface="微软雅黑" panose="020B0503020204020204" pitchFamily="34" charset="-122"/>
                <a:cs typeface="Arial" panose="020B0604020202020204" pitchFamily="34" charset="0"/>
                <a:sym typeface="微软雅黑" panose="020B0503020204020204" pitchFamily="34" charset="-122"/>
              </a:rPr>
              <a:t>Prediction</a:t>
            </a:r>
          </a:p>
        </p:txBody>
      </p:sp>
      <p:grpSp>
        <p:nvGrpSpPr>
          <p:cNvPr id="840" name="组合 195"/>
          <p:cNvGrpSpPr>
            <a:grpSpLocks/>
          </p:cNvGrpSpPr>
          <p:nvPr/>
        </p:nvGrpSpPr>
        <p:grpSpPr bwMode="auto">
          <a:xfrm>
            <a:off x="721786" y="3948583"/>
            <a:ext cx="3465441" cy="571559"/>
            <a:chOff x="4684942" y="4704423"/>
            <a:chExt cx="5833240" cy="1569377"/>
          </a:xfrm>
        </p:grpSpPr>
        <p:grpSp>
          <p:nvGrpSpPr>
            <p:cNvPr id="841" name="组合 340"/>
            <p:cNvGrpSpPr/>
            <p:nvPr/>
          </p:nvGrpSpPr>
          <p:grpSpPr>
            <a:xfrm>
              <a:off x="5154251" y="5239451"/>
              <a:ext cx="4740948" cy="499326"/>
              <a:chOff x="-1657350" y="4029075"/>
              <a:chExt cx="5524500" cy="2482850"/>
            </a:xfrm>
            <a:solidFill>
              <a:srgbClr val="00B0F0"/>
            </a:solidFill>
          </p:grpSpPr>
          <p:sp>
            <p:nvSpPr>
              <p:cNvPr id="846" name="Freeform 51"/>
              <p:cNvSpPr>
                <a:spLocks/>
              </p:cNvSpPr>
              <p:nvPr/>
            </p:nvSpPr>
            <p:spPr bwMode="auto">
              <a:xfrm>
                <a:off x="3292475" y="4029075"/>
                <a:ext cx="574675" cy="2482850"/>
              </a:xfrm>
              <a:custGeom>
                <a:avLst/>
                <a:gdLst/>
                <a:ahLst/>
                <a:cxnLst>
                  <a:cxn ang="0">
                    <a:pos x="142" y="22"/>
                  </a:cxn>
                  <a:cxn ang="0">
                    <a:pos x="134" y="16"/>
                  </a:cxn>
                  <a:cxn ang="0">
                    <a:pos x="114" y="8"/>
                  </a:cxn>
                  <a:cxn ang="0">
                    <a:pos x="84" y="6"/>
                  </a:cxn>
                  <a:cxn ang="0">
                    <a:pos x="44" y="18"/>
                  </a:cxn>
                  <a:cxn ang="0">
                    <a:pos x="32" y="28"/>
                  </a:cxn>
                  <a:cxn ang="0">
                    <a:pos x="8" y="58"/>
                  </a:cxn>
                  <a:cxn ang="0">
                    <a:pos x="0" y="74"/>
                  </a:cxn>
                  <a:cxn ang="0">
                    <a:pos x="38" y="154"/>
                  </a:cxn>
                  <a:cxn ang="0">
                    <a:pos x="72" y="238"/>
                  </a:cxn>
                  <a:cxn ang="0">
                    <a:pos x="102" y="324"/>
                  </a:cxn>
                  <a:cxn ang="0">
                    <a:pos x="126" y="412"/>
                  </a:cxn>
                  <a:cxn ang="0">
                    <a:pos x="146" y="502"/>
                  </a:cxn>
                  <a:cxn ang="0">
                    <a:pos x="160" y="594"/>
                  </a:cxn>
                  <a:cxn ang="0">
                    <a:pos x="168" y="688"/>
                  </a:cxn>
                  <a:cxn ang="0">
                    <a:pos x="170" y="782"/>
                  </a:cxn>
                  <a:cxn ang="0">
                    <a:pos x="170" y="830"/>
                  </a:cxn>
                  <a:cxn ang="0">
                    <a:pos x="164" y="924"/>
                  </a:cxn>
                  <a:cxn ang="0">
                    <a:pos x="152" y="1016"/>
                  </a:cxn>
                  <a:cxn ang="0">
                    <a:pos x="136" y="1108"/>
                  </a:cxn>
                  <a:cxn ang="0">
                    <a:pos x="114" y="1196"/>
                  </a:cxn>
                  <a:cxn ang="0">
                    <a:pos x="88" y="1284"/>
                  </a:cxn>
                  <a:cxn ang="0">
                    <a:pos x="56" y="1368"/>
                  </a:cxn>
                  <a:cxn ang="0">
                    <a:pos x="20" y="1450"/>
                  </a:cxn>
                  <a:cxn ang="0">
                    <a:pos x="0" y="1490"/>
                  </a:cxn>
                  <a:cxn ang="0">
                    <a:pos x="20" y="1522"/>
                  </a:cxn>
                  <a:cxn ang="0">
                    <a:pos x="44" y="1546"/>
                  </a:cxn>
                  <a:cxn ang="0">
                    <a:pos x="66" y="1554"/>
                  </a:cxn>
                  <a:cxn ang="0">
                    <a:pos x="100" y="1558"/>
                  </a:cxn>
                  <a:cxn ang="0">
                    <a:pos x="126" y="1552"/>
                  </a:cxn>
                  <a:cxn ang="0">
                    <a:pos x="142" y="1542"/>
                  </a:cxn>
                  <a:cxn ang="0">
                    <a:pos x="178" y="1564"/>
                  </a:cxn>
                  <a:cxn ang="0">
                    <a:pos x="220" y="1472"/>
                  </a:cxn>
                  <a:cxn ang="0">
                    <a:pos x="258" y="1380"/>
                  </a:cxn>
                  <a:cxn ang="0">
                    <a:pos x="290" y="1284"/>
                  </a:cxn>
                  <a:cxn ang="0">
                    <a:pos x="316" y="1186"/>
                  </a:cxn>
                  <a:cxn ang="0">
                    <a:pos x="336" y="1088"/>
                  </a:cxn>
                  <a:cxn ang="0">
                    <a:pos x="350" y="986"/>
                  </a:cxn>
                  <a:cxn ang="0">
                    <a:pos x="360" y="886"/>
                  </a:cxn>
                  <a:cxn ang="0">
                    <a:pos x="362" y="782"/>
                  </a:cxn>
                  <a:cxn ang="0">
                    <a:pos x="362" y="730"/>
                  </a:cxn>
                  <a:cxn ang="0">
                    <a:pos x="356" y="628"/>
                  </a:cxn>
                  <a:cxn ang="0">
                    <a:pos x="344" y="526"/>
                  </a:cxn>
                  <a:cxn ang="0">
                    <a:pos x="326" y="426"/>
                  </a:cxn>
                  <a:cxn ang="0">
                    <a:pos x="304" y="328"/>
                  </a:cxn>
                  <a:cxn ang="0">
                    <a:pos x="274" y="232"/>
                  </a:cxn>
                  <a:cxn ang="0">
                    <a:pos x="240" y="138"/>
                  </a:cxn>
                  <a:cxn ang="0">
                    <a:pos x="200" y="46"/>
                  </a:cxn>
                  <a:cxn ang="0">
                    <a:pos x="178" y="0"/>
                  </a:cxn>
                </a:cxnLst>
                <a:rect l="0" t="0" r="r" b="b"/>
                <a:pathLst>
                  <a:path w="362" h="1564">
                    <a:moveTo>
                      <a:pt x="178" y="0"/>
                    </a:moveTo>
                    <a:lnTo>
                      <a:pt x="142" y="22"/>
                    </a:lnTo>
                    <a:lnTo>
                      <a:pt x="142" y="22"/>
                    </a:lnTo>
                    <a:lnTo>
                      <a:pt x="134" y="16"/>
                    </a:lnTo>
                    <a:lnTo>
                      <a:pt x="126" y="12"/>
                    </a:lnTo>
                    <a:lnTo>
                      <a:pt x="114" y="8"/>
                    </a:lnTo>
                    <a:lnTo>
                      <a:pt x="100" y="6"/>
                    </a:lnTo>
                    <a:lnTo>
                      <a:pt x="84" y="6"/>
                    </a:lnTo>
                    <a:lnTo>
                      <a:pt x="66" y="10"/>
                    </a:lnTo>
                    <a:lnTo>
                      <a:pt x="44" y="18"/>
                    </a:lnTo>
                    <a:lnTo>
                      <a:pt x="44" y="18"/>
                    </a:lnTo>
                    <a:lnTo>
                      <a:pt x="32" y="28"/>
                    </a:lnTo>
                    <a:lnTo>
                      <a:pt x="20" y="42"/>
                    </a:lnTo>
                    <a:lnTo>
                      <a:pt x="8" y="58"/>
                    </a:lnTo>
                    <a:lnTo>
                      <a:pt x="0" y="74"/>
                    </a:lnTo>
                    <a:lnTo>
                      <a:pt x="0" y="74"/>
                    </a:lnTo>
                    <a:lnTo>
                      <a:pt x="20" y="114"/>
                    </a:lnTo>
                    <a:lnTo>
                      <a:pt x="38" y="154"/>
                    </a:lnTo>
                    <a:lnTo>
                      <a:pt x="56" y="196"/>
                    </a:lnTo>
                    <a:lnTo>
                      <a:pt x="72" y="238"/>
                    </a:lnTo>
                    <a:lnTo>
                      <a:pt x="88" y="280"/>
                    </a:lnTo>
                    <a:lnTo>
                      <a:pt x="102" y="324"/>
                    </a:lnTo>
                    <a:lnTo>
                      <a:pt x="114" y="368"/>
                    </a:lnTo>
                    <a:lnTo>
                      <a:pt x="126" y="412"/>
                    </a:lnTo>
                    <a:lnTo>
                      <a:pt x="136" y="456"/>
                    </a:lnTo>
                    <a:lnTo>
                      <a:pt x="146" y="502"/>
                    </a:lnTo>
                    <a:lnTo>
                      <a:pt x="152" y="548"/>
                    </a:lnTo>
                    <a:lnTo>
                      <a:pt x="160" y="594"/>
                    </a:lnTo>
                    <a:lnTo>
                      <a:pt x="164" y="640"/>
                    </a:lnTo>
                    <a:lnTo>
                      <a:pt x="168" y="688"/>
                    </a:lnTo>
                    <a:lnTo>
                      <a:pt x="170" y="734"/>
                    </a:lnTo>
                    <a:lnTo>
                      <a:pt x="170" y="782"/>
                    </a:lnTo>
                    <a:lnTo>
                      <a:pt x="170" y="782"/>
                    </a:lnTo>
                    <a:lnTo>
                      <a:pt x="170" y="830"/>
                    </a:lnTo>
                    <a:lnTo>
                      <a:pt x="168" y="876"/>
                    </a:lnTo>
                    <a:lnTo>
                      <a:pt x="164" y="924"/>
                    </a:lnTo>
                    <a:lnTo>
                      <a:pt x="160" y="970"/>
                    </a:lnTo>
                    <a:lnTo>
                      <a:pt x="152" y="1016"/>
                    </a:lnTo>
                    <a:lnTo>
                      <a:pt x="146" y="1062"/>
                    </a:lnTo>
                    <a:lnTo>
                      <a:pt x="136" y="1108"/>
                    </a:lnTo>
                    <a:lnTo>
                      <a:pt x="126" y="1152"/>
                    </a:lnTo>
                    <a:lnTo>
                      <a:pt x="114" y="1196"/>
                    </a:lnTo>
                    <a:lnTo>
                      <a:pt x="102" y="1240"/>
                    </a:lnTo>
                    <a:lnTo>
                      <a:pt x="88" y="1284"/>
                    </a:lnTo>
                    <a:lnTo>
                      <a:pt x="72" y="1326"/>
                    </a:lnTo>
                    <a:lnTo>
                      <a:pt x="56" y="1368"/>
                    </a:lnTo>
                    <a:lnTo>
                      <a:pt x="38" y="1410"/>
                    </a:lnTo>
                    <a:lnTo>
                      <a:pt x="20" y="1450"/>
                    </a:lnTo>
                    <a:lnTo>
                      <a:pt x="0" y="1490"/>
                    </a:lnTo>
                    <a:lnTo>
                      <a:pt x="0" y="1490"/>
                    </a:lnTo>
                    <a:lnTo>
                      <a:pt x="8" y="1506"/>
                    </a:lnTo>
                    <a:lnTo>
                      <a:pt x="20" y="1522"/>
                    </a:lnTo>
                    <a:lnTo>
                      <a:pt x="32" y="1536"/>
                    </a:lnTo>
                    <a:lnTo>
                      <a:pt x="44" y="1546"/>
                    </a:lnTo>
                    <a:lnTo>
                      <a:pt x="44" y="1546"/>
                    </a:lnTo>
                    <a:lnTo>
                      <a:pt x="66" y="1554"/>
                    </a:lnTo>
                    <a:lnTo>
                      <a:pt x="84" y="1558"/>
                    </a:lnTo>
                    <a:lnTo>
                      <a:pt x="100" y="1558"/>
                    </a:lnTo>
                    <a:lnTo>
                      <a:pt x="114" y="1556"/>
                    </a:lnTo>
                    <a:lnTo>
                      <a:pt x="126" y="1552"/>
                    </a:lnTo>
                    <a:lnTo>
                      <a:pt x="134" y="1548"/>
                    </a:lnTo>
                    <a:lnTo>
                      <a:pt x="142" y="1542"/>
                    </a:lnTo>
                    <a:lnTo>
                      <a:pt x="178" y="1564"/>
                    </a:lnTo>
                    <a:lnTo>
                      <a:pt x="178" y="1564"/>
                    </a:lnTo>
                    <a:lnTo>
                      <a:pt x="200" y="1518"/>
                    </a:lnTo>
                    <a:lnTo>
                      <a:pt x="220" y="1472"/>
                    </a:lnTo>
                    <a:lnTo>
                      <a:pt x="240" y="1426"/>
                    </a:lnTo>
                    <a:lnTo>
                      <a:pt x="258" y="1380"/>
                    </a:lnTo>
                    <a:lnTo>
                      <a:pt x="274" y="1332"/>
                    </a:lnTo>
                    <a:lnTo>
                      <a:pt x="290" y="1284"/>
                    </a:lnTo>
                    <a:lnTo>
                      <a:pt x="304" y="1236"/>
                    </a:lnTo>
                    <a:lnTo>
                      <a:pt x="316" y="1186"/>
                    </a:lnTo>
                    <a:lnTo>
                      <a:pt x="326" y="1138"/>
                    </a:lnTo>
                    <a:lnTo>
                      <a:pt x="336" y="1088"/>
                    </a:lnTo>
                    <a:lnTo>
                      <a:pt x="344" y="1038"/>
                    </a:lnTo>
                    <a:lnTo>
                      <a:pt x="350" y="986"/>
                    </a:lnTo>
                    <a:lnTo>
                      <a:pt x="356" y="936"/>
                    </a:lnTo>
                    <a:lnTo>
                      <a:pt x="360" y="886"/>
                    </a:lnTo>
                    <a:lnTo>
                      <a:pt x="362" y="834"/>
                    </a:lnTo>
                    <a:lnTo>
                      <a:pt x="362" y="782"/>
                    </a:lnTo>
                    <a:lnTo>
                      <a:pt x="362" y="782"/>
                    </a:lnTo>
                    <a:lnTo>
                      <a:pt x="362" y="730"/>
                    </a:lnTo>
                    <a:lnTo>
                      <a:pt x="360" y="678"/>
                    </a:lnTo>
                    <a:lnTo>
                      <a:pt x="356" y="628"/>
                    </a:lnTo>
                    <a:lnTo>
                      <a:pt x="350" y="578"/>
                    </a:lnTo>
                    <a:lnTo>
                      <a:pt x="344" y="526"/>
                    </a:lnTo>
                    <a:lnTo>
                      <a:pt x="336" y="476"/>
                    </a:lnTo>
                    <a:lnTo>
                      <a:pt x="326" y="426"/>
                    </a:lnTo>
                    <a:lnTo>
                      <a:pt x="316" y="378"/>
                    </a:lnTo>
                    <a:lnTo>
                      <a:pt x="304" y="328"/>
                    </a:lnTo>
                    <a:lnTo>
                      <a:pt x="290" y="280"/>
                    </a:lnTo>
                    <a:lnTo>
                      <a:pt x="274" y="232"/>
                    </a:lnTo>
                    <a:lnTo>
                      <a:pt x="258" y="184"/>
                    </a:lnTo>
                    <a:lnTo>
                      <a:pt x="240" y="138"/>
                    </a:lnTo>
                    <a:lnTo>
                      <a:pt x="220" y="92"/>
                    </a:lnTo>
                    <a:lnTo>
                      <a:pt x="200" y="46"/>
                    </a:lnTo>
                    <a:lnTo>
                      <a:pt x="178" y="0"/>
                    </a:lnTo>
                    <a:lnTo>
                      <a:pt x="178" y="0"/>
                    </a:lnTo>
                    <a:close/>
                  </a:path>
                </a:pathLst>
              </a:custGeom>
              <a:gradFill flip="none" rotWithShape="1">
                <a:gsLst>
                  <a:gs pos="0">
                    <a:sysClr val="window" lastClr="FFFFFF">
                      <a:alpha val="15000"/>
                    </a:sysClr>
                  </a:gs>
                  <a:gs pos="100000">
                    <a:sysClr val="window" lastClr="FFFFFF">
                      <a:alpha val="0"/>
                    </a:sysClr>
                  </a:gs>
                </a:gsLst>
                <a:lin ang="16200000" scaled="1"/>
                <a:tileRect/>
              </a:gradFill>
              <a:ln w="3175" cap="flat" cmpd="sng" algn="ctr">
                <a:gradFill flip="none" rotWithShape="1">
                  <a:gsLst>
                    <a:gs pos="0">
                      <a:sysClr val="window" lastClr="FFFFFF">
                        <a:alpha val="15000"/>
                      </a:sysClr>
                    </a:gs>
                    <a:gs pos="54000">
                      <a:sysClr val="window" lastClr="FFFFFF">
                        <a:alpha val="30000"/>
                      </a:sysClr>
                    </a:gs>
                    <a:gs pos="100000">
                      <a:sysClr val="window" lastClr="FFFFFF">
                        <a:alpha val="0"/>
                      </a:sysClr>
                    </a:gs>
                  </a:gsLst>
                  <a:lin ang="16200000" scaled="1"/>
                  <a:tileRect/>
                </a:gradFill>
                <a:prstDash val="solid"/>
                <a:round/>
                <a:headEnd/>
                <a:tailEn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sp>
            <p:nvSpPr>
              <p:cNvPr id="847" name="Freeform 54"/>
              <p:cNvSpPr>
                <a:spLocks/>
              </p:cNvSpPr>
              <p:nvPr/>
            </p:nvSpPr>
            <p:spPr bwMode="auto">
              <a:xfrm>
                <a:off x="-1657350" y="4029075"/>
                <a:ext cx="574675" cy="2482850"/>
              </a:xfrm>
              <a:custGeom>
                <a:avLst/>
                <a:gdLst/>
                <a:ahLst/>
                <a:cxnLst>
                  <a:cxn ang="0">
                    <a:pos x="362" y="1490"/>
                  </a:cxn>
                  <a:cxn ang="0">
                    <a:pos x="324" y="1410"/>
                  </a:cxn>
                  <a:cxn ang="0">
                    <a:pos x="290" y="1326"/>
                  </a:cxn>
                  <a:cxn ang="0">
                    <a:pos x="260" y="1240"/>
                  </a:cxn>
                  <a:cxn ang="0">
                    <a:pos x="236" y="1152"/>
                  </a:cxn>
                  <a:cxn ang="0">
                    <a:pos x="216" y="1062"/>
                  </a:cxn>
                  <a:cxn ang="0">
                    <a:pos x="202" y="970"/>
                  </a:cxn>
                  <a:cxn ang="0">
                    <a:pos x="194" y="876"/>
                  </a:cxn>
                  <a:cxn ang="0">
                    <a:pos x="192" y="782"/>
                  </a:cxn>
                  <a:cxn ang="0">
                    <a:pos x="192" y="734"/>
                  </a:cxn>
                  <a:cxn ang="0">
                    <a:pos x="198" y="640"/>
                  </a:cxn>
                  <a:cxn ang="0">
                    <a:pos x="210" y="548"/>
                  </a:cxn>
                  <a:cxn ang="0">
                    <a:pos x="226" y="456"/>
                  </a:cxn>
                  <a:cxn ang="0">
                    <a:pos x="248" y="368"/>
                  </a:cxn>
                  <a:cxn ang="0">
                    <a:pos x="274" y="280"/>
                  </a:cxn>
                  <a:cxn ang="0">
                    <a:pos x="306" y="196"/>
                  </a:cxn>
                  <a:cxn ang="0">
                    <a:pos x="342" y="114"/>
                  </a:cxn>
                  <a:cxn ang="0">
                    <a:pos x="362" y="74"/>
                  </a:cxn>
                  <a:cxn ang="0">
                    <a:pos x="342" y="42"/>
                  </a:cxn>
                  <a:cxn ang="0">
                    <a:pos x="318" y="18"/>
                  </a:cxn>
                  <a:cxn ang="0">
                    <a:pos x="296" y="10"/>
                  </a:cxn>
                  <a:cxn ang="0">
                    <a:pos x="262" y="6"/>
                  </a:cxn>
                  <a:cxn ang="0">
                    <a:pos x="236" y="12"/>
                  </a:cxn>
                  <a:cxn ang="0">
                    <a:pos x="220" y="22"/>
                  </a:cxn>
                  <a:cxn ang="0">
                    <a:pos x="184" y="0"/>
                  </a:cxn>
                  <a:cxn ang="0">
                    <a:pos x="142" y="92"/>
                  </a:cxn>
                  <a:cxn ang="0">
                    <a:pos x="104" y="184"/>
                  </a:cxn>
                  <a:cxn ang="0">
                    <a:pos x="72" y="280"/>
                  </a:cxn>
                  <a:cxn ang="0">
                    <a:pos x="46" y="378"/>
                  </a:cxn>
                  <a:cxn ang="0">
                    <a:pos x="26" y="476"/>
                  </a:cxn>
                  <a:cxn ang="0">
                    <a:pos x="12" y="578"/>
                  </a:cxn>
                  <a:cxn ang="0">
                    <a:pos x="2" y="678"/>
                  </a:cxn>
                  <a:cxn ang="0">
                    <a:pos x="0" y="782"/>
                  </a:cxn>
                  <a:cxn ang="0">
                    <a:pos x="0" y="834"/>
                  </a:cxn>
                  <a:cxn ang="0">
                    <a:pos x="6" y="936"/>
                  </a:cxn>
                  <a:cxn ang="0">
                    <a:pos x="18" y="1038"/>
                  </a:cxn>
                  <a:cxn ang="0">
                    <a:pos x="36" y="1138"/>
                  </a:cxn>
                  <a:cxn ang="0">
                    <a:pos x="58" y="1236"/>
                  </a:cxn>
                  <a:cxn ang="0">
                    <a:pos x="88" y="1332"/>
                  </a:cxn>
                  <a:cxn ang="0">
                    <a:pos x="122" y="1426"/>
                  </a:cxn>
                  <a:cxn ang="0">
                    <a:pos x="162" y="1518"/>
                  </a:cxn>
                  <a:cxn ang="0">
                    <a:pos x="220" y="1542"/>
                  </a:cxn>
                  <a:cxn ang="0">
                    <a:pos x="228" y="1548"/>
                  </a:cxn>
                  <a:cxn ang="0">
                    <a:pos x="248" y="1556"/>
                  </a:cxn>
                  <a:cxn ang="0">
                    <a:pos x="278" y="1558"/>
                  </a:cxn>
                  <a:cxn ang="0">
                    <a:pos x="318" y="1546"/>
                  </a:cxn>
                  <a:cxn ang="0">
                    <a:pos x="330" y="1536"/>
                  </a:cxn>
                  <a:cxn ang="0">
                    <a:pos x="354" y="1506"/>
                  </a:cxn>
                  <a:cxn ang="0">
                    <a:pos x="362" y="1490"/>
                  </a:cxn>
                </a:cxnLst>
                <a:rect l="0" t="0" r="r" b="b"/>
                <a:pathLst>
                  <a:path w="362" h="1564">
                    <a:moveTo>
                      <a:pt x="362" y="1490"/>
                    </a:moveTo>
                    <a:lnTo>
                      <a:pt x="362" y="1490"/>
                    </a:lnTo>
                    <a:lnTo>
                      <a:pt x="342" y="1450"/>
                    </a:lnTo>
                    <a:lnTo>
                      <a:pt x="324" y="1410"/>
                    </a:lnTo>
                    <a:lnTo>
                      <a:pt x="306" y="1368"/>
                    </a:lnTo>
                    <a:lnTo>
                      <a:pt x="290" y="1326"/>
                    </a:lnTo>
                    <a:lnTo>
                      <a:pt x="274" y="1284"/>
                    </a:lnTo>
                    <a:lnTo>
                      <a:pt x="260" y="1240"/>
                    </a:lnTo>
                    <a:lnTo>
                      <a:pt x="248" y="1196"/>
                    </a:lnTo>
                    <a:lnTo>
                      <a:pt x="236" y="1152"/>
                    </a:lnTo>
                    <a:lnTo>
                      <a:pt x="226" y="1108"/>
                    </a:lnTo>
                    <a:lnTo>
                      <a:pt x="216" y="1062"/>
                    </a:lnTo>
                    <a:lnTo>
                      <a:pt x="210" y="1016"/>
                    </a:lnTo>
                    <a:lnTo>
                      <a:pt x="202" y="970"/>
                    </a:lnTo>
                    <a:lnTo>
                      <a:pt x="198" y="924"/>
                    </a:lnTo>
                    <a:lnTo>
                      <a:pt x="194" y="876"/>
                    </a:lnTo>
                    <a:lnTo>
                      <a:pt x="192" y="830"/>
                    </a:lnTo>
                    <a:lnTo>
                      <a:pt x="192" y="782"/>
                    </a:lnTo>
                    <a:lnTo>
                      <a:pt x="192" y="782"/>
                    </a:lnTo>
                    <a:lnTo>
                      <a:pt x="192" y="734"/>
                    </a:lnTo>
                    <a:lnTo>
                      <a:pt x="194" y="688"/>
                    </a:lnTo>
                    <a:lnTo>
                      <a:pt x="198" y="640"/>
                    </a:lnTo>
                    <a:lnTo>
                      <a:pt x="202" y="594"/>
                    </a:lnTo>
                    <a:lnTo>
                      <a:pt x="210" y="548"/>
                    </a:lnTo>
                    <a:lnTo>
                      <a:pt x="216" y="502"/>
                    </a:lnTo>
                    <a:lnTo>
                      <a:pt x="226" y="456"/>
                    </a:lnTo>
                    <a:lnTo>
                      <a:pt x="236" y="412"/>
                    </a:lnTo>
                    <a:lnTo>
                      <a:pt x="248" y="368"/>
                    </a:lnTo>
                    <a:lnTo>
                      <a:pt x="260" y="324"/>
                    </a:lnTo>
                    <a:lnTo>
                      <a:pt x="274" y="280"/>
                    </a:lnTo>
                    <a:lnTo>
                      <a:pt x="290" y="238"/>
                    </a:lnTo>
                    <a:lnTo>
                      <a:pt x="306" y="196"/>
                    </a:lnTo>
                    <a:lnTo>
                      <a:pt x="324" y="154"/>
                    </a:lnTo>
                    <a:lnTo>
                      <a:pt x="342" y="114"/>
                    </a:lnTo>
                    <a:lnTo>
                      <a:pt x="362" y="74"/>
                    </a:lnTo>
                    <a:lnTo>
                      <a:pt x="362" y="74"/>
                    </a:lnTo>
                    <a:lnTo>
                      <a:pt x="354" y="58"/>
                    </a:lnTo>
                    <a:lnTo>
                      <a:pt x="342" y="42"/>
                    </a:lnTo>
                    <a:lnTo>
                      <a:pt x="330" y="28"/>
                    </a:lnTo>
                    <a:lnTo>
                      <a:pt x="318" y="18"/>
                    </a:lnTo>
                    <a:lnTo>
                      <a:pt x="318" y="18"/>
                    </a:lnTo>
                    <a:lnTo>
                      <a:pt x="296" y="10"/>
                    </a:lnTo>
                    <a:lnTo>
                      <a:pt x="278" y="6"/>
                    </a:lnTo>
                    <a:lnTo>
                      <a:pt x="262" y="6"/>
                    </a:lnTo>
                    <a:lnTo>
                      <a:pt x="248" y="8"/>
                    </a:lnTo>
                    <a:lnTo>
                      <a:pt x="236" y="12"/>
                    </a:lnTo>
                    <a:lnTo>
                      <a:pt x="228" y="16"/>
                    </a:lnTo>
                    <a:lnTo>
                      <a:pt x="220" y="22"/>
                    </a:lnTo>
                    <a:lnTo>
                      <a:pt x="184" y="0"/>
                    </a:lnTo>
                    <a:lnTo>
                      <a:pt x="184" y="0"/>
                    </a:lnTo>
                    <a:lnTo>
                      <a:pt x="162" y="46"/>
                    </a:lnTo>
                    <a:lnTo>
                      <a:pt x="142" y="92"/>
                    </a:lnTo>
                    <a:lnTo>
                      <a:pt x="122" y="138"/>
                    </a:lnTo>
                    <a:lnTo>
                      <a:pt x="104" y="184"/>
                    </a:lnTo>
                    <a:lnTo>
                      <a:pt x="88" y="232"/>
                    </a:lnTo>
                    <a:lnTo>
                      <a:pt x="72" y="280"/>
                    </a:lnTo>
                    <a:lnTo>
                      <a:pt x="58" y="328"/>
                    </a:lnTo>
                    <a:lnTo>
                      <a:pt x="46" y="378"/>
                    </a:lnTo>
                    <a:lnTo>
                      <a:pt x="36" y="426"/>
                    </a:lnTo>
                    <a:lnTo>
                      <a:pt x="26" y="476"/>
                    </a:lnTo>
                    <a:lnTo>
                      <a:pt x="18" y="526"/>
                    </a:lnTo>
                    <a:lnTo>
                      <a:pt x="12" y="578"/>
                    </a:lnTo>
                    <a:lnTo>
                      <a:pt x="6" y="628"/>
                    </a:lnTo>
                    <a:lnTo>
                      <a:pt x="2" y="678"/>
                    </a:lnTo>
                    <a:lnTo>
                      <a:pt x="0" y="730"/>
                    </a:lnTo>
                    <a:lnTo>
                      <a:pt x="0" y="782"/>
                    </a:lnTo>
                    <a:lnTo>
                      <a:pt x="0" y="782"/>
                    </a:lnTo>
                    <a:lnTo>
                      <a:pt x="0" y="834"/>
                    </a:lnTo>
                    <a:lnTo>
                      <a:pt x="2" y="886"/>
                    </a:lnTo>
                    <a:lnTo>
                      <a:pt x="6" y="936"/>
                    </a:lnTo>
                    <a:lnTo>
                      <a:pt x="12" y="986"/>
                    </a:lnTo>
                    <a:lnTo>
                      <a:pt x="18" y="1038"/>
                    </a:lnTo>
                    <a:lnTo>
                      <a:pt x="26" y="1088"/>
                    </a:lnTo>
                    <a:lnTo>
                      <a:pt x="36" y="1138"/>
                    </a:lnTo>
                    <a:lnTo>
                      <a:pt x="46" y="1186"/>
                    </a:lnTo>
                    <a:lnTo>
                      <a:pt x="58" y="1236"/>
                    </a:lnTo>
                    <a:lnTo>
                      <a:pt x="72" y="1284"/>
                    </a:lnTo>
                    <a:lnTo>
                      <a:pt x="88" y="1332"/>
                    </a:lnTo>
                    <a:lnTo>
                      <a:pt x="104" y="1380"/>
                    </a:lnTo>
                    <a:lnTo>
                      <a:pt x="122" y="1426"/>
                    </a:lnTo>
                    <a:lnTo>
                      <a:pt x="142" y="1472"/>
                    </a:lnTo>
                    <a:lnTo>
                      <a:pt x="162" y="1518"/>
                    </a:lnTo>
                    <a:lnTo>
                      <a:pt x="184" y="1564"/>
                    </a:lnTo>
                    <a:lnTo>
                      <a:pt x="220" y="1542"/>
                    </a:lnTo>
                    <a:lnTo>
                      <a:pt x="220" y="1542"/>
                    </a:lnTo>
                    <a:lnTo>
                      <a:pt x="228" y="1548"/>
                    </a:lnTo>
                    <a:lnTo>
                      <a:pt x="236" y="1552"/>
                    </a:lnTo>
                    <a:lnTo>
                      <a:pt x="248" y="1556"/>
                    </a:lnTo>
                    <a:lnTo>
                      <a:pt x="262" y="1558"/>
                    </a:lnTo>
                    <a:lnTo>
                      <a:pt x="278" y="1558"/>
                    </a:lnTo>
                    <a:lnTo>
                      <a:pt x="296" y="1554"/>
                    </a:lnTo>
                    <a:lnTo>
                      <a:pt x="318" y="1546"/>
                    </a:lnTo>
                    <a:lnTo>
                      <a:pt x="318" y="1546"/>
                    </a:lnTo>
                    <a:lnTo>
                      <a:pt x="330" y="1536"/>
                    </a:lnTo>
                    <a:lnTo>
                      <a:pt x="342" y="1522"/>
                    </a:lnTo>
                    <a:lnTo>
                      <a:pt x="354" y="1506"/>
                    </a:lnTo>
                    <a:lnTo>
                      <a:pt x="362" y="1490"/>
                    </a:lnTo>
                    <a:lnTo>
                      <a:pt x="362" y="1490"/>
                    </a:lnTo>
                    <a:close/>
                  </a:path>
                </a:pathLst>
              </a:custGeom>
              <a:gradFill flip="none" rotWithShape="1">
                <a:gsLst>
                  <a:gs pos="0">
                    <a:sysClr val="window" lastClr="FFFFFF">
                      <a:alpha val="15000"/>
                    </a:sysClr>
                  </a:gs>
                  <a:gs pos="100000">
                    <a:sysClr val="window" lastClr="FFFFFF">
                      <a:alpha val="0"/>
                    </a:sysClr>
                  </a:gs>
                </a:gsLst>
                <a:lin ang="16200000" scaled="1"/>
                <a:tileRect/>
              </a:gradFill>
              <a:ln w="3175" cap="flat" cmpd="sng" algn="ctr">
                <a:gradFill flip="none" rotWithShape="1">
                  <a:gsLst>
                    <a:gs pos="0">
                      <a:sysClr val="window" lastClr="FFFFFF">
                        <a:alpha val="15000"/>
                      </a:sysClr>
                    </a:gs>
                    <a:gs pos="54000">
                      <a:sysClr val="window" lastClr="FFFFFF">
                        <a:alpha val="30000"/>
                      </a:sysClr>
                    </a:gs>
                    <a:gs pos="100000">
                      <a:sysClr val="window" lastClr="FFFFFF">
                        <a:alpha val="0"/>
                      </a:sysClr>
                    </a:gs>
                  </a:gsLst>
                  <a:lin ang="16200000" scaled="1"/>
                  <a:tileRect/>
                </a:gradFill>
                <a:prstDash val="solid"/>
                <a:round/>
                <a:headEnd/>
                <a:tailEn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grpSp>
        <p:grpSp>
          <p:nvGrpSpPr>
            <p:cNvPr id="842" name="组合 339"/>
            <p:cNvGrpSpPr/>
            <p:nvPr/>
          </p:nvGrpSpPr>
          <p:grpSpPr>
            <a:xfrm>
              <a:off x="4684942" y="4704423"/>
              <a:ext cx="5833240" cy="1569377"/>
              <a:chOff x="-15297092" y="-10797381"/>
              <a:chExt cx="7829492" cy="8229600"/>
            </a:xfrm>
            <a:solidFill>
              <a:srgbClr val="00B0F0"/>
            </a:solidFill>
          </p:grpSpPr>
          <p:sp>
            <p:nvSpPr>
              <p:cNvPr id="843" name="Freeform 32"/>
              <p:cNvSpPr>
                <a:spLocks noEditPoints="1"/>
              </p:cNvSpPr>
              <p:nvPr/>
            </p:nvSpPr>
            <p:spPr bwMode="auto">
              <a:xfrm>
                <a:off x="-15297092" y="-10797381"/>
                <a:ext cx="7829492" cy="8229600"/>
              </a:xfrm>
              <a:custGeom>
                <a:avLst/>
                <a:gdLst/>
                <a:ahLst/>
                <a:cxnLst>
                  <a:cxn ang="0">
                    <a:pos x="2464" y="4990"/>
                  </a:cxn>
                  <a:cxn ang="0">
                    <a:pos x="2306" y="5168"/>
                  </a:cxn>
                  <a:cxn ang="0">
                    <a:pos x="2182" y="5152"/>
                  </a:cxn>
                  <a:cxn ang="0">
                    <a:pos x="3050" y="5144"/>
                  </a:cxn>
                  <a:cxn ang="0">
                    <a:pos x="3220" y="5108"/>
                  </a:cxn>
                  <a:cxn ang="0">
                    <a:pos x="3284" y="4892"/>
                  </a:cxn>
                  <a:cxn ang="0">
                    <a:pos x="3482" y="5028"/>
                  </a:cxn>
                  <a:cxn ang="0">
                    <a:pos x="1680" y="4814"/>
                  </a:cxn>
                  <a:cxn ang="0">
                    <a:pos x="1532" y="4746"/>
                  </a:cxn>
                  <a:cxn ang="0">
                    <a:pos x="1336" y="4862"/>
                  </a:cxn>
                  <a:cxn ang="0">
                    <a:pos x="3888" y="4838"/>
                  </a:cxn>
                  <a:cxn ang="0">
                    <a:pos x="4034" y="4746"/>
                  </a:cxn>
                  <a:cxn ang="0">
                    <a:pos x="4040" y="4506"/>
                  </a:cxn>
                  <a:cxn ang="0">
                    <a:pos x="4130" y="4434"/>
                  </a:cxn>
                  <a:cxn ang="0">
                    <a:pos x="852" y="4514"/>
                  </a:cxn>
                  <a:cxn ang="0">
                    <a:pos x="864" y="4258"/>
                  </a:cxn>
                  <a:cxn ang="0">
                    <a:pos x="626" y="4282"/>
                  </a:cxn>
                  <a:cxn ang="0">
                    <a:pos x="546" y="4186"/>
                  </a:cxn>
                  <a:cxn ang="0">
                    <a:pos x="4664" y="4150"/>
                  </a:cxn>
                  <a:cxn ang="0">
                    <a:pos x="4764" y="4006"/>
                  </a:cxn>
                  <a:cxn ang="0">
                    <a:pos x="4664" y="3804"/>
                  </a:cxn>
                  <a:cxn ang="0">
                    <a:pos x="4902" y="3770"/>
                  </a:cxn>
                  <a:cxn ang="0">
                    <a:pos x="410" y="3596"/>
                  </a:cxn>
                  <a:cxn ang="0">
                    <a:pos x="348" y="3448"/>
                  </a:cxn>
                  <a:cxn ang="0">
                    <a:pos x="128" y="3398"/>
                  </a:cxn>
                  <a:cxn ang="0">
                    <a:pos x="5072" y="3354"/>
                  </a:cxn>
                  <a:cxn ang="0">
                    <a:pos x="5116" y="3184"/>
                  </a:cxn>
                  <a:cxn ang="0">
                    <a:pos x="4958" y="3006"/>
                  </a:cxn>
                  <a:cxn ang="0">
                    <a:pos x="4974" y="2892"/>
                  </a:cxn>
                  <a:cxn ang="0">
                    <a:pos x="8" y="2814"/>
                  </a:cxn>
                  <a:cxn ang="0">
                    <a:pos x="192" y="2636"/>
                  </a:cxn>
                  <a:cxn ang="0">
                    <a:pos x="0" y="2516"/>
                  </a:cxn>
                  <a:cxn ang="0">
                    <a:pos x="200" y="2382"/>
                  </a:cxn>
                  <a:cxn ang="0">
                    <a:pos x="5170" y="2322"/>
                  </a:cxn>
                  <a:cxn ang="0">
                    <a:pos x="5148" y="2150"/>
                  </a:cxn>
                  <a:cxn ang="0">
                    <a:pos x="4936" y="2070"/>
                  </a:cxn>
                  <a:cxn ang="0">
                    <a:pos x="272" y="1974"/>
                  </a:cxn>
                  <a:cxn ang="0">
                    <a:pos x="318" y="1820"/>
                  </a:cxn>
                  <a:cxn ang="0">
                    <a:pos x="188" y="1618"/>
                  </a:cxn>
                  <a:cxn ang="0">
                    <a:pos x="238" y="1502"/>
                  </a:cxn>
                  <a:cxn ang="0">
                    <a:pos x="4754" y="1548"/>
                  </a:cxn>
                  <a:cxn ang="0">
                    <a:pos x="4846" y="1310"/>
                  </a:cxn>
                  <a:cxn ang="0">
                    <a:pos x="4608" y="1288"/>
                  </a:cxn>
                  <a:cxn ang="0">
                    <a:pos x="4542" y="1192"/>
                  </a:cxn>
                  <a:cxn ang="0">
                    <a:pos x="702" y="1112"/>
                  </a:cxn>
                  <a:cxn ang="0">
                    <a:pos x="806" y="988"/>
                  </a:cxn>
                  <a:cxn ang="0">
                    <a:pos x="748" y="770"/>
                  </a:cxn>
                  <a:cxn ang="0">
                    <a:pos x="984" y="808"/>
                  </a:cxn>
                  <a:cxn ang="0">
                    <a:pos x="4298" y="638"/>
                  </a:cxn>
                  <a:cxn ang="0">
                    <a:pos x="4162" y="528"/>
                  </a:cxn>
                  <a:cxn ang="0">
                    <a:pos x="3952" y="614"/>
                  </a:cxn>
                  <a:cxn ang="0">
                    <a:pos x="1316" y="558"/>
                  </a:cxn>
                  <a:cxn ang="0">
                    <a:pos x="1454" y="478"/>
                  </a:cxn>
                  <a:cxn ang="0">
                    <a:pos x="1496" y="242"/>
                  </a:cxn>
                  <a:cxn ang="0">
                    <a:pos x="1610" y="192"/>
                  </a:cxn>
                  <a:cxn ang="0">
                    <a:pos x="3464" y="354"/>
                  </a:cxn>
                  <a:cxn ang="0">
                    <a:pos x="3368" y="118"/>
                  </a:cxn>
                  <a:cxn ang="0">
                    <a:pos x="3178" y="264"/>
                  </a:cxn>
                  <a:cxn ang="0">
                    <a:pos x="3064" y="238"/>
                  </a:cxn>
                  <a:cxn ang="0">
                    <a:pos x="2216" y="220"/>
                  </a:cxn>
                  <a:cxn ang="0">
                    <a:pos x="2376" y="202"/>
                  </a:cxn>
                  <a:cxn ang="0">
                    <a:pos x="2482" y="2"/>
                  </a:cxn>
                </a:cxnLst>
                <a:rect l="0" t="0" r="r" b="b"/>
                <a:pathLst>
                  <a:path w="5184" h="5184">
                    <a:moveTo>
                      <a:pt x="2604" y="5184"/>
                    </a:moveTo>
                    <a:lnTo>
                      <a:pt x="2602" y="4992"/>
                    </a:lnTo>
                    <a:lnTo>
                      <a:pt x="2602" y="4992"/>
                    </a:lnTo>
                    <a:lnTo>
                      <a:pt x="2626" y="4992"/>
                    </a:lnTo>
                    <a:lnTo>
                      <a:pt x="2628" y="5184"/>
                    </a:lnTo>
                    <a:lnTo>
                      <a:pt x="2628" y="5184"/>
                    </a:lnTo>
                    <a:lnTo>
                      <a:pt x="2604" y="5184"/>
                    </a:lnTo>
                    <a:lnTo>
                      <a:pt x="2604" y="5184"/>
                    </a:lnTo>
                    <a:close/>
                    <a:moveTo>
                      <a:pt x="2478" y="5182"/>
                    </a:moveTo>
                    <a:lnTo>
                      <a:pt x="2478" y="5182"/>
                    </a:lnTo>
                    <a:lnTo>
                      <a:pt x="2454" y="5180"/>
                    </a:lnTo>
                    <a:lnTo>
                      <a:pt x="2464" y="4990"/>
                    </a:lnTo>
                    <a:lnTo>
                      <a:pt x="2464" y="4990"/>
                    </a:lnTo>
                    <a:lnTo>
                      <a:pt x="2488" y="4990"/>
                    </a:lnTo>
                    <a:lnTo>
                      <a:pt x="2478" y="5182"/>
                    </a:lnTo>
                    <a:close/>
                    <a:moveTo>
                      <a:pt x="2752" y="5180"/>
                    </a:moveTo>
                    <a:lnTo>
                      <a:pt x="2740" y="4988"/>
                    </a:lnTo>
                    <a:lnTo>
                      <a:pt x="2740" y="4988"/>
                    </a:lnTo>
                    <a:lnTo>
                      <a:pt x="2764" y="4986"/>
                    </a:lnTo>
                    <a:lnTo>
                      <a:pt x="2778" y="5178"/>
                    </a:lnTo>
                    <a:lnTo>
                      <a:pt x="2778" y="5178"/>
                    </a:lnTo>
                    <a:lnTo>
                      <a:pt x="2752" y="5180"/>
                    </a:lnTo>
                    <a:lnTo>
                      <a:pt x="2752" y="5180"/>
                    </a:lnTo>
                    <a:close/>
                    <a:moveTo>
                      <a:pt x="2330" y="5172"/>
                    </a:moveTo>
                    <a:lnTo>
                      <a:pt x="2330" y="5172"/>
                    </a:lnTo>
                    <a:lnTo>
                      <a:pt x="2306" y="5168"/>
                    </a:lnTo>
                    <a:lnTo>
                      <a:pt x="2326" y="4978"/>
                    </a:lnTo>
                    <a:lnTo>
                      <a:pt x="2326" y="4978"/>
                    </a:lnTo>
                    <a:lnTo>
                      <a:pt x="2350" y="4980"/>
                    </a:lnTo>
                    <a:lnTo>
                      <a:pt x="2330" y="5172"/>
                    </a:lnTo>
                    <a:close/>
                    <a:moveTo>
                      <a:pt x="2902" y="5166"/>
                    </a:moveTo>
                    <a:lnTo>
                      <a:pt x="2878" y="4976"/>
                    </a:lnTo>
                    <a:lnTo>
                      <a:pt x="2878" y="4976"/>
                    </a:lnTo>
                    <a:lnTo>
                      <a:pt x="2902" y="4972"/>
                    </a:lnTo>
                    <a:lnTo>
                      <a:pt x="2926" y="5164"/>
                    </a:lnTo>
                    <a:lnTo>
                      <a:pt x="2926" y="5164"/>
                    </a:lnTo>
                    <a:lnTo>
                      <a:pt x="2902" y="5166"/>
                    </a:lnTo>
                    <a:lnTo>
                      <a:pt x="2902" y="5166"/>
                    </a:lnTo>
                    <a:close/>
                    <a:moveTo>
                      <a:pt x="2182" y="5152"/>
                    </a:moveTo>
                    <a:lnTo>
                      <a:pt x="2182" y="5152"/>
                    </a:lnTo>
                    <a:lnTo>
                      <a:pt x="2158" y="5148"/>
                    </a:lnTo>
                    <a:lnTo>
                      <a:pt x="2190" y="4958"/>
                    </a:lnTo>
                    <a:lnTo>
                      <a:pt x="2190" y="4958"/>
                    </a:lnTo>
                    <a:lnTo>
                      <a:pt x="2212" y="4962"/>
                    </a:lnTo>
                    <a:lnTo>
                      <a:pt x="2182" y="5152"/>
                    </a:lnTo>
                    <a:close/>
                    <a:moveTo>
                      <a:pt x="3050" y="5144"/>
                    </a:moveTo>
                    <a:lnTo>
                      <a:pt x="3016" y="4956"/>
                    </a:lnTo>
                    <a:lnTo>
                      <a:pt x="3016" y="4956"/>
                    </a:lnTo>
                    <a:lnTo>
                      <a:pt x="3038" y="4952"/>
                    </a:lnTo>
                    <a:lnTo>
                      <a:pt x="3074" y="5140"/>
                    </a:lnTo>
                    <a:lnTo>
                      <a:pt x="3074" y="5140"/>
                    </a:lnTo>
                    <a:lnTo>
                      <a:pt x="3050" y="5144"/>
                    </a:lnTo>
                    <a:lnTo>
                      <a:pt x="3050" y="5144"/>
                    </a:lnTo>
                    <a:close/>
                    <a:moveTo>
                      <a:pt x="2034" y="5124"/>
                    </a:moveTo>
                    <a:lnTo>
                      <a:pt x="2034" y="5124"/>
                    </a:lnTo>
                    <a:lnTo>
                      <a:pt x="2010" y="5120"/>
                    </a:lnTo>
                    <a:lnTo>
                      <a:pt x="2054" y="4932"/>
                    </a:lnTo>
                    <a:lnTo>
                      <a:pt x="2054" y="4932"/>
                    </a:lnTo>
                    <a:lnTo>
                      <a:pt x="2076" y="4938"/>
                    </a:lnTo>
                    <a:lnTo>
                      <a:pt x="2034" y="5124"/>
                    </a:lnTo>
                    <a:close/>
                    <a:moveTo>
                      <a:pt x="3196" y="5114"/>
                    </a:moveTo>
                    <a:lnTo>
                      <a:pt x="3152" y="4928"/>
                    </a:lnTo>
                    <a:lnTo>
                      <a:pt x="3152" y="4928"/>
                    </a:lnTo>
                    <a:lnTo>
                      <a:pt x="3174" y="4922"/>
                    </a:lnTo>
                    <a:lnTo>
                      <a:pt x="3220" y="5108"/>
                    </a:lnTo>
                    <a:lnTo>
                      <a:pt x="3220" y="5108"/>
                    </a:lnTo>
                    <a:lnTo>
                      <a:pt x="3196" y="5114"/>
                    </a:lnTo>
                    <a:lnTo>
                      <a:pt x="3196" y="5114"/>
                    </a:lnTo>
                    <a:close/>
                    <a:moveTo>
                      <a:pt x="1890" y="5088"/>
                    </a:moveTo>
                    <a:lnTo>
                      <a:pt x="1890" y="5088"/>
                    </a:lnTo>
                    <a:lnTo>
                      <a:pt x="1866" y="5082"/>
                    </a:lnTo>
                    <a:lnTo>
                      <a:pt x="1920" y="4898"/>
                    </a:lnTo>
                    <a:lnTo>
                      <a:pt x="1920" y="4898"/>
                    </a:lnTo>
                    <a:lnTo>
                      <a:pt x="1942" y="4904"/>
                    </a:lnTo>
                    <a:lnTo>
                      <a:pt x="1890" y="5088"/>
                    </a:lnTo>
                    <a:close/>
                    <a:moveTo>
                      <a:pt x="3340" y="5074"/>
                    </a:moveTo>
                    <a:lnTo>
                      <a:pt x="3284" y="4892"/>
                    </a:lnTo>
                    <a:lnTo>
                      <a:pt x="3284" y="4892"/>
                    </a:lnTo>
                    <a:lnTo>
                      <a:pt x="3306" y="4884"/>
                    </a:lnTo>
                    <a:lnTo>
                      <a:pt x="3364" y="5068"/>
                    </a:lnTo>
                    <a:lnTo>
                      <a:pt x="3364" y="5068"/>
                    </a:lnTo>
                    <a:lnTo>
                      <a:pt x="3340" y="5074"/>
                    </a:lnTo>
                    <a:lnTo>
                      <a:pt x="3340" y="5074"/>
                    </a:lnTo>
                    <a:close/>
                    <a:moveTo>
                      <a:pt x="1748" y="5044"/>
                    </a:moveTo>
                    <a:lnTo>
                      <a:pt x="1748" y="5044"/>
                    </a:lnTo>
                    <a:lnTo>
                      <a:pt x="1724" y="5036"/>
                    </a:lnTo>
                    <a:lnTo>
                      <a:pt x="1788" y="4854"/>
                    </a:lnTo>
                    <a:lnTo>
                      <a:pt x="1788" y="4854"/>
                    </a:lnTo>
                    <a:lnTo>
                      <a:pt x="1810" y="4862"/>
                    </a:lnTo>
                    <a:lnTo>
                      <a:pt x="1748" y="5044"/>
                    </a:lnTo>
                    <a:close/>
                    <a:moveTo>
                      <a:pt x="3482" y="5028"/>
                    </a:moveTo>
                    <a:lnTo>
                      <a:pt x="3416" y="4848"/>
                    </a:lnTo>
                    <a:lnTo>
                      <a:pt x="3416" y="4848"/>
                    </a:lnTo>
                    <a:lnTo>
                      <a:pt x="3438" y="4840"/>
                    </a:lnTo>
                    <a:lnTo>
                      <a:pt x="3506" y="5020"/>
                    </a:lnTo>
                    <a:lnTo>
                      <a:pt x="3506" y="5020"/>
                    </a:lnTo>
                    <a:lnTo>
                      <a:pt x="3482" y="5028"/>
                    </a:lnTo>
                    <a:lnTo>
                      <a:pt x="3482" y="5028"/>
                    </a:lnTo>
                    <a:close/>
                    <a:moveTo>
                      <a:pt x="1606" y="4990"/>
                    </a:moveTo>
                    <a:lnTo>
                      <a:pt x="1606" y="4990"/>
                    </a:lnTo>
                    <a:lnTo>
                      <a:pt x="1584" y="4982"/>
                    </a:lnTo>
                    <a:lnTo>
                      <a:pt x="1658" y="4804"/>
                    </a:lnTo>
                    <a:lnTo>
                      <a:pt x="1658" y="4804"/>
                    </a:lnTo>
                    <a:lnTo>
                      <a:pt x="1680" y="4814"/>
                    </a:lnTo>
                    <a:lnTo>
                      <a:pt x="1606" y="4990"/>
                    </a:lnTo>
                    <a:close/>
                    <a:moveTo>
                      <a:pt x="3620" y="4972"/>
                    </a:moveTo>
                    <a:lnTo>
                      <a:pt x="3544" y="4796"/>
                    </a:lnTo>
                    <a:lnTo>
                      <a:pt x="3544" y="4796"/>
                    </a:lnTo>
                    <a:lnTo>
                      <a:pt x="3566" y="4788"/>
                    </a:lnTo>
                    <a:lnTo>
                      <a:pt x="3644" y="4962"/>
                    </a:lnTo>
                    <a:lnTo>
                      <a:pt x="3644" y="4962"/>
                    </a:lnTo>
                    <a:lnTo>
                      <a:pt x="3620" y="4972"/>
                    </a:lnTo>
                    <a:lnTo>
                      <a:pt x="3620" y="4972"/>
                    </a:lnTo>
                    <a:close/>
                    <a:moveTo>
                      <a:pt x="1470" y="4930"/>
                    </a:moveTo>
                    <a:lnTo>
                      <a:pt x="1470" y="4930"/>
                    </a:lnTo>
                    <a:lnTo>
                      <a:pt x="1448" y="4918"/>
                    </a:lnTo>
                    <a:lnTo>
                      <a:pt x="1532" y="4746"/>
                    </a:lnTo>
                    <a:lnTo>
                      <a:pt x="1532" y="4746"/>
                    </a:lnTo>
                    <a:lnTo>
                      <a:pt x="1554" y="4756"/>
                    </a:lnTo>
                    <a:lnTo>
                      <a:pt x="1470" y="4930"/>
                    </a:lnTo>
                    <a:close/>
                    <a:moveTo>
                      <a:pt x="3756" y="4910"/>
                    </a:moveTo>
                    <a:lnTo>
                      <a:pt x="3670" y="4738"/>
                    </a:lnTo>
                    <a:lnTo>
                      <a:pt x="3670" y="4738"/>
                    </a:lnTo>
                    <a:lnTo>
                      <a:pt x="3690" y="4728"/>
                    </a:lnTo>
                    <a:lnTo>
                      <a:pt x="3778" y="4898"/>
                    </a:lnTo>
                    <a:lnTo>
                      <a:pt x="3778" y="4898"/>
                    </a:lnTo>
                    <a:lnTo>
                      <a:pt x="3756" y="4910"/>
                    </a:lnTo>
                    <a:lnTo>
                      <a:pt x="3756" y="4910"/>
                    </a:lnTo>
                    <a:close/>
                    <a:moveTo>
                      <a:pt x="1336" y="4862"/>
                    </a:moveTo>
                    <a:lnTo>
                      <a:pt x="1336" y="4862"/>
                    </a:lnTo>
                    <a:lnTo>
                      <a:pt x="1316" y="4848"/>
                    </a:lnTo>
                    <a:lnTo>
                      <a:pt x="1410" y="4682"/>
                    </a:lnTo>
                    <a:lnTo>
                      <a:pt x="1410" y="4682"/>
                    </a:lnTo>
                    <a:lnTo>
                      <a:pt x="1430" y="4694"/>
                    </a:lnTo>
                    <a:lnTo>
                      <a:pt x="1336" y="4862"/>
                    </a:lnTo>
                    <a:close/>
                    <a:moveTo>
                      <a:pt x="3888" y="4838"/>
                    </a:moveTo>
                    <a:lnTo>
                      <a:pt x="3792" y="4672"/>
                    </a:lnTo>
                    <a:lnTo>
                      <a:pt x="3792" y="4672"/>
                    </a:lnTo>
                    <a:lnTo>
                      <a:pt x="3810" y="4660"/>
                    </a:lnTo>
                    <a:lnTo>
                      <a:pt x="3908" y="4826"/>
                    </a:lnTo>
                    <a:lnTo>
                      <a:pt x="3908" y="4826"/>
                    </a:lnTo>
                    <a:lnTo>
                      <a:pt x="3888" y="4838"/>
                    </a:lnTo>
                    <a:lnTo>
                      <a:pt x="3888" y="4838"/>
                    </a:lnTo>
                    <a:close/>
                    <a:moveTo>
                      <a:pt x="1208" y="4784"/>
                    </a:moveTo>
                    <a:lnTo>
                      <a:pt x="1208" y="4784"/>
                    </a:lnTo>
                    <a:lnTo>
                      <a:pt x="1188" y="4772"/>
                    </a:lnTo>
                    <a:lnTo>
                      <a:pt x="1292" y="4610"/>
                    </a:lnTo>
                    <a:lnTo>
                      <a:pt x="1292" y="4610"/>
                    </a:lnTo>
                    <a:lnTo>
                      <a:pt x="1310" y="4622"/>
                    </a:lnTo>
                    <a:lnTo>
                      <a:pt x="1208" y="4784"/>
                    </a:lnTo>
                    <a:close/>
                    <a:moveTo>
                      <a:pt x="4014" y="4760"/>
                    </a:moveTo>
                    <a:lnTo>
                      <a:pt x="3908" y="4600"/>
                    </a:lnTo>
                    <a:lnTo>
                      <a:pt x="3908" y="4600"/>
                    </a:lnTo>
                    <a:lnTo>
                      <a:pt x="3928" y="4586"/>
                    </a:lnTo>
                    <a:lnTo>
                      <a:pt x="4034" y="4746"/>
                    </a:lnTo>
                    <a:lnTo>
                      <a:pt x="4034" y="4746"/>
                    </a:lnTo>
                    <a:lnTo>
                      <a:pt x="4014" y="4760"/>
                    </a:lnTo>
                    <a:lnTo>
                      <a:pt x="4014" y="4760"/>
                    </a:lnTo>
                    <a:close/>
                    <a:moveTo>
                      <a:pt x="1084" y="4702"/>
                    </a:moveTo>
                    <a:lnTo>
                      <a:pt x="1084" y="4702"/>
                    </a:lnTo>
                    <a:lnTo>
                      <a:pt x="1064" y="4686"/>
                    </a:lnTo>
                    <a:lnTo>
                      <a:pt x="1178" y="4532"/>
                    </a:lnTo>
                    <a:lnTo>
                      <a:pt x="1178" y="4532"/>
                    </a:lnTo>
                    <a:lnTo>
                      <a:pt x="1196" y="4546"/>
                    </a:lnTo>
                    <a:lnTo>
                      <a:pt x="1084" y="4702"/>
                    </a:lnTo>
                    <a:close/>
                    <a:moveTo>
                      <a:pt x="4136" y="4674"/>
                    </a:moveTo>
                    <a:lnTo>
                      <a:pt x="4022" y="4520"/>
                    </a:lnTo>
                    <a:lnTo>
                      <a:pt x="4022" y="4520"/>
                    </a:lnTo>
                    <a:lnTo>
                      <a:pt x="4040" y="4506"/>
                    </a:lnTo>
                    <a:lnTo>
                      <a:pt x="4156" y="4660"/>
                    </a:lnTo>
                    <a:lnTo>
                      <a:pt x="4156" y="4660"/>
                    </a:lnTo>
                    <a:lnTo>
                      <a:pt x="4136" y="4674"/>
                    </a:lnTo>
                    <a:lnTo>
                      <a:pt x="4136" y="4674"/>
                    </a:lnTo>
                    <a:close/>
                    <a:moveTo>
                      <a:pt x="966" y="4610"/>
                    </a:moveTo>
                    <a:lnTo>
                      <a:pt x="966" y="4610"/>
                    </a:lnTo>
                    <a:lnTo>
                      <a:pt x="946" y="4594"/>
                    </a:lnTo>
                    <a:lnTo>
                      <a:pt x="1068" y="4446"/>
                    </a:lnTo>
                    <a:lnTo>
                      <a:pt x="1068" y="4446"/>
                    </a:lnTo>
                    <a:lnTo>
                      <a:pt x="1086" y="4462"/>
                    </a:lnTo>
                    <a:lnTo>
                      <a:pt x="966" y="4610"/>
                    </a:lnTo>
                    <a:close/>
                    <a:moveTo>
                      <a:pt x="4254" y="4582"/>
                    </a:moveTo>
                    <a:lnTo>
                      <a:pt x="4130" y="4434"/>
                    </a:lnTo>
                    <a:lnTo>
                      <a:pt x="4130" y="4434"/>
                    </a:lnTo>
                    <a:lnTo>
                      <a:pt x="4148" y="4420"/>
                    </a:lnTo>
                    <a:lnTo>
                      <a:pt x="4272" y="4566"/>
                    </a:lnTo>
                    <a:lnTo>
                      <a:pt x="4272" y="4566"/>
                    </a:lnTo>
                    <a:lnTo>
                      <a:pt x="4254" y="4582"/>
                    </a:lnTo>
                    <a:lnTo>
                      <a:pt x="4254" y="4582"/>
                    </a:lnTo>
                    <a:close/>
                    <a:moveTo>
                      <a:pt x="852" y="4514"/>
                    </a:moveTo>
                    <a:lnTo>
                      <a:pt x="852" y="4514"/>
                    </a:lnTo>
                    <a:lnTo>
                      <a:pt x="834" y="4496"/>
                    </a:lnTo>
                    <a:lnTo>
                      <a:pt x="964" y="4356"/>
                    </a:lnTo>
                    <a:lnTo>
                      <a:pt x="964" y="4356"/>
                    </a:lnTo>
                    <a:lnTo>
                      <a:pt x="980" y="4372"/>
                    </a:lnTo>
                    <a:lnTo>
                      <a:pt x="852" y="4514"/>
                    </a:lnTo>
                    <a:close/>
                    <a:moveTo>
                      <a:pt x="4366" y="4482"/>
                    </a:moveTo>
                    <a:lnTo>
                      <a:pt x="4234" y="4342"/>
                    </a:lnTo>
                    <a:lnTo>
                      <a:pt x="4234" y="4342"/>
                    </a:lnTo>
                    <a:lnTo>
                      <a:pt x="4252" y="4328"/>
                    </a:lnTo>
                    <a:lnTo>
                      <a:pt x="4384" y="4466"/>
                    </a:lnTo>
                    <a:lnTo>
                      <a:pt x="4384" y="4466"/>
                    </a:lnTo>
                    <a:lnTo>
                      <a:pt x="4366" y="4482"/>
                    </a:lnTo>
                    <a:lnTo>
                      <a:pt x="4366" y="4482"/>
                    </a:lnTo>
                    <a:close/>
                    <a:moveTo>
                      <a:pt x="744" y="4410"/>
                    </a:moveTo>
                    <a:lnTo>
                      <a:pt x="744" y="4410"/>
                    </a:lnTo>
                    <a:lnTo>
                      <a:pt x="726" y="4392"/>
                    </a:lnTo>
                    <a:lnTo>
                      <a:pt x="864" y="4258"/>
                    </a:lnTo>
                    <a:lnTo>
                      <a:pt x="864" y="4258"/>
                    </a:lnTo>
                    <a:lnTo>
                      <a:pt x="880" y="4276"/>
                    </a:lnTo>
                    <a:lnTo>
                      <a:pt x="744" y="4410"/>
                    </a:lnTo>
                    <a:close/>
                    <a:moveTo>
                      <a:pt x="4472" y="4378"/>
                    </a:moveTo>
                    <a:lnTo>
                      <a:pt x="4332" y="4246"/>
                    </a:lnTo>
                    <a:lnTo>
                      <a:pt x="4332" y="4246"/>
                    </a:lnTo>
                    <a:lnTo>
                      <a:pt x="4348" y="4228"/>
                    </a:lnTo>
                    <a:lnTo>
                      <a:pt x="4488" y="4360"/>
                    </a:lnTo>
                    <a:lnTo>
                      <a:pt x="4488" y="4360"/>
                    </a:lnTo>
                    <a:lnTo>
                      <a:pt x="4472" y="4378"/>
                    </a:lnTo>
                    <a:lnTo>
                      <a:pt x="4472" y="4378"/>
                    </a:lnTo>
                    <a:close/>
                    <a:moveTo>
                      <a:pt x="642" y="4300"/>
                    </a:moveTo>
                    <a:lnTo>
                      <a:pt x="642" y="4300"/>
                    </a:lnTo>
                    <a:lnTo>
                      <a:pt x="626" y="4282"/>
                    </a:lnTo>
                    <a:lnTo>
                      <a:pt x="772" y="4156"/>
                    </a:lnTo>
                    <a:lnTo>
                      <a:pt x="772" y="4156"/>
                    </a:lnTo>
                    <a:lnTo>
                      <a:pt x="786" y="4174"/>
                    </a:lnTo>
                    <a:lnTo>
                      <a:pt x="642" y="4300"/>
                    </a:lnTo>
                    <a:close/>
                    <a:moveTo>
                      <a:pt x="4572" y="4266"/>
                    </a:moveTo>
                    <a:lnTo>
                      <a:pt x="4424" y="4142"/>
                    </a:lnTo>
                    <a:lnTo>
                      <a:pt x="4424" y="4142"/>
                    </a:lnTo>
                    <a:lnTo>
                      <a:pt x="4440" y="4124"/>
                    </a:lnTo>
                    <a:lnTo>
                      <a:pt x="4588" y="4248"/>
                    </a:lnTo>
                    <a:lnTo>
                      <a:pt x="4588" y="4248"/>
                    </a:lnTo>
                    <a:lnTo>
                      <a:pt x="4572" y="4266"/>
                    </a:lnTo>
                    <a:lnTo>
                      <a:pt x="4572" y="4266"/>
                    </a:lnTo>
                    <a:close/>
                    <a:moveTo>
                      <a:pt x="546" y="4186"/>
                    </a:moveTo>
                    <a:lnTo>
                      <a:pt x="546" y="4186"/>
                    </a:lnTo>
                    <a:lnTo>
                      <a:pt x="532" y="4166"/>
                    </a:lnTo>
                    <a:lnTo>
                      <a:pt x="684" y="4050"/>
                    </a:lnTo>
                    <a:lnTo>
                      <a:pt x="684" y="4050"/>
                    </a:lnTo>
                    <a:lnTo>
                      <a:pt x="698" y="4068"/>
                    </a:lnTo>
                    <a:lnTo>
                      <a:pt x="546" y="4186"/>
                    </a:lnTo>
                    <a:close/>
                    <a:moveTo>
                      <a:pt x="4664" y="4150"/>
                    </a:moveTo>
                    <a:lnTo>
                      <a:pt x="4512" y="4034"/>
                    </a:lnTo>
                    <a:lnTo>
                      <a:pt x="4512" y="4034"/>
                    </a:lnTo>
                    <a:lnTo>
                      <a:pt x="4526" y="4016"/>
                    </a:lnTo>
                    <a:lnTo>
                      <a:pt x="4680" y="4130"/>
                    </a:lnTo>
                    <a:lnTo>
                      <a:pt x="4680" y="4130"/>
                    </a:lnTo>
                    <a:lnTo>
                      <a:pt x="4664" y="4150"/>
                    </a:lnTo>
                    <a:lnTo>
                      <a:pt x="4664" y="4150"/>
                    </a:lnTo>
                    <a:close/>
                    <a:moveTo>
                      <a:pt x="458" y="4066"/>
                    </a:moveTo>
                    <a:lnTo>
                      <a:pt x="458" y="4066"/>
                    </a:lnTo>
                    <a:lnTo>
                      <a:pt x="444" y="4044"/>
                    </a:lnTo>
                    <a:lnTo>
                      <a:pt x="604" y="3936"/>
                    </a:lnTo>
                    <a:lnTo>
                      <a:pt x="604" y="3936"/>
                    </a:lnTo>
                    <a:lnTo>
                      <a:pt x="616" y="3956"/>
                    </a:lnTo>
                    <a:lnTo>
                      <a:pt x="458" y="4066"/>
                    </a:lnTo>
                    <a:close/>
                    <a:moveTo>
                      <a:pt x="4752" y="4028"/>
                    </a:moveTo>
                    <a:lnTo>
                      <a:pt x="4592" y="3920"/>
                    </a:lnTo>
                    <a:lnTo>
                      <a:pt x="4592" y="3920"/>
                    </a:lnTo>
                    <a:lnTo>
                      <a:pt x="4604" y="3902"/>
                    </a:lnTo>
                    <a:lnTo>
                      <a:pt x="4764" y="4006"/>
                    </a:lnTo>
                    <a:lnTo>
                      <a:pt x="4764" y="4006"/>
                    </a:lnTo>
                    <a:lnTo>
                      <a:pt x="4752" y="4028"/>
                    </a:lnTo>
                    <a:lnTo>
                      <a:pt x="4752" y="4028"/>
                    </a:lnTo>
                    <a:close/>
                    <a:moveTo>
                      <a:pt x="376" y="3940"/>
                    </a:moveTo>
                    <a:lnTo>
                      <a:pt x="376" y="3940"/>
                    </a:lnTo>
                    <a:lnTo>
                      <a:pt x="364" y="3918"/>
                    </a:lnTo>
                    <a:lnTo>
                      <a:pt x="528" y="3820"/>
                    </a:lnTo>
                    <a:lnTo>
                      <a:pt x="528" y="3820"/>
                    </a:lnTo>
                    <a:lnTo>
                      <a:pt x="540" y="3840"/>
                    </a:lnTo>
                    <a:lnTo>
                      <a:pt x="376" y="3940"/>
                    </a:lnTo>
                    <a:close/>
                    <a:moveTo>
                      <a:pt x="4830" y="3900"/>
                    </a:moveTo>
                    <a:lnTo>
                      <a:pt x="4664" y="3804"/>
                    </a:lnTo>
                    <a:lnTo>
                      <a:pt x="4664" y="3804"/>
                    </a:lnTo>
                    <a:lnTo>
                      <a:pt x="4676" y="3784"/>
                    </a:lnTo>
                    <a:lnTo>
                      <a:pt x="4844" y="3880"/>
                    </a:lnTo>
                    <a:lnTo>
                      <a:pt x="4844" y="3880"/>
                    </a:lnTo>
                    <a:lnTo>
                      <a:pt x="4830" y="3900"/>
                    </a:lnTo>
                    <a:lnTo>
                      <a:pt x="4830" y="3900"/>
                    </a:lnTo>
                    <a:close/>
                    <a:moveTo>
                      <a:pt x="302" y="3810"/>
                    </a:moveTo>
                    <a:lnTo>
                      <a:pt x="302" y="3810"/>
                    </a:lnTo>
                    <a:lnTo>
                      <a:pt x="292" y="3788"/>
                    </a:lnTo>
                    <a:lnTo>
                      <a:pt x="462" y="3700"/>
                    </a:lnTo>
                    <a:lnTo>
                      <a:pt x="462" y="3700"/>
                    </a:lnTo>
                    <a:lnTo>
                      <a:pt x="472" y="3720"/>
                    </a:lnTo>
                    <a:lnTo>
                      <a:pt x="302" y="3810"/>
                    </a:lnTo>
                    <a:close/>
                    <a:moveTo>
                      <a:pt x="4902" y="3770"/>
                    </a:moveTo>
                    <a:lnTo>
                      <a:pt x="4732" y="3682"/>
                    </a:lnTo>
                    <a:lnTo>
                      <a:pt x="4732" y="3682"/>
                    </a:lnTo>
                    <a:lnTo>
                      <a:pt x="4742" y="3662"/>
                    </a:lnTo>
                    <a:lnTo>
                      <a:pt x="4914" y="3746"/>
                    </a:lnTo>
                    <a:lnTo>
                      <a:pt x="4914" y="3746"/>
                    </a:lnTo>
                    <a:lnTo>
                      <a:pt x="4902" y="3770"/>
                    </a:lnTo>
                    <a:lnTo>
                      <a:pt x="4902" y="3770"/>
                    </a:lnTo>
                    <a:close/>
                    <a:moveTo>
                      <a:pt x="236" y="3676"/>
                    </a:moveTo>
                    <a:lnTo>
                      <a:pt x="236" y="3676"/>
                    </a:lnTo>
                    <a:lnTo>
                      <a:pt x="226" y="3654"/>
                    </a:lnTo>
                    <a:lnTo>
                      <a:pt x="402" y="3576"/>
                    </a:lnTo>
                    <a:lnTo>
                      <a:pt x="402" y="3576"/>
                    </a:lnTo>
                    <a:lnTo>
                      <a:pt x="410" y="3596"/>
                    </a:lnTo>
                    <a:lnTo>
                      <a:pt x="236" y="3676"/>
                    </a:lnTo>
                    <a:close/>
                    <a:moveTo>
                      <a:pt x="4966" y="3634"/>
                    </a:moveTo>
                    <a:lnTo>
                      <a:pt x="4790" y="3556"/>
                    </a:lnTo>
                    <a:lnTo>
                      <a:pt x="4790" y="3556"/>
                    </a:lnTo>
                    <a:lnTo>
                      <a:pt x="4800" y="3536"/>
                    </a:lnTo>
                    <a:lnTo>
                      <a:pt x="4976" y="3610"/>
                    </a:lnTo>
                    <a:lnTo>
                      <a:pt x="4976" y="3610"/>
                    </a:lnTo>
                    <a:lnTo>
                      <a:pt x="4966" y="3634"/>
                    </a:lnTo>
                    <a:lnTo>
                      <a:pt x="4966" y="3634"/>
                    </a:lnTo>
                    <a:close/>
                    <a:moveTo>
                      <a:pt x="178" y="3540"/>
                    </a:moveTo>
                    <a:lnTo>
                      <a:pt x="178" y="3540"/>
                    </a:lnTo>
                    <a:lnTo>
                      <a:pt x="170" y="3516"/>
                    </a:lnTo>
                    <a:lnTo>
                      <a:pt x="348" y="3448"/>
                    </a:lnTo>
                    <a:lnTo>
                      <a:pt x="348" y="3448"/>
                    </a:lnTo>
                    <a:lnTo>
                      <a:pt x="356" y="3470"/>
                    </a:lnTo>
                    <a:lnTo>
                      <a:pt x="178" y="3540"/>
                    </a:lnTo>
                    <a:close/>
                    <a:moveTo>
                      <a:pt x="5022" y="3496"/>
                    </a:moveTo>
                    <a:lnTo>
                      <a:pt x="4842" y="3428"/>
                    </a:lnTo>
                    <a:lnTo>
                      <a:pt x="4842" y="3428"/>
                    </a:lnTo>
                    <a:lnTo>
                      <a:pt x="4850" y="3406"/>
                    </a:lnTo>
                    <a:lnTo>
                      <a:pt x="5032" y="3472"/>
                    </a:lnTo>
                    <a:lnTo>
                      <a:pt x="5032" y="3472"/>
                    </a:lnTo>
                    <a:lnTo>
                      <a:pt x="5022" y="3496"/>
                    </a:lnTo>
                    <a:lnTo>
                      <a:pt x="5022" y="3496"/>
                    </a:lnTo>
                    <a:close/>
                    <a:moveTo>
                      <a:pt x="128" y="3398"/>
                    </a:moveTo>
                    <a:lnTo>
                      <a:pt x="128" y="3398"/>
                    </a:lnTo>
                    <a:lnTo>
                      <a:pt x="120" y="3376"/>
                    </a:lnTo>
                    <a:lnTo>
                      <a:pt x="302" y="3318"/>
                    </a:lnTo>
                    <a:lnTo>
                      <a:pt x="302" y="3318"/>
                    </a:lnTo>
                    <a:lnTo>
                      <a:pt x="310" y="3340"/>
                    </a:lnTo>
                    <a:lnTo>
                      <a:pt x="128" y="3398"/>
                    </a:lnTo>
                    <a:close/>
                    <a:moveTo>
                      <a:pt x="5072" y="3354"/>
                    </a:moveTo>
                    <a:lnTo>
                      <a:pt x="4888" y="3296"/>
                    </a:lnTo>
                    <a:lnTo>
                      <a:pt x="4888" y="3296"/>
                    </a:lnTo>
                    <a:lnTo>
                      <a:pt x="4894" y="3274"/>
                    </a:lnTo>
                    <a:lnTo>
                      <a:pt x="5078" y="3330"/>
                    </a:lnTo>
                    <a:lnTo>
                      <a:pt x="5078" y="3330"/>
                    </a:lnTo>
                    <a:lnTo>
                      <a:pt x="5072" y="3354"/>
                    </a:lnTo>
                    <a:lnTo>
                      <a:pt x="5072" y="3354"/>
                    </a:lnTo>
                    <a:close/>
                    <a:moveTo>
                      <a:pt x="86" y="3256"/>
                    </a:moveTo>
                    <a:lnTo>
                      <a:pt x="86" y="3256"/>
                    </a:lnTo>
                    <a:lnTo>
                      <a:pt x="78" y="3232"/>
                    </a:lnTo>
                    <a:lnTo>
                      <a:pt x="264" y="3184"/>
                    </a:lnTo>
                    <a:lnTo>
                      <a:pt x="264" y="3184"/>
                    </a:lnTo>
                    <a:lnTo>
                      <a:pt x="270" y="3206"/>
                    </a:lnTo>
                    <a:lnTo>
                      <a:pt x="86" y="3256"/>
                    </a:lnTo>
                    <a:close/>
                    <a:moveTo>
                      <a:pt x="5110" y="3208"/>
                    </a:moveTo>
                    <a:lnTo>
                      <a:pt x="4924" y="3164"/>
                    </a:lnTo>
                    <a:lnTo>
                      <a:pt x="4924" y="3164"/>
                    </a:lnTo>
                    <a:lnTo>
                      <a:pt x="4930" y="3140"/>
                    </a:lnTo>
                    <a:lnTo>
                      <a:pt x="5116" y="3184"/>
                    </a:lnTo>
                    <a:lnTo>
                      <a:pt x="5116" y="3184"/>
                    </a:lnTo>
                    <a:lnTo>
                      <a:pt x="5110" y="3208"/>
                    </a:lnTo>
                    <a:lnTo>
                      <a:pt x="5110" y="3208"/>
                    </a:lnTo>
                    <a:close/>
                    <a:moveTo>
                      <a:pt x="52" y="3110"/>
                    </a:moveTo>
                    <a:lnTo>
                      <a:pt x="52" y="3110"/>
                    </a:lnTo>
                    <a:lnTo>
                      <a:pt x="46" y="3086"/>
                    </a:lnTo>
                    <a:lnTo>
                      <a:pt x="234" y="3048"/>
                    </a:lnTo>
                    <a:lnTo>
                      <a:pt x="234" y="3048"/>
                    </a:lnTo>
                    <a:lnTo>
                      <a:pt x="240" y="3072"/>
                    </a:lnTo>
                    <a:lnTo>
                      <a:pt x="52" y="3110"/>
                    </a:lnTo>
                    <a:close/>
                    <a:moveTo>
                      <a:pt x="5142" y="3062"/>
                    </a:moveTo>
                    <a:lnTo>
                      <a:pt x="4954" y="3028"/>
                    </a:lnTo>
                    <a:lnTo>
                      <a:pt x="4954" y="3028"/>
                    </a:lnTo>
                    <a:lnTo>
                      <a:pt x="4958" y="3006"/>
                    </a:lnTo>
                    <a:lnTo>
                      <a:pt x="5146" y="3038"/>
                    </a:lnTo>
                    <a:lnTo>
                      <a:pt x="5146" y="3038"/>
                    </a:lnTo>
                    <a:lnTo>
                      <a:pt x="5142" y="3062"/>
                    </a:lnTo>
                    <a:lnTo>
                      <a:pt x="5142" y="3062"/>
                    </a:lnTo>
                    <a:close/>
                    <a:moveTo>
                      <a:pt x="26" y="2962"/>
                    </a:moveTo>
                    <a:lnTo>
                      <a:pt x="26" y="2962"/>
                    </a:lnTo>
                    <a:lnTo>
                      <a:pt x="22" y="2938"/>
                    </a:lnTo>
                    <a:lnTo>
                      <a:pt x="212" y="2912"/>
                    </a:lnTo>
                    <a:lnTo>
                      <a:pt x="212" y="2912"/>
                    </a:lnTo>
                    <a:lnTo>
                      <a:pt x="216" y="2936"/>
                    </a:lnTo>
                    <a:lnTo>
                      <a:pt x="26" y="2962"/>
                    </a:lnTo>
                    <a:close/>
                    <a:moveTo>
                      <a:pt x="5164" y="2914"/>
                    </a:moveTo>
                    <a:lnTo>
                      <a:pt x="4974" y="2892"/>
                    </a:lnTo>
                    <a:lnTo>
                      <a:pt x="4974" y="2892"/>
                    </a:lnTo>
                    <a:lnTo>
                      <a:pt x="4976" y="2868"/>
                    </a:lnTo>
                    <a:lnTo>
                      <a:pt x="5168" y="2890"/>
                    </a:lnTo>
                    <a:lnTo>
                      <a:pt x="5168" y="2890"/>
                    </a:lnTo>
                    <a:lnTo>
                      <a:pt x="5164" y="2914"/>
                    </a:lnTo>
                    <a:lnTo>
                      <a:pt x="5164" y="2914"/>
                    </a:lnTo>
                    <a:close/>
                    <a:moveTo>
                      <a:pt x="8" y="2814"/>
                    </a:moveTo>
                    <a:lnTo>
                      <a:pt x="8" y="2814"/>
                    </a:lnTo>
                    <a:lnTo>
                      <a:pt x="6" y="2790"/>
                    </a:lnTo>
                    <a:lnTo>
                      <a:pt x="198" y="2774"/>
                    </a:lnTo>
                    <a:lnTo>
                      <a:pt x="198" y="2774"/>
                    </a:lnTo>
                    <a:lnTo>
                      <a:pt x="200" y="2798"/>
                    </a:lnTo>
                    <a:lnTo>
                      <a:pt x="8" y="2814"/>
                    </a:lnTo>
                    <a:close/>
                    <a:moveTo>
                      <a:pt x="5178" y="2766"/>
                    </a:moveTo>
                    <a:lnTo>
                      <a:pt x="4988" y="2754"/>
                    </a:lnTo>
                    <a:lnTo>
                      <a:pt x="4988" y="2754"/>
                    </a:lnTo>
                    <a:lnTo>
                      <a:pt x="4988" y="2730"/>
                    </a:lnTo>
                    <a:lnTo>
                      <a:pt x="5180" y="2742"/>
                    </a:lnTo>
                    <a:lnTo>
                      <a:pt x="5180" y="2742"/>
                    </a:lnTo>
                    <a:lnTo>
                      <a:pt x="5178" y="2766"/>
                    </a:lnTo>
                    <a:lnTo>
                      <a:pt x="5178" y="2766"/>
                    </a:lnTo>
                    <a:close/>
                    <a:moveTo>
                      <a:pt x="0" y="2664"/>
                    </a:moveTo>
                    <a:lnTo>
                      <a:pt x="0" y="2664"/>
                    </a:lnTo>
                    <a:lnTo>
                      <a:pt x="0" y="2640"/>
                    </a:lnTo>
                    <a:lnTo>
                      <a:pt x="192" y="2636"/>
                    </a:lnTo>
                    <a:lnTo>
                      <a:pt x="192" y="2636"/>
                    </a:lnTo>
                    <a:lnTo>
                      <a:pt x="192" y="2660"/>
                    </a:lnTo>
                    <a:lnTo>
                      <a:pt x="0" y="2664"/>
                    </a:lnTo>
                    <a:close/>
                    <a:moveTo>
                      <a:pt x="5184" y="2616"/>
                    </a:moveTo>
                    <a:lnTo>
                      <a:pt x="4992" y="2616"/>
                    </a:lnTo>
                    <a:lnTo>
                      <a:pt x="4992" y="2616"/>
                    </a:lnTo>
                    <a:lnTo>
                      <a:pt x="4992" y="2592"/>
                    </a:lnTo>
                    <a:lnTo>
                      <a:pt x="5184" y="2592"/>
                    </a:lnTo>
                    <a:lnTo>
                      <a:pt x="5184" y="2592"/>
                    </a:lnTo>
                    <a:lnTo>
                      <a:pt x="5184" y="2616"/>
                    </a:lnTo>
                    <a:lnTo>
                      <a:pt x="5184" y="2616"/>
                    </a:lnTo>
                    <a:close/>
                    <a:moveTo>
                      <a:pt x="192" y="2520"/>
                    </a:moveTo>
                    <a:lnTo>
                      <a:pt x="0" y="2516"/>
                    </a:lnTo>
                    <a:lnTo>
                      <a:pt x="0" y="2516"/>
                    </a:lnTo>
                    <a:lnTo>
                      <a:pt x="2" y="2490"/>
                    </a:lnTo>
                    <a:lnTo>
                      <a:pt x="194" y="2498"/>
                    </a:lnTo>
                    <a:lnTo>
                      <a:pt x="194" y="2498"/>
                    </a:lnTo>
                    <a:lnTo>
                      <a:pt x="192" y="2520"/>
                    </a:lnTo>
                    <a:lnTo>
                      <a:pt x="192" y="2520"/>
                    </a:lnTo>
                    <a:close/>
                    <a:moveTo>
                      <a:pt x="4990" y="2480"/>
                    </a:moveTo>
                    <a:lnTo>
                      <a:pt x="4990" y="2480"/>
                    </a:lnTo>
                    <a:lnTo>
                      <a:pt x="4988" y="2458"/>
                    </a:lnTo>
                    <a:lnTo>
                      <a:pt x="5180" y="2446"/>
                    </a:lnTo>
                    <a:lnTo>
                      <a:pt x="5180" y="2446"/>
                    </a:lnTo>
                    <a:lnTo>
                      <a:pt x="5182" y="2472"/>
                    </a:lnTo>
                    <a:lnTo>
                      <a:pt x="4990" y="2480"/>
                    </a:lnTo>
                    <a:close/>
                    <a:moveTo>
                      <a:pt x="200" y="2382"/>
                    </a:moveTo>
                    <a:lnTo>
                      <a:pt x="10" y="2366"/>
                    </a:lnTo>
                    <a:lnTo>
                      <a:pt x="10" y="2366"/>
                    </a:lnTo>
                    <a:lnTo>
                      <a:pt x="12" y="2342"/>
                    </a:lnTo>
                    <a:lnTo>
                      <a:pt x="202" y="2360"/>
                    </a:lnTo>
                    <a:lnTo>
                      <a:pt x="202" y="2360"/>
                    </a:lnTo>
                    <a:lnTo>
                      <a:pt x="200" y="2382"/>
                    </a:lnTo>
                    <a:lnTo>
                      <a:pt x="200" y="2382"/>
                    </a:lnTo>
                    <a:close/>
                    <a:moveTo>
                      <a:pt x="4980" y="2342"/>
                    </a:moveTo>
                    <a:lnTo>
                      <a:pt x="4980" y="2342"/>
                    </a:lnTo>
                    <a:lnTo>
                      <a:pt x="4978" y="2320"/>
                    </a:lnTo>
                    <a:lnTo>
                      <a:pt x="5168" y="2298"/>
                    </a:lnTo>
                    <a:lnTo>
                      <a:pt x="5168" y="2298"/>
                    </a:lnTo>
                    <a:lnTo>
                      <a:pt x="5170" y="2322"/>
                    </a:lnTo>
                    <a:lnTo>
                      <a:pt x="4980" y="2342"/>
                    </a:lnTo>
                    <a:close/>
                    <a:moveTo>
                      <a:pt x="216" y="2246"/>
                    </a:moveTo>
                    <a:lnTo>
                      <a:pt x="26" y="2218"/>
                    </a:lnTo>
                    <a:lnTo>
                      <a:pt x="26" y="2218"/>
                    </a:lnTo>
                    <a:lnTo>
                      <a:pt x="30" y="2194"/>
                    </a:lnTo>
                    <a:lnTo>
                      <a:pt x="220" y="2222"/>
                    </a:lnTo>
                    <a:lnTo>
                      <a:pt x="220" y="2222"/>
                    </a:lnTo>
                    <a:lnTo>
                      <a:pt x="216" y="2246"/>
                    </a:lnTo>
                    <a:lnTo>
                      <a:pt x="216" y="2246"/>
                    </a:lnTo>
                    <a:close/>
                    <a:moveTo>
                      <a:pt x="4962" y="2206"/>
                    </a:moveTo>
                    <a:lnTo>
                      <a:pt x="4962" y="2206"/>
                    </a:lnTo>
                    <a:lnTo>
                      <a:pt x="4958" y="2182"/>
                    </a:lnTo>
                    <a:lnTo>
                      <a:pt x="5148" y="2150"/>
                    </a:lnTo>
                    <a:lnTo>
                      <a:pt x="5148" y="2150"/>
                    </a:lnTo>
                    <a:lnTo>
                      <a:pt x="5152" y="2174"/>
                    </a:lnTo>
                    <a:lnTo>
                      <a:pt x="4962" y="2206"/>
                    </a:lnTo>
                    <a:close/>
                    <a:moveTo>
                      <a:pt x="240" y="2108"/>
                    </a:moveTo>
                    <a:lnTo>
                      <a:pt x="52" y="2070"/>
                    </a:lnTo>
                    <a:lnTo>
                      <a:pt x="52" y="2070"/>
                    </a:lnTo>
                    <a:lnTo>
                      <a:pt x="56" y="2046"/>
                    </a:lnTo>
                    <a:lnTo>
                      <a:pt x="244" y="2086"/>
                    </a:lnTo>
                    <a:lnTo>
                      <a:pt x="244" y="2086"/>
                    </a:lnTo>
                    <a:lnTo>
                      <a:pt x="240" y="2108"/>
                    </a:lnTo>
                    <a:lnTo>
                      <a:pt x="240" y="2108"/>
                    </a:lnTo>
                    <a:close/>
                    <a:moveTo>
                      <a:pt x="4936" y="2070"/>
                    </a:moveTo>
                    <a:lnTo>
                      <a:pt x="4936" y="2070"/>
                    </a:lnTo>
                    <a:lnTo>
                      <a:pt x="4930" y="2046"/>
                    </a:lnTo>
                    <a:lnTo>
                      <a:pt x="5118" y="2004"/>
                    </a:lnTo>
                    <a:lnTo>
                      <a:pt x="5118" y="2004"/>
                    </a:lnTo>
                    <a:lnTo>
                      <a:pt x="5122" y="2028"/>
                    </a:lnTo>
                    <a:lnTo>
                      <a:pt x="4936" y="2070"/>
                    </a:lnTo>
                    <a:close/>
                    <a:moveTo>
                      <a:pt x="272" y="1974"/>
                    </a:moveTo>
                    <a:lnTo>
                      <a:pt x="86" y="1924"/>
                    </a:lnTo>
                    <a:lnTo>
                      <a:pt x="86" y="1924"/>
                    </a:lnTo>
                    <a:lnTo>
                      <a:pt x="92" y="1900"/>
                    </a:lnTo>
                    <a:lnTo>
                      <a:pt x="278" y="1952"/>
                    </a:lnTo>
                    <a:lnTo>
                      <a:pt x="278" y="1952"/>
                    </a:lnTo>
                    <a:lnTo>
                      <a:pt x="272" y="1974"/>
                    </a:lnTo>
                    <a:lnTo>
                      <a:pt x="272" y="1974"/>
                    </a:lnTo>
                    <a:close/>
                    <a:moveTo>
                      <a:pt x="4902" y="1936"/>
                    </a:moveTo>
                    <a:lnTo>
                      <a:pt x="4902" y="1936"/>
                    </a:lnTo>
                    <a:lnTo>
                      <a:pt x="4896" y="1912"/>
                    </a:lnTo>
                    <a:lnTo>
                      <a:pt x="5080" y="1858"/>
                    </a:lnTo>
                    <a:lnTo>
                      <a:pt x="5080" y="1858"/>
                    </a:lnTo>
                    <a:lnTo>
                      <a:pt x="5086" y="1882"/>
                    </a:lnTo>
                    <a:lnTo>
                      <a:pt x="4902" y="1936"/>
                    </a:lnTo>
                    <a:close/>
                    <a:moveTo>
                      <a:pt x="310" y="1842"/>
                    </a:moveTo>
                    <a:lnTo>
                      <a:pt x="128" y="1782"/>
                    </a:lnTo>
                    <a:lnTo>
                      <a:pt x="128" y="1782"/>
                    </a:lnTo>
                    <a:lnTo>
                      <a:pt x="136" y="1758"/>
                    </a:lnTo>
                    <a:lnTo>
                      <a:pt x="318" y="1820"/>
                    </a:lnTo>
                    <a:lnTo>
                      <a:pt x="318" y="1820"/>
                    </a:lnTo>
                    <a:lnTo>
                      <a:pt x="310" y="1842"/>
                    </a:lnTo>
                    <a:lnTo>
                      <a:pt x="310" y="1842"/>
                    </a:lnTo>
                    <a:close/>
                    <a:moveTo>
                      <a:pt x="4860" y="1804"/>
                    </a:moveTo>
                    <a:lnTo>
                      <a:pt x="4860" y="1804"/>
                    </a:lnTo>
                    <a:lnTo>
                      <a:pt x="4852" y="1782"/>
                    </a:lnTo>
                    <a:lnTo>
                      <a:pt x="5034" y="1716"/>
                    </a:lnTo>
                    <a:lnTo>
                      <a:pt x="5034" y="1716"/>
                    </a:lnTo>
                    <a:lnTo>
                      <a:pt x="5042" y="1740"/>
                    </a:lnTo>
                    <a:lnTo>
                      <a:pt x="4860" y="1804"/>
                    </a:lnTo>
                    <a:close/>
                    <a:moveTo>
                      <a:pt x="358" y="1712"/>
                    </a:moveTo>
                    <a:lnTo>
                      <a:pt x="180" y="1640"/>
                    </a:lnTo>
                    <a:lnTo>
                      <a:pt x="180" y="1640"/>
                    </a:lnTo>
                    <a:lnTo>
                      <a:pt x="188" y="1618"/>
                    </a:lnTo>
                    <a:lnTo>
                      <a:pt x="366" y="1690"/>
                    </a:lnTo>
                    <a:lnTo>
                      <a:pt x="366" y="1690"/>
                    </a:lnTo>
                    <a:lnTo>
                      <a:pt x="358" y="1712"/>
                    </a:lnTo>
                    <a:lnTo>
                      <a:pt x="358" y="1712"/>
                    </a:lnTo>
                    <a:close/>
                    <a:moveTo>
                      <a:pt x="4810" y="1674"/>
                    </a:moveTo>
                    <a:lnTo>
                      <a:pt x="4810" y="1674"/>
                    </a:lnTo>
                    <a:lnTo>
                      <a:pt x="4802" y="1652"/>
                    </a:lnTo>
                    <a:lnTo>
                      <a:pt x="4978" y="1578"/>
                    </a:lnTo>
                    <a:lnTo>
                      <a:pt x="4978" y="1578"/>
                    </a:lnTo>
                    <a:lnTo>
                      <a:pt x="4988" y="1600"/>
                    </a:lnTo>
                    <a:lnTo>
                      <a:pt x="4810" y="1674"/>
                    </a:lnTo>
                    <a:close/>
                    <a:moveTo>
                      <a:pt x="412" y="1584"/>
                    </a:moveTo>
                    <a:lnTo>
                      <a:pt x="238" y="1502"/>
                    </a:lnTo>
                    <a:lnTo>
                      <a:pt x="238" y="1502"/>
                    </a:lnTo>
                    <a:lnTo>
                      <a:pt x="250" y="1480"/>
                    </a:lnTo>
                    <a:lnTo>
                      <a:pt x="422" y="1562"/>
                    </a:lnTo>
                    <a:lnTo>
                      <a:pt x="422" y="1562"/>
                    </a:lnTo>
                    <a:lnTo>
                      <a:pt x="412" y="1584"/>
                    </a:lnTo>
                    <a:lnTo>
                      <a:pt x="412" y="1584"/>
                    </a:lnTo>
                    <a:close/>
                    <a:moveTo>
                      <a:pt x="4754" y="1548"/>
                    </a:moveTo>
                    <a:lnTo>
                      <a:pt x="4754" y="1548"/>
                    </a:lnTo>
                    <a:lnTo>
                      <a:pt x="4744" y="1528"/>
                    </a:lnTo>
                    <a:lnTo>
                      <a:pt x="4916" y="1442"/>
                    </a:lnTo>
                    <a:lnTo>
                      <a:pt x="4916" y="1442"/>
                    </a:lnTo>
                    <a:lnTo>
                      <a:pt x="4928" y="1464"/>
                    </a:lnTo>
                    <a:lnTo>
                      <a:pt x="4754" y="1548"/>
                    </a:lnTo>
                    <a:close/>
                    <a:moveTo>
                      <a:pt x="474" y="1460"/>
                    </a:moveTo>
                    <a:lnTo>
                      <a:pt x="306" y="1368"/>
                    </a:lnTo>
                    <a:lnTo>
                      <a:pt x="306" y="1368"/>
                    </a:lnTo>
                    <a:lnTo>
                      <a:pt x="318" y="1348"/>
                    </a:lnTo>
                    <a:lnTo>
                      <a:pt x="486" y="1440"/>
                    </a:lnTo>
                    <a:lnTo>
                      <a:pt x="486" y="1440"/>
                    </a:lnTo>
                    <a:lnTo>
                      <a:pt x="474" y="1460"/>
                    </a:lnTo>
                    <a:lnTo>
                      <a:pt x="474" y="1460"/>
                    </a:lnTo>
                    <a:close/>
                    <a:moveTo>
                      <a:pt x="4690" y="1426"/>
                    </a:moveTo>
                    <a:lnTo>
                      <a:pt x="4690" y="1426"/>
                    </a:lnTo>
                    <a:lnTo>
                      <a:pt x="4680" y="1406"/>
                    </a:lnTo>
                    <a:lnTo>
                      <a:pt x="4846" y="1310"/>
                    </a:lnTo>
                    <a:lnTo>
                      <a:pt x="4846" y="1310"/>
                    </a:lnTo>
                    <a:lnTo>
                      <a:pt x="4858" y="1332"/>
                    </a:lnTo>
                    <a:lnTo>
                      <a:pt x="4690" y="1426"/>
                    </a:lnTo>
                    <a:close/>
                    <a:moveTo>
                      <a:pt x="544" y="1340"/>
                    </a:moveTo>
                    <a:lnTo>
                      <a:pt x="380" y="1240"/>
                    </a:lnTo>
                    <a:lnTo>
                      <a:pt x="380" y="1240"/>
                    </a:lnTo>
                    <a:lnTo>
                      <a:pt x="394" y="1218"/>
                    </a:lnTo>
                    <a:lnTo>
                      <a:pt x="556" y="1320"/>
                    </a:lnTo>
                    <a:lnTo>
                      <a:pt x="556" y="1320"/>
                    </a:lnTo>
                    <a:lnTo>
                      <a:pt x="544" y="1340"/>
                    </a:lnTo>
                    <a:lnTo>
                      <a:pt x="544" y="1340"/>
                    </a:lnTo>
                    <a:close/>
                    <a:moveTo>
                      <a:pt x="4620" y="1306"/>
                    </a:moveTo>
                    <a:lnTo>
                      <a:pt x="4620" y="1306"/>
                    </a:lnTo>
                    <a:lnTo>
                      <a:pt x="4608" y="1288"/>
                    </a:lnTo>
                    <a:lnTo>
                      <a:pt x="4768" y="1182"/>
                    </a:lnTo>
                    <a:lnTo>
                      <a:pt x="4768" y="1182"/>
                    </a:lnTo>
                    <a:lnTo>
                      <a:pt x="4782" y="1204"/>
                    </a:lnTo>
                    <a:lnTo>
                      <a:pt x="4620" y="1306"/>
                    </a:lnTo>
                    <a:close/>
                    <a:moveTo>
                      <a:pt x="620" y="1224"/>
                    </a:moveTo>
                    <a:lnTo>
                      <a:pt x="462" y="1114"/>
                    </a:lnTo>
                    <a:lnTo>
                      <a:pt x="462" y="1114"/>
                    </a:lnTo>
                    <a:lnTo>
                      <a:pt x="476" y="1094"/>
                    </a:lnTo>
                    <a:lnTo>
                      <a:pt x="632" y="1204"/>
                    </a:lnTo>
                    <a:lnTo>
                      <a:pt x="632" y="1204"/>
                    </a:lnTo>
                    <a:lnTo>
                      <a:pt x="620" y="1224"/>
                    </a:lnTo>
                    <a:lnTo>
                      <a:pt x="620" y="1224"/>
                    </a:lnTo>
                    <a:close/>
                    <a:moveTo>
                      <a:pt x="4542" y="1192"/>
                    </a:moveTo>
                    <a:lnTo>
                      <a:pt x="4542" y="1192"/>
                    </a:lnTo>
                    <a:lnTo>
                      <a:pt x="4528" y="1174"/>
                    </a:lnTo>
                    <a:lnTo>
                      <a:pt x="4684" y="1060"/>
                    </a:lnTo>
                    <a:lnTo>
                      <a:pt x="4684" y="1060"/>
                    </a:lnTo>
                    <a:lnTo>
                      <a:pt x="4698" y="1080"/>
                    </a:lnTo>
                    <a:lnTo>
                      <a:pt x="4542" y="1192"/>
                    </a:lnTo>
                    <a:close/>
                    <a:moveTo>
                      <a:pt x="702" y="1112"/>
                    </a:moveTo>
                    <a:lnTo>
                      <a:pt x="550" y="994"/>
                    </a:lnTo>
                    <a:lnTo>
                      <a:pt x="550" y="994"/>
                    </a:lnTo>
                    <a:lnTo>
                      <a:pt x="566" y="974"/>
                    </a:lnTo>
                    <a:lnTo>
                      <a:pt x="716" y="1094"/>
                    </a:lnTo>
                    <a:lnTo>
                      <a:pt x="716" y="1094"/>
                    </a:lnTo>
                    <a:lnTo>
                      <a:pt x="702" y="1112"/>
                    </a:lnTo>
                    <a:lnTo>
                      <a:pt x="702" y="1112"/>
                    </a:lnTo>
                    <a:close/>
                    <a:moveTo>
                      <a:pt x="4458" y="1082"/>
                    </a:moveTo>
                    <a:lnTo>
                      <a:pt x="4458" y="1082"/>
                    </a:lnTo>
                    <a:lnTo>
                      <a:pt x="4444" y="1064"/>
                    </a:lnTo>
                    <a:lnTo>
                      <a:pt x="4592" y="942"/>
                    </a:lnTo>
                    <a:lnTo>
                      <a:pt x="4592" y="942"/>
                    </a:lnTo>
                    <a:lnTo>
                      <a:pt x="4608" y="962"/>
                    </a:lnTo>
                    <a:lnTo>
                      <a:pt x="4458" y="1082"/>
                    </a:lnTo>
                    <a:close/>
                    <a:moveTo>
                      <a:pt x="790" y="1006"/>
                    </a:moveTo>
                    <a:lnTo>
                      <a:pt x="646" y="878"/>
                    </a:lnTo>
                    <a:lnTo>
                      <a:pt x="646" y="878"/>
                    </a:lnTo>
                    <a:lnTo>
                      <a:pt x="662" y="860"/>
                    </a:lnTo>
                    <a:lnTo>
                      <a:pt x="806" y="988"/>
                    </a:lnTo>
                    <a:lnTo>
                      <a:pt x="806" y="988"/>
                    </a:lnTo>
                    <a:lnTo>
                      <a:pt x="790" y="1006"/>
                    </a:lnTo>
                    <a:lnTo>
                      <a:pt x="790" y="1006"/>
                    </a:lnTo>
                    <a:close/>
                    <a:moveTo>
                      <a:pt x="4368" y="978"/>
                    </a:moveTo>
                    <a:lnTo>
                      <a:pt x="4368" y="978"/>
                    </a:lnTo>
                    <a:lnTo>
                      <a:pt x="4352" y="960"/>
                    </a:lnTo>
                    <a:lnTo>
                      <a:pt x="4494" y="830"/>
                    </a:lnTo>
                    <a:lnTo>
                      <a:pt x="4494" y="830"/>
                    </a:lnTo>
                    <a:lnTo>
                      <a:pt x="4510" y="848"/>
                    </a:lnTo>
                    <a:lnTo>
                      <a:pt x="4368" y="978"/>
                    </a:lnTo>
                    <a:close/>
                    <a:moveTo>
                      <a:pt x="884" y="904"/>
                    </a:moveTo>
                    <a:lnTo>
                      <a:pt x="748" y="770"/>
                    </a:lnTo>
                    <a:lnTo>
                      <a:pt x="748" y="770"/>
                    </a:lnTo>
                    <a:lnTo>
                      <a:pt x="766" y="752"/>
                    </a:lnTo>
                    <a:lnTo>
                      <a:pt x="902" y="888"/>
                    </a:lnTo>
                    <a:lnTo>
                      <a:pt x="902" y="888"/>
                    </a:lnTo>
                    <a:lnTo>
                      <a:pt x="884" y="904"/>
                    </a:lnTo>
                    <a:lnTo>
                      <a:pt x="884" y="904"/>
                    </a:lnTo>
                    <a:close/>
                    <a:moveTo>
                      <a:pt x="4272" y="878"/>
                    </a:moveTo>
                    <a:lnTo>
                      <a:pt x="4272" y="878"/>
                    </a:lnTo>
                    <a:lnTo>
                      <a:pt x="4256" y="862"/>
                    </a:lnTo>
                    <a:lnTo>
                      <a:pt x="4388" y="722"/>
                    </a:lnTo>
                    <a:lnTo>
                      <a:pt x="4388" y="722"/>
                    </a:lnTo>
                    <a:lnTo>
                      <a:pt x="4406" y="740"/>
                    </a:lnTo>
                    <a:lnTo>
                      <a:pt x="4272" y="878"/>
                    </a:lnTo>
                    <a:close/>
                    <a:moveTo>
                      <a:pt x="984" y="808"/>
                    </a:moveTo>
                    <a:lnTo>
                      <a:pt x="856" y="666"/>
                    </a:lnTo>
                    <a:lnTo>
                      <a:pt x="856" y="666"/>
                    </a:lnTo>
                    <a:lnTo>
                      <a:pt x="874" y="650"/>
                    </a:lnTo>
                    <a:lnTo>
                      <a:pt x="1002" y="794"/>
                    </a:lnTo>
                    <a:lnTo>
                      <a:pt x="1002" y="794"/>
                    </a:lnTo>
                    <a:lnTo>
                      <a:pt x="984" y="808"/>
                    </a:lnTo>
                    <a:lnTo>
                      <a:pt x="984" y="808"/>
                    </a:lnTo>
                    <a:close/>
                    <a:moveTo>
                      <a:pt x="4170" y="784"/>
                    </a:moveTo>
                    <a:lnTo>
                      <a:pt x="4170" y="784"/>
                    </a:lnTo>
                    <a:lnTo>
                      <a:pt x="4154" y="768"/>
                    </a:lnTo>
                    <a:lnTo>
                      <a:pt x="4278" y="622"/>
                    </a:lnTo>
                    <a:lnTo>
                      <a:pt x="4278" y="622"/>
                    </a:lnTo>
                    <a:lnTo>
                      <a:pt x="4298" y="638"/>
                    </a:lnTo>
                    <a:lnTo>
                      <a:pt x="4170" y="784"/>
                    </a:lnTo>
                    <a:close/>
                    <a:moveTo>
                      <a:pt x="1090" y="720"/>
                    </a:moveTo>
                    <a:lnTo>
                      <a:pt x="970" y="570"/>
                    </a:lnTo>
                    <a:lnTo>
                      <a:pt x="970" y="570"/>
                    </a:lnTo>
                    <a:lnTo>
                      <a:pt x="990" y="554"/>
                    </a:lnTo>
                    <a:lnTo>
                      <a:pt x="1108" y="704"/>
                    </a:lnTo>
                    <a:lnTo>
                      <a:pt x="1108" y="704"/>
                    </a:lnTo>
                    <a:lnTo>
                      <a:pt x="1090" y="720"/>
                    </a:lnTo>
                    <a:lnTo>
                      <a:pt x="1090" y="720"/>
                    </a:lnTo>
                    <a:close/>
                    <a:moveTo>
                      <a:pt x="4064" y="696"/>
                    </a:moveTo>
                    <a:lnTo>
                      <a:pt x="4064" y="696"/>
                    </a:lnTo>
                    <a:lnTo>
                      <a:pt x="4046" y="682"/>
                    </a:lnTo>
                    <a:lnTo>
                      <a:pt x="4162" y="528"/>
                    </a:lnTo>
                    <a:lnTo>
                      <a:pt x="4162" y="528"/>
                    </a:lnTo>
                    <a:lnTo>
                      <a:pt x="4182" y="544"/>
                    </a:lnTo>
                    <a:lnTo>
                      <a:pt x="4064" y="696"/>
                    </a:lnTo>
                    <a:close/>
                    <a:moveTo>
                      <a:pt x="1200" y="636"/>
                    </a:moveTo>
                    <a:lnTo>
                      <a:pt x="1090" y="480"/>
                    </a:lnTo>
                    <a:lnTo>
                      <a:pt x="1090" y="480"/>
                    </a:lnTo>
                    <a:lnTo>
                      <a:pt x="1110" y="464"/>
                    </a:lnTo>
                    <a:lnTo>
                      <a:pt x="1220" y="622"/>
                    </a:lnTo>
                    <a:lnTo>
                      <a:pt x="1220" y="622"/>
                    </a:lnTo>
                    <a:lnTo>
                      <a:pt x="1200" y="636"/>
                    </a:lnTo>
                    <a:lnTo>
                      <a:pt x="1200" y="636"/>
                    </a:lnTo>
                    <a:close/>
                    <a:moveTo>
                      <a:pt x="3952" y="614"/>
                    </a:moveTo>
                    <a:lnTo>
                      <a:pt x="3952" y="614"/>
                    </a:lnTo>
                    <a:lnTo>
                      <a:pt x="3932" y="600"/>
                    </a:lnTo>
                    <a:lnTo>
                      <a:pt x="4040" y="442"/>
                    </a:lnTo>
                    <a:lnTo>
                      <a:pt x="4040" y="442"/>
                    </a:lnTo>
                    <a:lnTo>
                      <a:pt x="4060" y="456"/>
                    </a:lnTo>
                    <a:lnTo>
                      <a:pt x="3952" y="614"/>
                    </a:lnTo>
                    <a:close/>
                    <a:moveTo>
                      <a:pt x="1316" y="558"/>
                    </a:moveTo>
                    <a:lnTo>
                      <a:pt x="1214" y="396"/>
                    </a:lnTo>
                    <a:lnTo>
                      <a:pt x="1214" y="396"/>
                    </a:lnTo>
                    <a:lnTo>
                      <a:pt x="1234" y="382"/>
                    </a:lnTo>
                    <a:lnTo>
                      <a:pt x="1334" y="546"/>
                    </a:lnTo>
                    <a:lnTo>
                      <a:pt x="1334" y="546"/>
                    </a:lnTo>
                    <a:lnTo>
                      <a:pt x="1316" y="558"/>
                    </a:lnTo>
                    <a:lnTo>
                      <a:pt x="1316" y="558"/>
                    </a:lnTo>
                    <a:close/>
                    <a:moveTo>
                      <a:pt x="3836" y="538"/>
                    </a:moveTo>
                    <a:lnTo>
                      <a:pt x="3836" y="538"/>
                    </a:lnTo>
                    <a:lnTo>
                      <a:pt x="3816" y="526"/>
                    </a:lnTo>
                    <a:lnTo>
                      <a:pt x="3914" y="362"/>
                    </a:lnTo>
                    <a:lnTo>
                      <a:pt x="3914" y="362"/>
                    </a:lnTo>
                    <a:lnTo>
                      <a:pt x="3936" y="374"/>
                    </a:lnTo>
                    <a:lnTo>
                      <a:pt x="3836" y="538"/>
                    </a:lnTo>
                    <a:close/>
                    <a:moveTo>
                      <a:pt x="1434" y="488"/>
                    </a:moveTo>
                    <a:lnTo>
                      <a:pt x="1342" y="320"/>
                    </a:lnTo>
                    <a:lnTo>
                      <a:pt x="1342" y="320"/>
                    </a:lnTo>
                    <a:lnTo>
                      <a:pt x="1364" y="308"/>
                    </a:lnTo>
                    <a:lnTo>
                      <a:pt x="1454" y="478"/>
                    </a:lnTo>
                    <a:lnTo>
                      <a:pt x="1454" y="478"/>
                    </a:lnTo>
                    <a:lnTo>
                      <a:pt x="1434" y="488"/>
                    </a:lnTo>
                    <a:lnTo>
                      <a:pt x="1434" y="488"/>
                    </a:lnTo>
                    <a:close/>
                    <a:moveTo>
                      <a:pt x="3716" y="470"/>
                    </a:moveTo>
                    <a:lnTo>
                      <a:pt x="3716" y="470"/>
                    </a:lnTo>
                    <a:lnTo>
                      <a:pt x="3694" y="460"/>
                    </a:lnTo>
                    <a:lnTo>
                      <a:pt x="3782" y="288"/>
                    </a:lnTo>
                    <a:lnTo>
                      <a:pt x="3782" y="288"/>
                    </a:lnTo>
                    <a:lnTo>
                      <a:pt x="3806" y="300"/>
                    </a:lnTo>
                    <a:lnTo>
                      <a:pt x="3716" y="470"/>
                    </a:lnTo>
                    <a:close/>
                    <a:moveTo>
                      <a:pt x="1558" y="426"/>
                    </a:moveTo>
                    <a:lnTo>
                      <a:pt x="1474" y="252"/>
                    </a:lnTo>
                    <a:lnTo>
                      <a:pt x="1474" y="252"/>
                    </a:lnTo>
                    <a:lnTo>
                      <a:pt x="1496" y="242"/>
                    </a:lnTo>
                    <a:lnTo>
                      <a:pt x="1578" y="416"/>
                    </a:lnTo>
                    <a:lnTo>
                      <a:pt x="1578" y="416"/>
                    </a:lnTo>
                    <a:lnTo>
                      <a:pt x="1558" y="426"/>
                    </a:lnTo>
                    <a:lnTo>
                      <a:pt x="1558" y="426"/>
                    </a:lnTo>
                    <a:close/>
                    <a:moveTo>
                      <a:pt x="3590" y="408"/>
                    </a:moveTo>
                    <a:lnTo>
                      <a:pt x="3590" y="408"/>
                    </a:lnTo>
                    <a:lnTo>
                      <a:pt x="3570" y="398"/>
                    </a:lnTo>
                    <a:lnTo>
                      <a:pt x="3648" y="224"/>
                    </a:lnTo>
                    <a:lnTo>
                      <a:pt x="3648" y="224"/>
                    </a:lnTo>
                    <a:lnTo>
                      <a:pt x="3670" y="234"/>
                    </a:lnTo>
                    <a:lnTo>
                      <a:pt x="3590" y="408"/>
                    </a:lnTo>
                    <a:close/>
                    <a:moveTo>
                      <a:pt x="1684" y="370"/>
                    </a:moveTo>
                    <a:lnTo>
                      <a:pt x="1610" y="192"/>
                    </a:lnTo>
                    <a:lnTo>
                      <a:pt x="1610" y="192"/>
                    </a:lnTo>
                    <a:lnTo>
                      <a:pt x="1634" y="182"/>
                    </a:lnTo>
                    <a:lnTo>
                      <a:pt x="1704" y="360"/>
                    </a:lnTo>
                    <a:lnTo>
                      <a:pt x="1704" y="360"/>
                    </a:lnTo>
                    <a:lnTo>
                      <a:pt x="1684" y="370"/>
                    </a:lnTo>
                    <a:lnTo>
                      <a:pt x="1684" y="370"/>
                    </a:lnTo>
                    <a:close/>
                    <a:moveTo>
                      <a:pt x="3464" y="354"/>
                    </a:moveTo>
                    <a:lnTo>
                      <a:pt x="3464" y="354"/>
                    </a:lnTo>
                    <a:lnTo>
                      <a:pt x="3442" y="346"/>
                    </a:lnTo>
                    <a:lnTo>
                      <a:pt x="3510" y="166"/>
                    </a:lnTo>
                    <a:lnTo>
                      <a:pt x="3510" y="166"/>
                    </a:lnTo>
                    <a:lnTo>
                      <a:pt x="3532" y="176"/>
                    </a:lnTo>
                    <a:lnTo>
                      <a:pt x="3464" y="354"/>
                    </a:lnTo>
                    <a:close/>
                    <a:moveTo>
                      <a:pt x="1814" y="320"/>
                    </a:moveTo>
                    <a:lnTo>
                      <a:pt x="1750" y="138"/>
                    </a:lnTo>
                    <a:lnTo>
                      <a:pt x="1750" y="138"/>
                    </a:lnTo>
                    <a:lnTo>
                      <a:pt x="1774" y="130"/>
                    </a:lnTo>
                    <a:lnTo>
                      <a:pt x="1834" y="314"/>
                    </a:lnTo>
                    <a:lnTo>
                      <a:pt x="1834" y="314"/>
                    </a:lnTo>
                    <a:lnTo>
                      <a:pt x="1814" y="320"/>
                    </a:lnTo>
                    <a:lnTo>
                      <a:pt x="1814" y="320"/>
                    </a:lnTo>
                    <a:close/>
                    <a:moveTo>
                      <a:pt x="3332" y="308"/>
                    </a:moveTo>
                    <a:lnTo>
                      <a:pt x="3332" y="308"/>
                    </a:lnTo>
                    <a:lnTo>
                      <a:pt x="3310" y="300"/>
                    </a:lnTo>
                    <a:lnTo>
                      <a:pt x="3368" y="118"/>
                    </a:lnTo>
                    <a:lnTo>
                      <a:pt x="3368" y="118"/>
                    </a:lnTo>
                    <a:lnTo>
                      <a:pt x="3392" y="126"/>
                    </a:lnTo>
                    <a:lnTo>
                      <a:pt x="3332" y="308"/>
                    </a:lnTo>
                    <a:close/>
                    <a:moveTo>
                      <a:pt x="1946" y="280"/>
                    </a:moveTo>
                    <a:lnTo>
                      <a:pt x="1894" y="94"/>
                    </a:lnTo>
                    <a:lnTo>
                      <a:pt x="1894" y="94"/>
                    </a:lnTo>
                    <a:lnTo>
                      <a:pt x="1918" y="88"/>
                    </a:lnTo>
                    <a:lnTo>
                      <a:pt x="1968" y="274"/>
                    </a:lnTo>
                    <a:lnTo>
                      <a:pt x="1968" y="274"/>
                    </a:lnTo>
                    <a:lnTo>
                      <a:pt x="1946" y="280"/>
                    </a:lnTo>
                    <a:lnTo>
                      <a:pt x="1946" y="280"/>
                    </a:lnTo>
                    <a:close/>
                    <a:moveTo>
                      <a:pt x="3200" y="268"/>
                    </a:moveTo>
                    <a:lnTo>
                      <a:pt x="3200" y="268"/>
                    </a:lnTo>
                    <a:lnTo>
                      <a:pt x="3178" y="264"/>
                    </a:lnTo>
                    <a:lnTo>
                      <a:pt x="3224" y="76"/>
                    </a:lnTo>
                    <a:lnTo>
                      <a:pt x="3224" y="76"/>
                    </a:lnTo>
                    <a:lnTo>
                      <a:pt x="3248" y="84"/>
                    </a:lnTo>
                    <a:lnTo>
                      <a:pt x="3200" y="268"/>
                    </a:lnTo>
                    <a:close/>
                    <a:moveTo>
                      <a:pt x="2080" y="246"/>
                    </a:moveTo>
                    <a:lnTo>
                      <a:pt x="2038" y="58"/>
                    </a:lnTo>
                    <a:lnTo>
                      <a:pt x="2038" y="58"/>
                    </a:lnTo>
                    <a:lnTo>
                      <a:pt x="2064" y="54"/>
                    </a:lnTo>
                    <a:lnTo>
                      <a:pt x="2102" y="242"/>
                    </a:lnTo>
                    <a:lnTo>
                      <a:pt x="2102" y="242"/>
                    </a:lnTo>
                    <a:lnTo>
                      <a:pt x="2080" y="246"/>
                    </a:lnTo>
                    <a:lnTo>
                      <a:pt x="2080" y="246"/>
                    </a:lnTo>
                    <a:close/>
                    <a:moveTo>
                      <a:pt x="3064" y="238"/>
                    </a:moveTo>
                    <a:lnTo>
                      <a:pt x="3064" y="238"/>
                    </a:lnTo>
                    <a:lnTo>
                      <a:pt x="3042" y="234"/>
                    </a:lnTo>
                    <a:lnTo>
                      <a:pt x="3078" y="44"/>
                    </a:lnTo>
                    <a:lnTo>
                      <a:pt x="3078" y="44"/>
                    </a:lnTo>
                    <a:lnTo>
                      <a:pt x="3102" y="50"/>
                    </a:lnTo>
                    <a:lnTo>
                      <a:pt x="3064" y="238"/>
                    </a:lnTo>
                    <a:close/>
                    <a:moveTo>
                      <a:pt x="2216" y="220"/>
                    </a:moveTo>
                    <a:lnTo>
                      <a:pt x="2186" y="32"/>
                    </a:lnTo>
                    <a:lnTo>
                      <a:pt x="2186" y="32"/>
                    </a:lnTo>
                    <a:lnTo>
                      <a:pt x="2210" y="28"/>
                    </a:lnTo>
                    <a:lnTo>
                      <a:pt x="2238" y="218"/>
                    </a:lnTo>
                    <a:lnTo>
                      <a:pt x="2238" y="218"/>
                    </a:lnTo>
                    <a:lnTo>
                      <a:pt x="2216" y="220"/>
                    </a:lnTo>
                    <a:lnTo>
                      <a:pt x="2216" y="220"/>
                    </a:lnTo>
                    <a:close/>
                    <a:moveTo>
                      <a:pt x="2928" y="214"/>
                    </a:moveTo>
                    <a:lnTo>
                      <a:pt x="2928" y="214"/>
                    </a:lnTo>
                    <a:lnTo>
                      <a:pt x="2906" y="212"/>
                    </a:lnTo>
                    <a:lnTo>
                      <a:pt x="2930" y="22"/>
                    </a:lnTo>
                    <a:lnTo>
                      <a:pt x="2930" y="22"/>
                    </a:lnTo>
                    <a:lnTo>
                      <a:pt x="2954" y="24"/>
                    </a:lnTo>
                    <a:lnTo>
                      <a:pt x="2928" y="214"/>
                    </a:lnTo>
                    <a:close/>
                    <a:moveTo>
                      <a:pt x="2352" y="204"/>
                    </a:moveTo>
                    <a:lnTo>
                      <a:pt x="2334" y="12"/>
                    </a:lnTo>
                    <a:lnTo>
                      <a:pt x="2334" y="12"/>
                    </a:lnTo>
                    <a:lnTo>
                      <a:pt x="2358" y="10"/>
                    </a:lnTo>
                    <a:lnTo>
                      <a:pt x="2376" y="202"/>
                    </a:lnTo>
                    <a:lnTo>
                      <a:pt x="2376" y="202"/>
                    </a:lnTo>
                    <a:lnTo>
                      <a:pt x="2352" y="204"/>
                    </a:lnTo>
                    <a:lnTo>
                      <a:pt x="2352" y="204"/>
                    </a:lnTo>
                    <a:close/>
                    <a:moveTo>
                      <a:pt x="2790" y="200"/>
                    </a:moveTo>
                    <a:lnTo>
                      <a:pt x="2790" y="200"/>
                    </a:lnTo>
                    <a:lnTo>
                      <a:pt x="2768" y="198"/>
                    </a:lnTo>
                    <a:lnTo>
                      <a:pt x="2782" y="6"/>
                    </a:lnTo>
                    <a:lnTo>
                      <a:pt x="2782" y="6"/>
                    </a:lnTo>
                    <a:lnTo>
                      <a:pt x="2806" y="8"/>
                    </a:lnTo>
                    <a:lnTo>
                      <a:pt x="2790" y="200"/>
                    </a:lnTo>
                    <a:close/>
                    <a:moveTo>
                      <a:pt x="2490" y="194"/>
                    </a:moveTo>
                    <a:lnTo>
                      <a:pt x="2482" y="2"/>
                    </a:lnTo>
                    <a:lnTo>
                      <a:pt x="2482" y="2"/>
                    </a:lnTo>
                    <a:lnTo>
                      <a:pt x="2508" y="0"/>
                    </a:lnTo>
                    <a:lnTo>
                      <a:pt x="2514" y="192"/>
                    </a:lnTo>
                    <a:lnTo>
                      <a:pt x="2514" y="192"/>
                    </a:lnTo>
                    <a:lnTo>
                      <a:pt x="2490" y="194"/>
                    </a:lnTo>
                    <a:lnTo>
                      <a:pt x="2490" y="194"/>
                    </a:lnTo>
                    <a:close/>
                    <a:moveTo>
                      <a:pt x="2652" y="192"/>
                    </a:moveTo>
                    <a:lnTo>
                      <a:pt x="2652" y="192"/>
                    </a:lnTo>
                    <a:lnTo>
                      <a:pt x="2630" y="192"/>
                    </a:lnTo>
                    <a:lnTo>
                      <a:pt x="2632" y="0"/>
                    </a:lnTo>
                    <a:lnTo>
                      <a:pt x="2632" y="0"/>
                    </a:lnTo>
                    <a:lnTo>
                      <a:pt x="2658" y="0"/>
                    </a:lnTo>
                    <a:lnTo>
                      <a:pt x="2652" y="192"/>
                    </a:lnTo>
                    <a:close/>
                  </a:path>
                </a:pathLst>
              </a:custGeom>
              <a:gradFill flip="none" rotWithShape="1">
                <a:gsLst>
                  <a:gs pos="0">
                    <a:sysClr val="window" lastClr="FFFFFF">
                      <a:alpha val="15000"/>
                    </a:sysClr>
                  </a:gs>
                  <a:gs pos="100000">
                    <a:sysClr val="window" lastClr="FFFFFF">
                      <a:alpha val="0"/>
                    </a:sysClr>
                  </a:gs>
                </a:gsLst>
                <a:lin ang="16200000" scaled="1"/>
                <a:tileRect/>
              </a:gradFill>
              <a:ln w="3175" cap="flat" cmpd="sng" algn="ctr">
                <a:gradFill flip="none" rotWithShape="1">
                  <a:gsLst>
                    <a:gs pos="0">
                      <a:sysClr val="window" lastClr="FFFFFF">
                        <a:alpha val="15000"/>
                      </a:sysClr>
                    </a:gs>
                    <a:gs pos="54000">
                      <a:sysClr val="window" lastClr="FFFFFF">
                        <a:alpha val="30000"/>
                      </a:sysClr>
                    </a:gs>
                    <a:gs pos="100000">
                      <a:sysClr val="window" lastClr="FFFFFF">
                        <a:alpha val="0"/>
                      </a:sysClr>
                    </a:gs>
                  </a:gsLst>
                  <a:lin ang="16200000" scaled="1"/>
                  <a:tileRect/>
                </a:gradFill>
                <a:prstDash val="solid"/>
                <a:round/>
                <a:headEnd/>
                <a:tailEn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sp>
            <p:nvSpPr>
              <p:cNvPr id="844" name="Freeform 37"/>
              <p:cNvSpPr>
                <a:spLocks noEditPoints="1"/>
              </p:cNvSpPr>
              <p:nvPr/>
            </p:nvSpPr>
            <p:spPr bwMode="auto">
              <a:xfrm>
                <a:off x="-15220950" y="-10321131"/>
                <a:ext cx="7277100" cy="7277100"/>
              </a:xfrm>
              <a:custGeom>
                <a:avLst/>
                <a:gdLst/>
                <a:ahLst/>
                <a:cxnLst>
                  <a:cxn ang="0">
                    <a:pos x="2178" y="4582"/>
                  </a:cxn>
                  <a:cxn ang="0">
                    <a:pos x="2058" y="4572"/>
                  </a:cxn>
                  <a:cxn ang="0">
                    <a:pos x="1950" y="4536"/>
                  </a:cxn>
                  <a:cxn ang="0">
                    <a:pos x="1848" y="4518"/>
                  </a:cxn>
                  <a:cxn ang="0">
                    <a:pos x="1734" y="4516"/>
                  </a:cxn>
                  <a:cxn ang="0">
                    <a:pos x="3056" y="4454"/>
                  </a:cxn>
                  <a:cxn ang="0">
                    <a:pos x="3152" y="4392"/>
                  </a:cxn>
                  <a:cxn ang="0">
                    <a:pos x="3262" y="4344"/>
                  </a:cxn>
                  <a:cxn ang="0">
                    <a:pos x="3372" y="4314"/>
                  </a:cxn>
                  <a:cxn ang="0">
                    <a:pos x="3462" y="4264"/>
                  </a:cxn>
                  <a:cxn ang="0">
                    <a:pos x="1016" y="4198"/>
                  </a:cxn>
                  <a:cxn ang="0">
                    <a:pos x="918" y="4128"/>
                  </a:cxn>
                  <a:cxn ang="0">
                    <a:pos x="846" y="4040"/>
                  </a:cxn>
                  <a:cxn ang="0">
                    <a:pos x="766" y="3972"/>
                  </a:cxn>
                  <a:cxn ang="0">
                    <a:pos x="670" y="3912"/>
                  </a:cxn>
                  <a:cxn ang="0">
                    <a:pos x="4058" y="3754"/>
                  </a:cxn>
                  <a:cxn ang="0">
                    <a:pos x="4108" y="3650"/>
                  </a:cxn>
                  <a:cxn ang="0">
                    <a:pos x="4178" y="3554"/>
                  </a:cxn>
                  <a:cxn ang="0">
                    <a:pos x="4258" y="3472"/>
                  </a:cxn>
                  <a:cxn ang="0">
                    <a:pos x="4310" y="3380"/>
                  </a:cxn>
                  <a:cxn ang="0">
                    <a:pos x="218" y="3272"/>
                  </a:cxn>
                  <a:cxn ang="0">
                    <a:pos x="170" y="3162"/>
                  </a:cxn>
                  <a:cxn ang="0">
                    <a:pos x="152" y="3048"/>
                  </a:cxn>
                  <a:cxn ang="0">
                    <a:pos x="120" y="2950"/>
                  </a:cxn>
                  <a:cxn ang="0">
                    <a:pos x="68" y="2848"/>
                  </a:cxn>
                  <a:cxn ang="0">
                    <a:pos x="4558" y="2636"/>
                  </a:cxn>
                  <a:cxn ang="0">
                    <a:pos x="4550" y="2522"/>
                  </a:cxn>
                  <a:cxn ang="0">
                    <a:pos x="4558" y="2404"/>
                  </a:cxn>
                  <a:cxn ang="0">
                    <a:pos x="4584" y="2292"/>
                  </a:cxn>
                  <a:cxn ang="0">
                    <a:pos x="4558" y="2190"/>
                  </a:cxn>
                  <a:cxn ang="0">
                    <a:pos x="34" y="2068"/>
                  </a:cxn>
                  <a:cxn ang="0">
                    <a:pos x="24" y="1954"/>
                  </a:cxn>
                  <a:cxn ang="0">
                    <a:pos x="44" y="1836"/>
                  </a:cxn>
                  <a:cxn ang="0">
                    <a:pos x="94" y="1732"/>
                  </a:cxn>
                  <a:cxn ang="0">
                    <a:pos x="120" y="1632"/>
                  </a:cxn>
                  <a:cxn ang="0">
                    <a:pos x="4392" y="1434"/>
                  </a:cxn>
                  <a:cxn ang="0">
                    <a:pos x="4344" y="1324"/>
                  </a:cxn>
                  <a:cxn ang="0">
                    <a:pos x="4316" y="1214"/>
                  </a:cxn>
                  <a:cxn ang="0">
                    <a:pos x="4264" y="1122"/>
                  </a:cxn>
                  <a:cxn ang="0">
                    <a:pos x="4184" y="1040"/>
                  </a:cxn>
                  <a:cxn ang="0">
                    <a:pos x="472" y="938"/>
                  </a:cxn>
                  <a:cxn ang="0">
                    <a:pos x="522" y="836"/>
                  </a:cxn>
                  <a:cxn ang="0">
                    <a:pos x="600" y="744"/>
                  </a:cxn>
                  <a:cxn ang="0">
                    <a:pos x="696" y="680"/>
                  </a:cxn>
                  <a:cxn ang="0">
                    <a:pos x="770" y="610"/>
                  </a:cxn>
                  <a:cxn ang="0">
                    <a:pos x="3652" y="476"/>
                  </a:cxn>
                  <a:cxn ang="0">
                    <a:pos x="3556" y="408"/>
                  </a:cxn>
                  <a:cxn ang="0">
                    <a:pos x="3474" y="326"/>
                  </a:cxn>
                  <a:cxn ang="0">
                    <a:pos x="3382" y="274"/>
                  </a:cxn>
                  <a:cxn ang="0">
                    <a:pos x="3272" y="246"/>
                  </a:cxn>
                  <a:cxn ang="0">
                    <a:pos x="1426" y="194"/>
                  </a:cxn>
                  <a:cxn ang="0">
                    <a:pos x="1522" y="132"/>
                  </a:cxn>
                  <a:cxn ang="0">
                    <a:pos x="1636" y="94"/>
                  </a:cxn>
                  <a:cxn ang="0">
                    <a:pos x="1750" y="88"/>
                  </a:cxn>
                  <a:cxn ang="0">
                    <a:pos x="1852" y="66"/>
                  </a:cxn>
                  <a:cxn ang="0">
                    <a:pos x="2524" y="36"/>
                  </a:cxn>
                  <a:cxn ang="0">
                    <a:pos x="2406" y="26"/>
                  </a:cxn>
                  <a:cxn ang="0">
                    <a:pos x="2294" y="0"/>
                  </a:cxn>
                </a:cxnLst>
                <a:rect l="0" t="0" r="r" b="b"/>
                <a:pathLst>
                  <a:path w="4584" h="4584">
                    <a:moveTo>
                      <a:pt x="2292" y="4584"/>
                    </a:moveTo>
                    <a:lnTo>
                      <a:pt x="2284" y="4584"/>
                    </a:lnTo>
                    <a:lnTo>
                      <a:pt x="2284" y="4560"/>
                    </a:lnTo>
                    <a:lnTo>
                      <a:pt x="2292" y="4560"/>
                    </a:lnTo>
                    <a:lnTo>
                      <a:pt x="2292" y="4584"/>
                    </a:lnTo>
                    <a:close/>
                    <a:moveTo>
                      <a:pt x="2396" y="4582"/>
                    </a:moveTo>
                    <a:lnTo>
                      <a:pt x="2394" y="4558"/>
                    </a:lnTo>
                    <a:lnTo>
                      <a:pt x="2402" y="4558"/>
                    </a:lnTo>
                    <a:lnTo>
                      <a:pt x="2404" y="4582"/>
                    </a:lnTo>
                    <a:lnTo>
                      <a:pt x="2396" y="4582"/>
                    </a:lnTo>
                    <a:close/>
                    <a:moveTo>
                      <a:pt x="2178" y="4582"/>
                    </a:moveTo>
                    <a:lnTo>
                      <a:pt x="2170" y="4582"/>
                    </a:lnTo>
                    <a:lnTo>
                      <a:pt x="2172" y="4558"/>
                    </a:lnTo>
                    <a:lnTo>
                      <a:pt x="2180" y="4558"/>
                    </a:lnTo>
                    <a:lnTo>
                      <a:pt x="2178" y="4582"/>
                    </a:lnTo>
                    <a:close/>
                    <a:moveTo>
                      <a:pt x="2508" y="4574"/>
                    </a:moveTo>
                    <a:lnTo>
                      <a:pt x="2506" y="4550"/>
                    </a:lnTo>
                    <a:lnTo>
                      <a:pt x="2514" y="4550"/>
                    </a:lnTo>
                    <a:lnTo>
                      <a:pt x="2516" y="4574"/>
                    </a:lnTo>
                    <a:lnTo>
                      <a:pt x="2508" y="4574"/>
                    </a:lnTo>
                    <a:close/>
                    <a:moveTo>
                      <a:pt x="2066" y="4574"/>
                    </a:moveTo>
                    <a:lnTo>
                      <a:pt x="2058" y="4572"/>
                    </a:lnTo>
                    <a:lnTo>
                      <a:pt x="2062" y="4550"/>
                    </a:lnTo>
                    <a:lnTo>
                      <a:pt x="2068" y="4550"/>
                    </a:lnTo>
                    <a:lnTo>
                      <a:pt x="2066" y="4574"/>
                    </a:lnTo>
                    <a:close/>
                    <a:moveTo>
                      <a:pt x="2620" y="4562"/>
                    </a:moveTo>
                    <a:lnTo>
                      <a:pt x="2616" y="4538"/>
                    </a:lnTo>
                    <a:lnTo>
                      <a:pt x="2624" y="4536"/>
                    </a:lnTo>
                    <a:lnTo>
                      <a:pt x="2628" y="4560"/>
                    </a:lnTo>
                    <a:lnTo>
                      <a:pt x="2620" y="4562"/>
                    </a:lnTo>
                    <a:close/>
                    <a:moveTo>
                      <a:pt x="1954" y="4560"/>
                    </a:moveTo>
                    <a:lnTo>
                      <a:pt x="1946" y="4558"/>
                    </a:lnTo>
                    <a:lnTo>
                      <a:pt x="1950" y="4536"/>
                    </a:lnTo>
                    <a:lnTo>
                      <a:pt x="1958" y="4536"/>
                    </a:lnTo>
                    <a:lnTo>
                      <a:pt x="1954" y="4560"/>
                    </a:lnTo>
                    <a:close/>
                    <a:moveTo>
                      <a:pt x="2730" y="4542"/>
                    </a:moveTo>
                    <a:lnTo>
                      <a:pt x="2726" y="4520"/>
                    </a:lnTo>
                    <a:lnTo>
                      <a:pt x="2734" y="4518"/>
                    </a:lnTo>
                    <a:lnTo>
                      <a:pt x="2738" y="4542"/>
                    </a:lnTo>
                    <a:lnTo>
                      <a:pt x="2730" y="4542"/>
                    </a:lnTo>
                    <a:close/>
                    <a:moveTo>
                      <a:pt x="1844" y="4540"/>
                    </a:moveTo>
                    <a:lnTo>
                      <a:pt x="1836" y="4540"/>
                    </a:lnTo>
                    <a:lnTo>
                      <a:pt x="1840" y="4516"/>
                    </a:lnTo>
                    <a:lnTo>
                      <a:pt x="1848" y="4518"/>
                    </a:lnTo>
                    <a:lnTo>
                      <a:pt x="1844" y="4540"/>
                    </a:lnTo>
                    <a:close/>
                    <a:moveTo>
                      <a:pt x="2840" y="4518"/>
                    </a:moveTo>
                    <a:lnTo>
                      <a:pt x="2836" y="4496"/>
                    </a:lnTo>
                    <a:lnTo>
                      <a:pt x="2842" y="4494"/>
                    </a:lnTo>
                    <a:lnTo>
                      <a:pt x="2848" y="4516"/>
                    </a:lnTo>
                    <a:lnTo>
                      <a:pt x="2840" y="4518"/>
                    </a:lnTo>
                    <a:close/>
                    <a:moveTo>
                      <a:pt x="1734" y="4516"/>
                    </a:moveTo>
                    <a:lnTo>
                      <a:pt x="1726" y="4514"/>
                    </a:lnTo>
                    <a:lnTo>
                      <a:pt x="1732" y="4492"/>
                    </a:lnTo>
                    <a:lnTo>
                      <a:pt x="1740" y="4492"/>
                    </a:lnTo>
                    <a:lnTo>
                      <a:pt x="1734" y="4516"/>
                    </a:lnTo>
                    <a:close/>
                    <a:moveTo>
                      <a:pt x="2950" y="4488"/>
                    </a:moveTo>
                    <a:lnTo>
                      <a:pt x="2942" y="4466"/>
                    </a:lnTo>
                    <a:lnTo>
                      <a:pt x="2950" y="4464"/>
                    </a:lnTo>
                    <a:lnTo>
                      <a:pt x="2958" y="4486"/>
                    </a:lnTo>
                    <a:lnTo>
                      <a:pt x="2950" y="4488"/>
                    </a:lnTo>
                    <a:close/>
                    <a:moveTo>
                      <a:pt x="1626" y="4486"/>
                    </a:moveTo>
                    <a:lnTo>
                      <a:pt x="1618" y="4484"/>
                    </a:lnTo>
                    <a:lnTo>
                      <a:pt x="1626" y="4460"/>
                    </a:lnTo>
                    <a:lnTo>
                      <a:pt x="1632" y="4464"/>
                    </a:lnTo>
                    <a:lnTo>
                      <a:pt x="1626" y="4486"/>
                    </a:lnTo>
                    <a:close/>
                    <a:moveTo>
                      <a:pt x="3056" y="4454"/>
                    </a:moveTo>
                    <a:lnTo>
                      <a:pt x="3048" y="4432"/>
                    </a:lnTo>
                    <a:lnTo>
                      <a:pt x="3056" y="4428"/>
                    </a:lnTo>
                    <a:lnTo>
                      <a:pt x="3064" y="4452"/>
                    </a:lnTo>
                    <a:lnTo>
                      <a:pt x="3056" y="4454"/>
                    </a:lnTo>
                    <a:close/>
                    <a:moveTo>
                      <a:pt x="1518" y="4450"/>
                    </a:moveTo>
                    <a:lnTo>
                      <a:pt x="1510" y="4448"/>
                    </a:lnTo>
                    <a:lnTo>
                      <a:pt x="1520" y="4426"/>
                    </a:lnTo>
                    <a:lnTo>
                      <a:pt x="1526" y="4428"/>
                    </a:lnTo>
                    <a:lnTo>
                      <a:pt x="1518" y="4450"/>
                    </a:lnTo>
                    <a:close/>
                    <a:moveTo>
                      <a:pt x="3162" y="4414"/>
                    </a:moveTo>
                    <a:lnTo>
                      <a:pt x="3152" y="4392"/>
                    </a:lnTo>
                    <a:lnTo>
                      <a:pt x="3160" y="4388"/>
                    </a:lnTo>
                    <a:lnTo>
                      <a:pt x="3170" y="4410"/>
                    </a:lnTo>
                    <a:lnTo>
                      <a:pt x="3162" y="4414"/>
                    </a:lnTo>
                    <a:close/>
                    <a:moveTo>
                      <a:pt x="1414" y="4410"/>
                    </a:moveTo>
                    <a:lnTo>
                      <a:pt x="1406" y="4408"/>
                    </a:lnTo>
                    <a:lnTo>
                      <a:pt x="1416" y="4384"/>
                    </a:lnTo>
                    <a:lnTo>
                      <a:pt x="1422" y="4388"/>
                    </a:lnTo>
                    <a:lnTo>
                      <a:pt x="1414" y="4410"/>
                    </a:lnTo>
                    <a:close/>
                    <a:moveTo>
                      <a:pt x="3264" y="4368"/>
                    </a:moveTo>
                    <a:lnTo>
                      <a:pt x="3254" y="4348"/>
                    </a:lnTo>
                    <a:lnTo>
                      <a:pt x="3262" y="4344"/>
                    </a:lnTo>
                    <a:lnTo>
                      <a:pt x="3272" y="4366"/>
                    </a:lnTo>
                    <a:lnTo>
                      <a:pt x="3264" y="4368"/>
                    </a:lnTo>
                    <a:close/>
                    <a:moveTo>
                      <a:pt x="1310" y="4364"/>
                    </a:moveTo>
                    <a:lnTo>
                      <a:pt x="1302" y="4360"/>
                    </a:lnTo>
                    <a:lnTo>
                      <a:pt x="1314" y="4340"/>
                    </a:lnTo>
                    <a:lnTo>
                      <a:pt x="1320" y="4342"/>
                    </a:lnTo>
                    <a:lnTo>
                      <a:pt x="1310" y="4364"/>
                    </a:lnTo>
                    <a:close/>
                    <a:moveTo>
                      <a:pt x="3364" y="4318"/>
                    </a:moveTo>
                    <a:lnTo>
                      <a:pt x="3354" y="4298"/>
                    </a:lnTo>
                    <a:lnTo>
                      <a:pt x="3360" y="4294"/>
                    </a:lnTo>
                    <a:lnTo>
                      <a:pt x="3372" y="4314"/>
                    </a:lnTo>
                    <a:lnTo>
                      <a:pt x="3364" y="4318"/>
                    </a:lnTo>
                    <a:close/>
                    <a:moveTo>
                      <a:pt x="1210" y="4314"/>
                    </a:moveTo>
                    <a:lnTo>
                      <a:pt x="1202" y="4310"/>
                    </a:lnTo>
                    <a:lnTo>
                      <a:pt x="1214" y="4288"/>
                    </a:lnTo>
                    <a:lnTo>
                      <a:pt x="1222" y="4292"/>
                    </a:lnTo>
                    <a:lnTo>
                      <a:pt x="1210" y="4314"/>
                    </a:lnTo>
                    <a:close/>
                    <a:moveTo>
                      <a:pt x="3462" y="4264"/>
                    </a:moveTo>
                    <a:lnTo>
                      <a:pt x="3450" y="4242"/>
                    </a:lnTo>
                    <a:lnTo>
                      <a:pt x="3458" y="4238"/>
                    </a:lnTo>
                    <a:lnTo>
                      <a:pt x="3470" y="4260"/>
                    </a:lnTo>
                    <a:lnTo>
                      <a:pt x="3462" y="4264"/>
                    </a:lnTo>
                    <a:close/>
                    <a:moveTo>
                      <a:pt x="1112" y="4258"/>
                    </a:moveTo>
                    <a:lnTo>
                      <a:pt x="1104" y="4254"/>
                    </a:lnTo>
                    <a:lnTo>
                      <a:pt x="1118" y="4234"/>
                    </a:lnTo>
                    <a:lnTo>
                      <a:pt x="1124" y="4238"/>
                    </a:lnTo>
                    <a:lnTo>
                      <a:pt x="1112" y="4258"/>
                    </a:lnTo>
                    <a:close/>
                    <a:moveTo>
                      <a:pt x="3558" y="4204"/>
                    </a:moveTo>
                    <a:lnTo>
                      <a:pt x="3544" y="4184"/>
                    </a:lnTo>
                    <a:lnTo>
                      <a:pt x="3552" y="4180"/>
                    </a:lnTo>
                    <a:lnTo>
                      <a:pt x="3564" y="4200"/>
                    </a:lnTo>
                    <a:lnTo>
                      <a:pt x="3558" y="4204"/>
                    </a:lnTo>
                    <a:close/>
                    <a:moveTo>
                      <a:pt x="1016" y="4198"/>
                    </a:moveTo>
                    <a:lnTo>
                      <a:pt x="1010" y="4192"/>
                    </a:lnTo>
                    <a:lnTo>
                      <a:pt x="1024" y="4172"/>
                    </a:lnTo>
                    <a:lnTo>
                      <a:pt x="1030" y="4178"/>
                    </a:lnTo>
                    <a:lnTo>
                      <a:pt x="1016" y="4198"/>
                    </a:lnTo>
                    <a:close/>
                    <a:moveTo>
                      <a:pt x="3650" y="4140"/>
                    </a:moveTo>
                    <a:lnTo>
                      <a:pt x="3636" y="4120"/>
                    </a:lnTo>
                    <a:lnTo>
                      <a:pt x="3642" y="4116"/>
                    </a:lnTo>
                    <a:lnTo>
                      <a:pt x="3656" y="4134"/>
                    </a:lnTo>
                    <a:lnTo>
                      <a:pt x="3650" y="4140"/>
                    </a:lnTo>
                    <a:close/>
                    <a:moveTo>
                      <a:pt x="924" y="4132"/>
                    </a:moveTo>
                    <a:lnTo>
                      <a:pt x="918" y="4128"/>
                    </a:lnTo>
                    <a:lnTo>
                      <a:pt x="932" y="4108"/>
                    </a:lnTo>
                    <a:lnTo>
                      <a:pt x="938" y="4114"/>
                    </a:lnTo>
                    <a:lnTo>
                      <a:pt x="924" y="4132"/>
                    </a:lnTo>
                    <a:close/>
                    <a:moveTo>
                      <a:pt x="3740" y="4070"/>
                    </a:moveTo>
                    <a:lnTo>
                      <a:pt x="3724" y="4052"/>
                    </a:lnTo>
                    <a:lnTo>
                      <a:pt x="3730" y="4046"/>
                    </a:lnTo>
                    <a:lnTo>
                      <a:pt x="3746" y="4066"/>
                    </a:lnTo>
                    <a:lnTo>
                      <a:pt x="3740" y="4070"/>
                    </a:lnTo>
                    <a:close/>
                    <a:moveTo>
                      <a:pt x="836" y="4062"/>
                    </a:moveTo>
                    <a:lnTo>
                      <a:pt x="830" y="4058"/>
                    </a:lnTo>
                    <a:lnTo>
                      <a:pt x="846" y="4040"/>
                    </a:lnTo>
                    <a:lnTo>
                      <a:pt x="852" y="4044"/>
                    </a:lnTo>
                    <a:lnTo>
                      <a:pt x="836" y="4062"/>
                    </a:lnTo>
                    <a:close/>
                    <a:moveTo>
                      <a:pt x="3824" y="3998"/>
                    </a:moveTo>
                    <a:lnTo>
                      <a:pt x="3808" y="3980"/>
                    </a:lnTo>
                    <a:lnTo>
                      <a:pt x="3814" y="3974"/>
                    </a:lnTo>
                    <a:lnTo>
                      <a:pt x="3830" y="3992"/>
                    </a:lnTo>
                    <a:lnTo>
                      <a:pt x="3824" y="3998"/>
                    </a:lnTo>
                    <a:close/>
                    <a:moveTo>
                      <a:pt x="750" y="3990"/>
                    </a:moveTo>
                    <a:lnTo>
                      <a:pt x="744" y="3984"/>
                    </a:lnTo>
                    <a:lnTo>
                      <a:pt x="762" y="3966"/>
                    </a:lnTo>
                    <a:lnTo>
                      <a:pt x="766" y="3972"/>
                    </a:lnTo>
                    <a:lnTo>
                      <a:pt x="750" y="3990"/>
                    </a:lnTo>
                    <a:close/>
                    <a:moveTo>
                      <a:pt x="3906" y="3920"/>
                    </a:moveTo>
                    <a:lnTo>
                      <a:pt x="3890" y="3902"/>
                    </a:lnTo>
                    <a:lnTo>
                      <a:pt x="3896" y="3898"/>
                    </a:lnTo>
                    <a:lnTo>
                      <a:pt x="3912" y="3914"/>
                    </a:lnTo>
                    <a:lnTo>
                      <a:pt x="3906" y="3920"/>
                    </a:lnTo>
                    <a:close/>
                    <a:moveTo>
                      <a:pt x="670" y="3912"/>
                    </a:moveTo>
                    <a:lnTo>
                      <a:pt x="664" y="3906"/>
                    </a:lnTo>
                    <a:lnTo>
                      <a:pt x="680" y="3888"/>
                    </a:lnTo>
                    <a:lnTo>
                      <a:pt x="686" y="3894"/>
                    </a:lnTo>
                    <a:lnTo>
                      <a:pt x="670" y="3912"/>
                    </a:lnTo>
                    <a:close/>
                    <a:moveTo>
                      <a:pt x="3984" y="3838"/>
                    </a:moveTo>
                    <a:lnTo>
                      <a:pt x="3966" y="3822"/>
                    </a:lnTo>
                    <a:lnTo>
                      <a:pt x="3972" y="3816"/>
                    </a:lnTo>
                    <a:lnTo>
                      <a:pt x="3990" y="3832"/>
                    </a:lnTo>
                    <a:lnTo>
                      <a:pt x="3984" y="3838"/>
                    </a:lnTo>
                    <a:close/>
                    <a:moveTo>
                      <a:pt x="592" y="3830"/>
                    </a:moveTo>
                    <a:lnTo>
                      <a:pt x="586" y="3824"/>
                    </a:lnTo>
                    <a:lnTo>
                      <a:pt x="604" y="3808"/>
                    </a:lnTo>
                    <a:lnTo>
                      <a:pt x="610" y="3814"/>
                    </a:lnTo>
                    <a:lnTo>
                      <a:pt x="592" y="3830"/>
                    </a:lnTo>
                    <a:close/>
                    <a:moveTo>
                      <a:pt x="4058" y="3754"/>
                    </a:moveTo>
                    <a:lnTo>
                      <a:pt x="4040" y="3738"/>
                    </a:lnTo>
                    <a:lnTo>
                      <a:pt x="4044" y="3732"/>
                    </a:lnTo>
                    <a:lnTo>
                      <a:pt x="4064" y="3748"/>
                    </a:lnTo>
                    <a:lnTo>
                      <a:pt x="4058" y="3754"/>
                    </a:lnTo>
                    <a:close/>
                    <a:moveTo>
                      <a:pt x="518" y="3744"/>
                    </a:moveTo>
                    <a:lnTo>
                      <a:pt x="514" y="3738"/>
                    </a:lnTo>
                    <a:lnTo>
                      <a:pt x="532" y="3724"/>
                    </a:lnTo>
                    <a:lnTo>
                      <a:pt x="536" y="3730"/>
                    </a:lnTo>
                    <a:lnTo>
                      <a:pt x="518" y="3744"/>
                    </a:lnTo>
                    <a:close/>
                    <a:moveTo>
                      <a:pt x="4128" y="3666"/>
                    </a:moveTo>
                    <a:lnTo>
                      <a:pt x="4108" y="3650"/>
                    </a:lnTo>
                    <a:lnTo>
                      <a:pt x="4114" y="3644"/>
                    </a:lnTo>
                    <a:lnTo>
                      <a:pt x="4132" y="3658"/>
                    </a:lnTo>
                    <a:lnTo>
                      <a:pt x="4128" y="3666"/>
                    </a:lnTo>
                    <a:close/>
                    <a:moveTo>
                      <a:pt x="450" y="3656"/>
                    </a:moveTo>
                    <a:lnTo>
                      <a:pt x="444" y="3650"/>
                    </a:lnTo>
                    <a:lnTo>
                      <a:pt x="464" y="3636"/>
                    </a:lnTo>
                    <a:lnTo>
                      <a:pt x="468" y="3642"/>
                    </a:lnTo>
                    <a:lnTo>
                      <a:pt x="450" y="3656"/>
                    </a:lnTo>
                    <a:close/>
                    <a:moveTo>
                      <a:pt x="4194" y="3574"/>
                    </a:moveTo>
                    <a:lnTo>
                      <a:pt x="4174" y="3560"/>
                    </a:lnTo>
                    <a:lnTo>
                      <a:pt x="4178" y="3554"/>
                    </a:lnTo>
                    <a:lnTo>
                      <a:pt x="4198" y="3566"/>
                    </a:lnTo>
                    <a:lnTo>
                      <a:pt x="4194" y="3574"/>
                    </a:lnTo>
                    <a:close/>
                    <a:moveTo>
                      <a:pt x="384" y="3564"/>
                    </a:moveTo>
                    <a:lnTo>
                      <a:pt x="380" y="3558"/>
                    </a:lnTo>
                    <a:lnTo>
                      <a:pt x="400" y="3544"/>
                    </a:lnTo>
                    <a:lnTo>
                      <a:pt x="404" y="3550"/>
                    </a:lnTo>
                    <a:lnTo>
                      <a:pt x="384" y="3564"/>
                    </a:lnTo>
                    <a:close/>
                    <a:moveTo>
                      <a:pt x="4254" y="3478"/>
                    </a:moveTo>
                    <a:lnTo>
                      <a:pt x="4234" y="3466"/>
                    </a:lnTo>
                    <a:lnTo>
                      <a:pt x="4238" y="3460"/>
                    </a:lnTo>
                    <a:lnTo>
                      <a:pt x="4258" y="3472"/>
                    </a:lnTo>
                    <a:lnTo>
                      <a:pt x="4254" y="3478"/>
                    </a:lnTo>
                    <a:close/>
                    <a:moveTo>
                      <a:pt x="324" y="3470"/>
                    </a:moveTo>
                    <a:lnTo>
                      <a:pt x="320" y="3462"/>
                    </a:lnTo>
                    <a:lnTo>
                      <a:pt x="340" y="3450"/>
                    </a:lnTo>
                    <a:lnTo>
                      <a:pt x="344" y="3456"/>
                    </a:lnTo>
                    <a:lnTo>
                      <a:pt x="324" y="3470"/>
                    </a:lnTo>
                    <a:close/>
                    <a:moveTo>
                      <a:pt x="4310" y="3380"/>
                    </a:moveTo>
                    <a:lnTo>
                      <a:pt x="4288" y="3370"/>
                    </a:lnTo>
                    <a:lnTo>
                      <a:pt x="4292" y="3362"/>
                    </a:lnTo>
                    <a:lnTo>
                      <a:pt x="4314" y="3374"/>
                    </a:lnTo>
                    <a:lnTo>
                      <a:pt x="4310" y="3380"/>
                    </a:lnTo>
                    <a:close/>
                    <a:moveTo>
                      <a:pt x="268" y="3372"/>
                    </a:moveTo>
                    <a:lnTo>
                      <a:pt x="266" y="3364"/>
                    </a:lnTo>
                    <a:lnTo>
                      <a:pt x="286" y="3354"/>
                    </a:lnTo>
                    <a:lnTo>
                      <a:pt x="290" y="3360"/>
                    </a:lnTo>
                    <a:lnTo>
                      <a:pt x="268" y="3372"/>
                    </a:lnTo>
                    <a:close/>
                    <a:moveTo>
                      <a:pt x="4362" y="3280"/>
                    </a:moveTo>
                    <a:lnTo>
                      <a:pt x="4340" y="3270"/>
                    </a:lnTo>
                    <a:lnTo>
                      <a:pt x="4342" y="3262"/>
                    </a:lnTo>
                    <a:lnTo>
                      <a:pt x="4364" y="3274"/>
                    </a:lnTo>
                    <a:lnTo>
                      <a:pt x="4362" y="3280"/>
                    </a:lnTo>
                    <a:close/>
                    <a:moveTo>
                      <a:pt x="218" y="3272"/>
                    </a:moveTo>
                    <a:lnTo>
                      <a:pt x="214" y="3264"/>
                    </a:lnTo>
                    <a:lnTo>
                      <a:pt x="236" y="3254"/>
                    </a:lnTo>
                    <a:lnTo>
                      <a:pt x="240" y="3260"/>
                    </a:lnTo>
                    <a:lnTo>
                      <a:pt x="218" y="3272"/>
                    </a:lnTo>
                    <a:close/>
                    <a:moveTo>
                      <a:pt x="4408" y="3178"/>
                    </a:moveTo>
                    <a:lnTo>
                      <a:pt x="4386" y="3168"/>
                    </a:lnTo>
                    <a:lnTo>
                      <a:pt x="4388" y="3160"/>
                    </a:lnTo>
                    <a:lnTo>
                      <a:pt x="4410" y="3170"/>
                    </a:lnTo>
                    <a:lnTo>
                      <a:pt x="4408" y="3178"/>
                    </a:lnTo>
                    <a:close/>
                    <a:moveTo>
                      <a:pt x="172" y="3168"/>
                    </a:moveTo>
                    <a:lnTo>
                      <a:pt x="170" y="3162"/>
                    </a:lnTo>
                    <a:lnTo>
                      <a:pt x="192" y="3152"/>
                    </a:lnTo>
                    <a:lnTo>
                      <a:pt x="196" y="3160"/>
                    </a:lnTo>
                    <a:lnTo>
                      <a:pt x="172" y="3168"/>
                    </a:lnTo>
                    <a:close/>
                    <a:moveTo>
                      <a:pt x="4448" y="3072"/>
                    </a:moveTo>
                    <a:lnTo>
                      <a:pt x="4426" y="3064"/>
                    </a:lnTo>
                    <a:lnTo>
                      <a:pt x="4428" y="3056"/>
                    </a:lnTo>
                    <a:lnTo>
                      <a:pt x="4452" y="3064"/>
                    </a:lnTo>
                    <a:lnTo>
                      <a:pt x="4448" y="3072"/>
                    </a:lnTo>
                    <a:close/>
                    <a:moveTo>
                      <a:pt x="132" y="3064"/>
                    </a:moveTo>
                    <a:lnTo>
                      <a:pt x="130" y="3056"/>
                    </a:lnTo>
                    <a:lnTo>
                      <a:pt x="152" y="3048"/>
                    </a:lnTo>
                    <a:lnTo>
                      <a:pt x="156" y="3056"/>
                    </a:lnTo>
                    <a:lnTo>
                      <a:pt x="132" y="3064"/>
                    </a:lnTo>
                    <a:close/>
                    <a:moveTo>
                      <a:pt x="4484" y="2966"/>
                    </a:moveTo>
                    <a:lnTo>
                      <a:pt x="4462" y="2958"/>
                    </a:lnTo>
                    <a:lnTo>
                      <a:pt x="4464" y="2950"/>
                    </a:lnTo>
                    <a:lnTo>
                      <a:pt x="4486" y="2958"/>
                    </a:lnTo>
                    <a:lnTo>
                      <a:pt x="4484" y="2966"/>
                    </a:lnTo>
                    <a:close/>
                    <a:moveTo>
                      <a:pt x="98" y="2956"/>
                    </a:moveTo>
                    <a:lnTo>
                      <a:pt x="94" y="2948"/>
                    </a:lnTo>
                    <a:lnTo>
                      <a:pt x="118" y="2942"/>
                    </a:lnTo>
                    <a:lnTo>
                      <a:pt x="120" y="2950"/>
                    </a:lnTo>
                    <a:lnTo>
                      <a:pt x="98" y="2956"/>
                    </a:lnTo>
                    <a:close/>
                    <a:moveTo>
                      <a:pt x="4514" y="2856"/>
                    </a:moveTo>
                    <a:lnTo>
                      <a:pt x="4492" y="2852"/>
                    </a:lnTo>
                    <a:lnTo>
                      <a:pt x="4494" y="2844"/>
                    </a:lnTo>
                    <a:lnTo>
                      <a:pt x="4516" y="2850"/>
                    </a:lnTo>
                    <a:lnTo>
                      <a:pt x="4514" y="2856"/>
                    </a:lnTo>
                    <a:close/>
                    <a:moveTo>
                      <a:pt x="68" y="2848"/>
                    </a:moveTo>
                    <a:lnTo>
                      <a:pt x="66" y="2840"/>
                    </a:lnTo>
                    <a:lnTo>
                      <a:pt x="88" y="2834"/>
                    </a:lnTo>
                    <a:lnTo>
                      <a:pt x="90" y="2842"/>
                    </a:lnTo>
                    <a:lnTo>
                      <a:pt x="68" y="2848"/>
                    </a:lnTo>
                    <a:close/>
                    <a:moveTo>
                      <a:pt x="4540" y="2748"/>
                    </a:moveTo>
                    <a:lnTo>
                      <a:pt x="4516" y="2742"/>
                    </a:lnTo>
                    <a:lnTo>
                      <a:pt x="4518" y="2734"/>
                    </a:lnTo>
                    <a:lnTo>
                      <a:pt x="4540" y="2740"/>
                    </a:lnTo>
                    <a:lnTo>
                      <a:pt x="4540" y="2748"/>
                    </a:lnTo>
                    <a:close/>
                    <a:moveTo>
                      <a:pt x="42" y="2738"/>
                    </a:moveTo>
                    <a:lnTo>
                      <a:pt x="42" y="2730"/>
                    </a:lnTo>
                    <a:lnTo>
                      <a:pt x="64" y="2726"/>
                    </a:lnTo>
                    <a:lnTo>
                      <a:pt x="66" y="2734"/>
                    </a:lnTo>
                    <a:lnTo>
                      <a:pt x="42" y="2738"/>
                    </a:lnTo>
                    <a:close/>
                    <a:moveTo>
                      <a:pt x="4558" y="2636"/>
                    </a:moveTo>
                    <a:lnTo>
                      <a:pt x="4536" y="2632"/>
                    </a:lnTo>
                    <a:lnTo>
                      <a:pt x="4536" y="2624"/>
                    </a:lnTo>
                    <a:lnTo>
                      <a:pt x="4560" y="2628"/>
                    </a:lnTo>
                    <a:lnTo>
                      <a:pt x="4558" y="2636"/>
                    </a:lnTo>
                    <a:close/>
                    <a:moveTo>
                      <a:pt x="24" y="2628"/>
                    </a:moveTo>
                    <a:lnTo>
                      <a:pt x="22" y="2620"/>
                    </a:lnTo>
                    <a:lnTo>
                      <a:pt x="46" y="2616"/>
                    </a:lnTo>
                    <a:lnTo>
                      <a:pt x="48" y="2624"/>
                    </a:lnTo>
                    <a:lnTo>
                      <a:pt x="24" y="2628"/>
                    </a:lnTo>
                    <a:close/>
                    <a:moveTo>
                      <a:pt x="4572" y="2524"/>
                    </a:moveTo>
                    <a:lnTo>
                      <a:pt x="4550" y="2522"/>
                    </a:lnTo>
                    <a:lnTo>
                      <a:pt x="4550" y="2514"/>
                    </a:lnTo>
                    <a:lnTo>
                      <a:pt x="4574" y="2516"/>
                    </a:lnTo>
                    <a:lnTo>
                      <a:pt x="4572" y="2524"/>
                    </a:lnTo>
                    <a:close/>
                    <a:moveTo>
                      <a:pt x="10" y="2516"/>
                    </a:moveTo>
                    <a:lnTo>
                      <a:pt x="10" y="2508"/>
                    </a:lnTo>
                    <a:lnTo>
                      <a:pt x="34" y="2506"/>
                    </a:lnTo>
                    <a:lnTo>
                      <a:pt x="34" y="2514"/>
                    </a:lnTo>
                    <a:lnTo>
                      <a:pt x="10" y="2516"/>
                    </a:lnTo>
                    <a:close/>
                    <a:moveTo>
                      <a:pt x="4582" y="2412"/>
                    </a:moveTo>
                    <a:lnTo>
                      <a:pt x="4558" y="2412"/>
                    </a:lnTo>
                    <a:lnTo>
                      <a:pt x="4558" y="2404"/>
                    </a:lnTo>
                    <a:lnTo>
                      <a:pt x="4582" y="2404"/>
                    </a:lnTo>
                    <a:lnTo>
                      <a:pt x="4582" y="2412"/>
                    </a:lnTo>
                    <a:close/>
                    <a:moveTo>
                      <a:pt x="2" y="2404"/>
                    </a:moveTo>
                    <a:lnTo>
                      <a:pt x="2" y="2396"/>
                    </a:lnTo>
                    <a:lnTo>
                      <a:pt x="26" y="2394"/>
                    </a:lnTo>
                    <a:lnTo>
                      <a:pt x="26" y="2402"/>
                    </a:lnTo>
                    <a:lnTo>
                      <a:pt x="2" y="2404"/>
                    </a:lnTo>
                    <a:close/>
                    <a:moveTo>
                      <a:pt x="4584" y="2300"/>
                    </a:moveTo>
                    <a:lnTo>
                      <a:pt x="4560" y="2300"/>
                    </a:lnTo>
                    <a:lnTo>
                      <a:pt x="4560" y="2292"/>
                    </a:lnTo>
                    <a:lnTo>
                      <a:pt x="4584" y="2292"/>
                    </a:lnTo>
                    <a:lnTo>
                      <a:pt x="4584" y="2300"/>
                    </a:lnTo>
                    <a:close/>
                    <a:moveTo>
                      <a:pt x="24" y="2290"/>
                    </a:moveTo>
                    <a:lnTo>
                      <a:pt x="0" y="2290"/>
                    </a:lnTo>
                    <a:lnTo>
                      <a:pt x="0" y="2282"/>
                    </a:lnTo>
                    <a:lnTo>
                      <a:pt x="24" y="2282"/>
                    </a:lnTo>
                    <a:lnTo>
                      <a:pt x="24" y="2290"/>
                    </a:lnTo>
                    <a:close/>
                    <a:moveTo>
                      <a:pt x="4558" y="2190"/>
                    </a:moveTo>
                    <a:lnTo>
                      <a:pt x="4558" y="2184"/>
                    </a:lnTo>
                    <a:lnTo>
                      <a:pt x="4582" y="2182"/>
                    </a:lnTo>
                    <a:lnTo>
                      <a:pt x="4582" y="2190"/>
                    </a:lnTo>
                    <a:lnTo>
                      <a:pt x="4558" y="2190"/>
                    </a:lnTo>
                    <a:close/>
                    <a:moveTo>
                      <a:pt x="26" y="2180"/>
                    </a:moveTo>
                    <a:lnTo>
                      <a:pt x="2" y="2178"/>
                    </a:lnTo>
                    <a:lnTo>
                      <a:pt x="2" y="2170"/>
                    </a:lnTo>
                    <a:lnTo>
                      <a:pt x="26" y="2172"/>
                    </a:lnTo>
                    <a:lnTo>
                      <a:pt x="26" y="2180"/>
                    </a:lnTo>
                    <a:close/>
                    <a:moveTo>
                      <a:pt x="4550" y="2080"/>
                    </a:moveTo>
                    <a:lnTo>
                      <a:pt x="4550" y="2072"/>
                    </a:lnTo>
                    <a:lnTo>
                      <a:pt x="4574" y="2070"/>
                    </a:lnTo>
                    <a:lnTo>
                      <a:pt x="4574" y="2078"/>
                    </a:lnTo>
                    <a:lnTo>
                      <a:pt x="4550" y="2080"/>
                    </a:lnTo>
                    <a:close/>
                    <a:moveTo>
                      <a:pt x="34" y="2068"/>
                    </a:moveTo>
                    <a:lnTo>
                      <a:pt x="10" y="2066"/>
                    </a:lnTo>
                    <a:lnTo>
                      <a:pt x="12" y="2058"/>
                    </a:lnTo>
                    <a:lnTo>
                      <a:pt x="36" y="2060"/>
                    </a:lnTo>
                    <a:lnTo>
                      <a:pt x="34" y="2068"/>
                    </a:lnTo>
                    <a:close/>
                    <a:moveTo>
                      <a:pt x="4538" y="1970"/>
                    </a:moveTo>
                    <a:lnTo>
                      <a:pt x="4536" y="1962"/>
                    </a:lnTo>
                    <a:lnTo>
                      <a:pt x="4560" y="1958"/>
                    </a:lnTo>
                    <a:lnTo>
                      <a:pt x="4562" y="1966"/>
                    </a:lnTo>
                    <a:lnTo>
                      <a:pt x="4538" y="1970"/>
                    </a:lnTo>
                    <a:close/>
                    <a:moveTo>
                      <a:pt x="48" y="1958"/>
                    </a:moveTo>
                    <a:lnTo>
                      <a:pt x="24" y="1954"/>
                    </a:lnTo>
                    <a:lnTo>
                      <a:pt x="26" y="1946"/>
                    </a:lnTo>
                    <a:lnTo>
                      <a:pt x="50" y="1950"/>
                    </a:lnTo>
                    <a:lnTo>
                      <a:pt x="48" y="1958"/>
                    </a:lnTo>
                    <a:close/>
                    <a:moveTo>
                      <a:pt x="4520" y="1860"/>
                    </a:moveTo>
                    <a:lnTo>
                      <a:pt x="4518" y="1852"/>
                    </a:lnTo>
                    <a:lnTo>
                      <a:pt x="4542" y="1846"/>
                    </a:lnTo>
                    <a:lnTo>
                      <a:pt x="4542" y="1854"/>
                    </a:lnTo>
                    <a:lnTo>
                      <a:pt x="4520" y="1860"/>
                    </a:lnTo>
                    <a:close/>
                    <a:moveTo>
                      <a:pt x="66" y="1848"/>
                    </a:moveTo>
                    <a:lnTo>
                      <a:pt x="44" y="1844"/>
                    </a:lnTo>
                    <a:lnTo>
                      <a:pt x="44" y="1836"/>
                    </a:lnTo>
                    <a:lnTo>
                      <a:pt x="68" y="1840"/>
                    </a:lnTo>
                    <a:lnTo>
                      <a:pt x="66" y="1848"/>
                    </a:lnTo>
                    <a:close/>
                    <a:moveTo>
                      <a:pt x="4496" y="1750"/>
                    </a:moveTo>
                    <a:lnTo>
                      <a:pt x="4494" y="1742"/>
                    </a:lnTo>
                    <a:lnTo>
                      <a:pt x="4518" y="1738"/>
                    </a:lnTo>
                    <a:lnTo>
                      <a:pt x="4518" y="1744"/>
                    </a:lnTo>
                    <a:lnTo>
                      <a:pt x="4496" y="1750"/>
                    </a:lnTo>
                    <a:close/>
                    <a:moveTo>
                      <a:pt x="92" y="1740"/>
                    </a:moveTo>
                    <a:lnTo>
                      <a:pt x="68" y="1734"/>
                    </a:lnTo>
                    <a:lnTo>
                      <a:pt x="70" y="1726"/>
                    </a:lnTo>
                    <a:lnTo>
                      <a:pt x="94" y="1732"/>
                    </a:lnTo>
                    <a:lnTo>
                      <a:pt x="92" y="1740"/>
                    </a:lnTo>
                    <a:close/>
                    <a:moveTo>
                      <a:pt x="4466" y="1644"/>
                    </a:moveTo>
                    <a:lnTo>
                      <a:pt x="4464" y="1636"/>
                    </a:lnTo>
                    <a:lnTo>
                      <a:pt x="4488" y="1628"/>
                    </a:lnTo>
                    <a:lnTo>
                      <a:pt x="4490" y="1636"/>
                    </a:lnTo>
                    <a:lnTo>
                      <a:pt x="4466" y="1644"/>
                    </a:lnTo>
                    <a:close/>
                    <a:moveTo>
                      <a:pt x="120" y="1632"/>
                    </a:moveTo>
                    <a:lnTo>
                      <a:pt x="98" y="1626"/>
                    </a:lnTo>
                    <a:lnTo>
                      <a:pt x="100" y="1618"/>
                    </a:lnTo>
                    <a:lnTo>
                      <a:pt x="124" y="1624"/>
                    </a:lnTo>
                    <a:lnTo>
                      <a:pt x="120" y="1632"/>
                    </a:lnTo>
                    <a:close/>
                    <a:moveTo>
                      <a:pt x="4432" y="1538"/>
                    </a:moveTo>
                    <a:lnTo>
                      <a:pt x="4430" y="1530"/>
                    </a:lnTo>
                    <a:lnTo>
                      <a:pt x="4452" y="1522"/>
                    </a:lnTo>
                    <a:lnTo>
                      <a:pt x="4454" y="1530"/>
                    </a:lnTo>
                    <a:lnTo>
                      <a:pt x="4432" y="1538"/>
                    </a:lnTo>
                    <a:close/>
                    <a:moveTo>
                      <a:pt x="156" y="1526"/>
                    </a:moveTo>
                    <a:lnTo>
                      <a:pt x="134" y="1518"/>
                    </a:lnTo>
                    <a:lnTo>
                      <a:pt x="136" y="1510"/>
                    </a:lnTo>
                    <a:lnTo>
                      <a:pt x="158" y="1518"/>
                    </a:lnTo>
                    <a:lnTo>
                      <a:pt x="156" y="1526"/>
                    </a:lnTo>
                    <a:close/>
                    <a:moveTo>
                      <a:pt x="4392" y="1434"/>
                    </a:moveTo>
                    <a:lnTo>
                      <a:pt x="4390" y="1426"/>
                    </a:lnTo>
                    <a:lnTo>
                      <a:pt x="4412" y="1416"/>
                    </a:lnTo>
                    <a:lnTo>
                      <a:pt x="4414" y="1424"/>
                    </a:lnTo>
                    <a:lnTo>
                      <a:pt x="4392" y="1434"/>
                    </a:lnTo>
                    <a:close/>
                    <a:moveTo>
                      <a:pt x="196" y="1422"/>
                    </a:moveTo>
                    <a:lnTo>
                      <a:pt x="174" y="1412"/>
                    </a:lnTo>
                    <a:lnTo>
                      <a:pt x="178" y="1406"/>
                    </a:lnTo>
                    <a:lnTo>
                      <a:pt x="200" y="1414"/>
                    </a:lnTo>
                    <a:lnTo>
                      <a:pt x="196" y="1422"/>
                    </a:lnTo>
                    <a:close/>
                    <a:moveTo>
                      <a:pt x="4348" y="1332"/>
                    </a:moveTo>
                    <a:lnTo>
                      <a:pt x="4344" y="1324"/>
                    </a:lnTo>
                    <a:lnTo>
                      <a:pt x="4366" y="1314"/>
                    </a:lnTo>
                    <a:lnTo>
                      <a:pt x="4370" y="1322"/>
                    </a:lnTo>
                    <a:lnTo>
                      <a:pt x="4348" y="1332"/>
                    </a:lnTo>
                    <a:close/>
                    <a:moveTo>
                      <a:pt x="242" y="1320"/>
                    </a:moveTo>
                    <a:lnTo>
                      <a:pt x="220" y="1310"/>
                    </a:lnTo>
                    <a:lnTo>
                      <a:pt x="224" y="1302"/>
                    </a:lnTo>
                    <a:lnTo>
                      <a:pt x="246" y="1312"/>
                    </a:lnTo>
                    <a:lnTo>
                      <a:pt x="242" y="1320"/>
                    </a:lnTo>
                    <a:close/>
                    <a:moveTo>
                      <a:pt x="4298" y="1232"/>
                    </a:moveTo>
                    <a:lnTo>
                      <a:pt x="4294" y="1224"/>
                    </a:lnTo>
                    <a:lnTo>
                      <a:pt x="4316" y="1214"/>
                    </a:lnTo>
                    <a:lnTo>
                      <a:pt x="4320" y="1220"/>
                    </a:lnTo>
                    <a:lnTo>
                      <a:pt x="4298" y="1232"/>
                    </a:lnTo>
                    <a:close/>
                    <a:moveTo>
                      <a:pt x="292" y="1220"/>
                    </a:moveTo>
                    <a:lnTo>
                      <a:pt x="270" y="1210"/>
                    </a:lnTo>
                    <a:lnTo>
                      <a:pt x="274" y="1202"/>
                    </a:lnTo>
                    <a:lnTo>
                      <a:pt x="296" y="1214"/>
                    </a:lnTo>
                    <a:lnTo>
                      <a:pt x="292" y="1220"/>
                    </a:lnTo>
                    <a:close/>
                    <a:moveTo>
                      <a:pt x="4244" y="1136"/>
                    </a:moveTo>
                    <a:lnTo>
                      <a:pt x="4240" y="1128"/>
                    </a:lnTo>
                    <a:lnTo>
                      <a:pt x="4260" y="1116"/>
                    </a:lnTo>
                    <a:lnTo>
                      <a:pt x="4264" y="1122"/>
                    </a:lnTo>
                    <a:lnTo>
                      <a:pt x="4244" y="1136"/>
                    </a:lnTo>
                    <a:close/>
                    <a:moveTo>
                      <a:pt x="348" y="1124"/>
                    </a:moveTo>
                    <a:lnTo>
                      <a:pt x="326" y="1112"/>
                    </a:lnTo>
                    <a:lnTo>
                      <a:pt x="330" y="1104"/>
                    </a:lnTo>
                    <a:lnTo>
                      <a:pt x="352" y="1116"/>
                    </a:lnTo>
                    <a:lnTo>
                      <a:pt x="348" y="1124"/>
                    </a:lnTo>
                    <a:close/>
                    <a:moveTo>
                      <a:pt x="4184" y="1040"/>
                    </a:moveTo>
                    <a:lnTo>
                      <a:pt x="4180" y="1034"/>
                    </a:lnTo>
                    <a:lnTo>
                      <a:pt x="4200" y="1020"/>
                    </a:lnTo>
                    <a:lnTo>
                      <a:pt x="4204" y="1028"/>
                    </a:lnTo>
                    <a:lnTo>
                      <a:pt x="4184" y="1040"/>
                    </a:lnTo>
                    <a:close/>
                    <a:moveTo>
                      <a:pt x="406" y="1030"/>
                    </a:moveTo>
                    <a:lnTo>
                      <a:pt x="386" y="1016"/>
                    </a:lnTo>
                    <a:lnTo>
                      <a:pt x="392" y="1010"/>
                    </a:lnTo>
                    <a:lnTo>
                      <a:pt x="412" y="1022"/>
                    </a:lnTo>
                    <a:lnTo>
                      <a:pt x="406" y="1030"/>
                    </a:lnTo>
                    <a:close/>
                    <a:moveTo>
                      <a:pt x="4120" y="950"/>
                    </a:moveTo>
                    <a:lnTo>
                      <a:pt x="4116" y="944"/>
                    </a:lnTo>
                    <a:lnTo>
                      <a:pt x="4136" y="928"/>
                    </a:lnTo>
                    <a:lnTo>
                      <a:pt x="4140" y="936"/>
                    </a:lnTo>
                    <a:lnTo>
                      <a:pt x="4120" y="950"/>
                    </a:lnTo>
                    <a:close/>
                    <a:moveTo>
                      <a:pt x="472" y="938"/>
                    </a:moveTo>
                    <a:lnTo>
                      <a:pt x="452" y="924"/>
                    </a:lnTo>
                    <a:lnTo>
                      <a:pt x="456" y="918"/>
                    </a:lnTo>
                    <a:lnTo>
                      <a:pt x="476" y="932"/>
                    </a:lnTo>
                    <a:lnTo>
                      <a:pt x="472" y="938"/>
                    </a:lnTo>
                    <a:close/>
                    <a:moveTo>
                      <a:pt x="4052" y="862"/>
                    </a:moveTo>
                    <a:lnTo>
                      <a:pt x="4048" y="856"/>
                    </a:lnTo>
                    <a:lnTo>
                      <a:pt x="4066" y="840"/>
                    </a:lnTo>
                    <a:lnTo>
                      <a:pt x="4072" y="846"/>
                    </a:lnTo>
                    <a:lnTo>
                      <a:pt x="4052" y="862"/>
                    </a:lnTo>
                    <a:close/>
                    <a:moveTo>
                      <a:pt x="540" y="850"/>
                    </a:moveTo>
                    <a:lnTo>
                      <a:pt x="522" y="836"/>
                    </a:lnTo>
                    <a:lnTo>
                      <a:pt x="526" y="830"/>
                    </a:lnTo>
                    <a:lnTo>
                      <a:pt x="546" y="844"/>
                    </a:lnTo>
                    <a:lnTo>
                      <a:pt x="540" y="850"/>
                    </a:lnTo>
                    <a:close/>
                    <a:moveTo>
                      <a:pt x="3980" y="776"/>
                    </a:moveTo>
                    <a:lnTo>
                      <a:pt x="3976" y="770"/>
                    </a:lnTo>
                    <a:lnTo>
                      <a:pt x="3992" y="754"/>
                    </a:lnTo>
                    <a:lnTo>
                      <a:pt x="3998" y="760"/>
                    </a:lnTo>
                    <a:lnTo>
                      <a:pt x="3980" y="776"/>
                    </a:lnTo>
                    <a:close/>
                    <a:moveTo>
                      <a:pt x="612" y="766"/>
                    </a:moveTo>
                    <a:lnTo>
                      <a:pt x="596" y="750"/>
                    </a:lnTo>
                    <a:lnTo>
                      <a:pt x="600" y="744"/>
                    </a:lnTo>
                    <a:lnTo>
                      <a:pt x="618" y="760"/>
                    </a:lnTo>
                    <a:lnTo>
                      <a:pt x="612" y="766"/>
                    </a:lnTo>
                    <a:close/>
                    <a:moveTo>
                      <a:pt x="3904" y="696"/>
                    </a:moveTo>
                    <a:lnTo>
                      <a:pt x="3898" y="690"/>
                    </a:lnTo>
                    <a:lnTo>
                      <a:pt x="3916" y="674"/>
                    </a:lnTo>
                    <a:lnTo>
                      <a:pt x="3922" y="678"/>
                    </a:lnTo>
                    <a:lnTo>
                      <a:pt x="3904" y="696"/>
                    </a:lnTo>
                    <a:close/>
                    <a:moveTo>
                      <a:pt x="690" y="686"/>
                    </a:moveTo>
                    <a:lnTo>
                      <a:pt x="672" y="668"/>
                    </a:lnTo>
                    <a:lnTo>
                      <a:pt x="678" y="664"/>
                    </a:lnTo>
                    <a:lnTo>
                      <a:pt x="696" y="680"/>
                    </a:lnTo>
                    <a:lnTo>
                      <a:pt x="690" y="686"/>
                    </a:lnTo>
                    <a:close/>
                    <a:moveTo>
                      <a:pt x="3824" y="618"/>
                    </a:moveTo>
                    <a:lnTo>
                      <a:pt x="3818" y="614"/>
                    </a:lnTo>
                    <a:lnTo>
                      <a:pt x="3834" y="596"/>
                    </a:lnTo>
                    <a:lnTo>
                      <a:pt x="3840" y="600"/>
                    </a:lnTo>
                    <a:lnTo>
                      <a:pt x="3824" y="618"/>
                    </a:lnTo>
                    <a:close/>
                    <a:moveTo>
                      <a:pt x="770" y="610"/>
                    </a:moveTo>
                    <a:lnTo>
                      <a:pt x="754" y="592"/>
                    </a:lnTo>
                    <a:lnTo>
                      <a:pt x="760" y="586"/>
                    </a:lnTo>
                    <a:lnTo>
                      <a:pt x="776" y="604"/>
                    </a:lnTo>
                    <a:lnTo>
                      <a:pt x="770" y="610"/>
                    </a:lnTo>
                    <a:close/>
                    <a:moveTo>
                      <a:pt x="3740" y="546"/>
                    </a:moveTo>
                    <a:lnTo>
                      <a:pt x="3734" y="540"/>
                    </a:lnTo>
                    <a:lnTo>
                      <a:pt x="3748" y="522"/>
                    </a:lnTo>
                    <a:lnTo>
                      <a:pt x="3756" y="526"/>
                    </a:lnTo>
                    <a:lnTo>
                      <a:pt x="3740" y="546"/>
                    </a:lnTo>
                    <a:close/>
                    <a:moveTo>
                      <a:pt x="854" y="536"/>
                    </a:moveTo>
                    <a:lnTo>
                      <a:pt x="840" y="518"/>
                    </a:lnTo>
                    <a:lnTo>
                      <a:pt x="846" y="512"/>
                    </a:lnTo>
                    <a:lnTo>
                      <a:pt x="862" y="532"/>
                    </a:lnTo>
                    <a:lnTo>
                      <a:pt x="854" y="536"/>
                    </a:lnTo>
                    <a:close/>
                    <a:moveTo>
                      <a:pt x="3652" y="476"/>
                    </a:moveTo>
                    <a:lnTo>
                      <a:pt x="3646" y="472"/>
                    </a:lnTo>
                    <a:lnTo>
                      <a:pt x="3660" y="452"/>
                    </a:lnTo>
                    <a:lnTo>
                      <a:pt x="3666" y="458"/>
                    </a:lnTo>
                    <a:lnTo>
                      <a:pt x="3652" y="476"/>
                    </a:lnTo>
                    <a:close/>
                    <a:moveTo>
                      <a:pt x="942" y="468"/>
                    </a:moveTo>
                    <a:lnTo>
                      <a:pt x="928" y="448"/>
                    </a:lnTo>
                    <a:lnTo>
                      <a:pt x="934" y="444"/>
                    </a:lnTo>
                    <a:lnTo>
                      <a:pt x="950" y="464"/>
                    </a:lnTo>
                    <a:lnTo>
                      <a:pt x="942" y="468"/>
                    </a:lnTo>
                    <a:close/>
                    <a:moveTo>
                      <a:pt x="3562" y="412"/>
                    </a:moveTo>
                    <a:lnTo>
                      <a:pt x="3556" y="408"/>
                    </a:lnTo>
                    <a:lnTo>
                      <a:pt x="3568" y="388"/>
                    </a:lnTo>
                    <a:lnTo>
                      <a:pt x="3576" y="392"/>
                    </a:lnTo>
                    <a:lnTo>
                      <a:pt x="3562" y="412"/>
                    </a:lnTo>
                    <a:close/>
                    <a:moveTo>
                      <a:pt x="1034" y="404"/>
                    </a:moveTo>
                    <a:lnTo>
                      <a:pt x="1020" y="384"/>
                    </a:lnTo>
                    <a:lnTo>
                      <a:pt x="1026" y="380"/>
                    </a:lnTo>
                    <a:lnTo>
                      <a:pt x="1040" y="400"/>
                    </a:lnTo>
                    <a:lnTo>
                      <a:pt x="1034" y="404"/>
                    </a:lnTo>
                    <a:close/>
                    <a:moveTo>
                      <a:pt x="3468" y="352"/>
                    </a:moveTo>
                    <a:lnTo>
                      <a:pt x="3460" y="348"/>
                    </a:lnTo>
                    <a:lnTo>
                      <a:pt x="3474" y="326"/>
                    </a:lnTo>
                    <a:lnTo>
                      <a:pt x="3480" y="330"/>
                    </a:lnTo>
                    <a:lnTo>
                      <a:pt x="3468" y="352"/>
                    </a:lnTo>
                    <a:close/>
                    <a:moveTo>
                      <a:pt x="1128" y="344"/>
                    </a:moveTo>
                    <a:lnTo>
                      <a:pt x="1116" y="324"/>
                    </a:lnTo>
                    <a:lnTo>
                      <a:pt x="1122" y="320"/>
                    </a:lnTo>
                    <a:lnTo>
                      <a:pt x="1134" y="340"/>
                    </a:lnTo>
                    <a:lnTo>
                      <a:pt x="1128" y="344"/>
                    </a:lnTo>
                    <a:close/>
                    <a:moveTo>
                      <a:pt x="3372" y="296"/>
                    </a:moveTo>
                    <a:lnTo>
                      <a:pt x="3364" y="292"/>
                    </a:lnTo>
                    <a:lnTo>
                      <a:pt x="3376" y="272"/>
                    </a:lnTo>
                    <a:lnTo>
                      <a:pt x="3382" y="274"/>
                    </a:lnTo>
                    <a:lnTo>
                      <a:pt x="3372" y="296"/>
                    </a:lnTo>
                    <a:close/>
                    <a:moveTo>
                      <a:pt x="1224" y="290"/>
                    </a:moveTo>
                    <a:lnTo>
                      <a:pt x="1214" y="268"/>
                    </a:lnTo>
                    <a:lnTo>
                      <a:pt x="1220" y="264"/>
                    </a:lnTo>
                    <a:lnTo>
                      <a:pt x="1232" y="286"/>
                    </a:lnTo>
                    <a:lnTo>
                      <a:pt x="1224" y="290"/>
                    </a:lnTo>
                    <a:close/>
                    <a:moveTo>
                      <a:pt x="3272" y="246"/>
                    </a:moveTo>
                    <a:lnTo>
                      <a:pt x="3264" y="242"/>
                    </a:lnTo>
                    <a:lnTo>
                      <a:pt x="3274" y="220"/>
                    </a:lnTo>
                    <a:lnTo>
                      <a:pt x="3282" y="224"/>
                    </a:lnTo>
                    <a:lnTo>
                      <a:pt x="3272" y="246"/>
                    </a:lnTo>
                    <a:close/>
                    <a:moveTo>
                      <a:pt x="1324" y="240"/>
                    </a:moveTo>
                    <a:lnTo>
                      <a:pt x="1314" y="218"/>
                    </a:lnTo>
                    <a:lnTo>
                      <a:pt x="1320" y="214"/>
                    </a:lnTo>
                    <a:lnTo>
                      <a:pt x="1330" y="236"/>
                    </a:lnTo>
                    <a:lnTo>
                      <a:pt x="1324" y="240"/>
                    </a:lnTo>
                    <a:close/>
                    <a:moveTo>
                      <a:pt x="3170" y="200"/>
                    </a:moveTo>
                    <a:lnTo>
                      <a:pt x="3162" y="196"/>
                    </a:lnTo>
                    <a:lnTo>
                      <a:pt x="3172" y="174"/>
                    </a:lnTo>
                    <a:lnTo>
                      <a:pt x="3180" y="178"/>
                    </a:lnTo>
                    <a:lnTo>
                      <a:pt x="3170" y="200"/>
                    </a:lnTo>
                    <a:close/>
                    <a:moveTo>
                      <a:pt x="1426" y="194"/>
                    </a:moveTo>
                    <a:lnTo>
                      <a:pt x="1416" y="172"/>
                    </a:lnTo>
                    <a:lnTo>
                      <a:pt x="1424" y="170"/>
                    </a:lnTo>
                    <a:lnTo>
                      <a:pt x="1432" y="192"/>
                    </a:lnTo>
                    <a:lnTo>
                      <a:pt x="1426" y="194"/>
                    </a:lnTo>
                    <a:close/>
                    <a:moveTo>
                      <a:pt x="3066" y="158"/>
                    </a:moveTo>
                    <a:lnTo>
                      <a:pt x="3058" y="156"/>
                    </a:lnTo>
                    <a:lnTo>
                      <a:pt x="3066" y="134"/>
                    </a:lnTo>
                    <a:lnTo>
                      <a:pt x="3074" y="136"/>
                    </a:lnTo>
                    <a:lnTo>
                      <a:pt x="3066" y="158"/>
                    </a:lnTo>
                    <a:close/>
                    <a:moveTo>
                      <a:pt x="1530" y="154"/>
                    </a:moveTo>
                    <a:lnTo>
                      <a:pt x="1522" y="132"/>
                    </a:lnTo>
                    <a:lnTo>
                      <a:pt x="1528" y="130"/>
                    </a:lnTo>
                    <a:lnTo>
                      <a:pt x="1536" y="152"/>
                    </a:lnTo>
                    <a:lnTo>
                      <a:pt x="1530" y="154"/>
                    </a:lnTo>
                    <a:close/>
                    <a:moveTo>
                      <a:pt x="2960" y="124"/>
                    </a:moveTo>
                    <a:lnTo>
                      <a:pt x="2952" y="122"/>
                    </a:lnTo>
                    <a:lnTo>
                      <a:pt x="2960" y="98"/>
                    </a:lnTo>
                    <a:lnTo>
                      <a:pt x="2968" y="100"/>
                    </a:lnTo>
                    <a:lnTo>
                      <a:pt x="2960" y="124"/>
                    </a:lnTo>
                    <a:close/>
                    <a:moveTo>
                      <a:pt x="1634" y="120"/>
                    </a:moveTo>
                    <a:lnTo>
                      <a:pt x="1628" y="98"/>
                    </a:lnTo>
                    <a:lnTo>
                      <a:pt x="1636" y="94"/>
                    </a:lnTo>
                    <a:lnTo>
                      <a:pt x="1642" y="118"/>
                    </a:lnTo>
                    <a:lnTo>
                      <a:pt x="1634" y="120"/>
                    </a:lnTo>
                    <a:close/>
                    <a:moveTo>
                      <a:pt x="2852" y="94"/>
                    </a:moveTo>
                    <a:lnTo>
                      <a:pt x="2846" y="92"/>
                    </a:lnTo>
                    <a:lnTo>
                      <a:pt x="2850" y="68"/>
                    </a:lnTo>
                    <a:lnTo>
                      <a:pt x="2858" y="70"/>
                    </a:lnTo>
                    <a:lnTo>
                      <a:pt x="2852" y="94"/>
                    </a:lnTo>
                    <a:close/>
                    <a:moveTo>
                      <a:pt x="1742" y="90"/>
                    </a:moveTo>
                    <a:lnTo>
                      <a:pt x="1736" y="68"/>
                    </a:lnTo>
                    <a:lnTo>
                      <a:pt x="1744" y="66"/>
                    </a:lnTo>
                    <a:lnTo>
                      <a:pt x="1750" y="88"/>
                    </a:lnTo>
                    <a:lnTo>
                      <a:pt x="1742" y="90"/>
                    </a:lnTo>
                    <a:close/>
                    <a:moveTo>
                      <a:pt x="2744" y="68"/>
                    </a:moveTo>
                    <a:lnTo>
                      <a:pt x="2736" y="66"/>
                    </a:lnTo>
                    <a:lnTo>
                      <a:pt x="2742" y="44"/>
                    </a:lnTo>
                    <a:lnTo>
                      <a:pt x="2750" y="44"/>
                    </a:lnTo>
                    <a:lnTo>
                      <a:pt x="2744" y="68"/>
                    </a:lnTo>
                    <a:close/>
                    <a:moveTo>
                      <a:pt x="1852" y="66"/>
                    </a:moveTo>
                    <a:lnTo>
                      <a:pt x="1846" y="42"/>
                    </a:lnTo>
                    <a:lnTo>
                      <a:pt x="1854" y="42"/>
                    </a:lnTo>
                    <a:lnTo>
                      <a:pt x="1858" y="64"/>
                    </a:lnTo>
                    <a:lnTo>
                      <a:pt x="1852" y="66"/>
                    </a:lnTo>
                    <a:close/>
                    <a:moveTo>
                      <a:pt x="2634" y="50"/>
                    </a:moveTo>
                    <a:lnTo>
                      <a:pt x="2626" y="48"/>
                    </a:lnTo>
                    <a:lnTo>
                      <a:pt x="2630" y="24"/>
                    </a:lnTo>
                    <a:lnTo>
                      <a:pt x="2638" y="26"/>
                    </a:lnTo>
                    <a:lnTo>
                      <a:pt x="2634" y="50"/>
                    </a:lnTo>
                    <a:close/>
                    <a:moveTo>
                      <a:pt x="1960" y="48"/>
                    </a:moveTo>
                    <a:lnTo>
                      <a:pt x="1958" y="24"/>
                    </a:lnTo>
                    <a:lnTo>
                      <a:pt x="1966" y="22"/>
                    </a:lnTo>
                    <a:lnTo>
                      <a:pt x="1968" y="46"/>
                    </a:lnTo>
                    <a:lnTo>
                      <a:pt x="1960" y="48"/>
                    </a:lnTo>
                    <a:close/>
                    <a:moveTo>
                      <a:pt x="2524" y="36"/>
                    </a:moveTo>
                    <a:lnTo>
                      <a:pt x="2516" y="34"/>
                    </a:lnTo>
                    <a:lnTo>
                      <a:pt x="2518" y="10"/>
                    </a:lnTo>
                    <a:lnTo>
                      <a:pt x="2526" y="12"/>
                    </a:lnTo>
                    <a:lnTo>
                      <a:pt x="2524" y="36"/>
                    </a:lnTo>
                    <a:close/>
                    <a:moveTo>
                      <a:pt x="2072" y="34"/>
                    </a:moveTo>
                    <a:lnTo>
                      <a:pt x="2070" y="10"/>
                    </a:lnTo>
                    <a:lnTo>
                      <a:pt x="2078" y="10"/>
                    </a:lnTo>
                    <a:lnTo>
                      <a:pt x="2080" y="34"/>
                    </a:lnTo>
                    <a:lnTo>
                      <a:pt x="2072" y="34"/>
                    </a:lnTo>
                    <a:close/>
                    <a:moveTo>
                      <a:pt x="2414" y="26"/>
                    </a:moveTo>
                    <a:lnTo>
                      <a:pt x="2406" y="26"/>
                    </a:lnTo>
                    <a:lnTo>
                      <a:pt x="2406" y="2"/>
                    </a:lnTo>
                    <a:lnTo>
                      <a:pt x="2414" y="2"/>
                    </a:lnTo>
                    <a:lnTo>
                      <a:pt x="2414" y="26"/>
                    </a:lnTo>
                    <a:close/>
                    <a:moveTo>
                      <a:pt x="2182" y="26"/>
                    </a:moveTo>
                    <a:lnTo>
                      <a:pt x="2182" y="2"/>
                    </a:lnTo>
                    <a:lnTo>
                      <a:pt x="2190" y="2"/>
                    </a:lnTo>
                    <a:lnTo>
                      <a:pt x="2190" y="26"/>
                    </a:lnTo>
                    <a:lnTo>
                      <a:pt x="2182" y="26"/>
                    </a:lnTo>
                    <a:close/>
                    <a:moveTo>
                      <a:pt x="2302" y="24"/>
                    </a:moveTo>
                    <a:lnTo>
                      <a:pt x="2294" y="24"/>
                    </a:lnTo>
                    <a:lnTo>
                      <a:pt x="2294" y="0"/>
                    </a:lnTo>
                    <a:lnTo>
                      <a:pt x="2302" y="0"/>
                    </a:lnTo>
                    <a:lnTo>
                      <a:pt x="2302" y="24"/>
                    </a:lnTo>
                    <a:close/>
                  </a:path>
                </a:pathLst>
              </a:custGeom>
              <a:gradFill flip="none" rotWithShape="1">
                <a:gsLst>
                  <a:gs pos="0">
                    <a:sysClr val="window" lastClr="FFFFFF">
                      <a:alpha val="15000"/>
                    </a:sysClr>
                  </a:gs>
                  <a:gs pos="100000">
                    <a:sysClr val="window" lastClr="FFFFFF">
                      <a:alpha val="0"/>
                    </a:sysClr>
                  </a:gs>
                </a:gsLst>
                <a:lin ang="16200000" scaled="1"/>
                <a:tileRect/>
              </a:gradFill>
              <a:ln w="3175" cap="flat" cmpd="sng" algn="ctr">
                <a:gradFill flip="none" rotWithShape="1">
                  <a:gsLst>
                    <a:gs pos="0">
                      <a:sysClr val="window" lastClr="FFFFFF">
                        <a:alpha val="15000"/>
                      </a:sysClr>
                    </a:gs>
                    <a:gs pos="54000">
                      <a:sysClr val="window" lastClr="FFFFFF">
                        <a:alpha val="30000"/>
                      </a:sysClr>
                    </a:gs>
                    <a:gs pos="100000">
                      <a:sysClr val="window" lastClr="FFFFFF">
                        <a:alpha val="0"/>
                      </a:sysClr>
                    </a:gs>
                  </a:gsLst>
                  <a:lin ang="16200000" scaled="1"/>
                  <a:tileRect/>
                </a:gradFill>
                <a:prstDash val="solid"/>
                <a:round/>
                <a:headEnd/>
                <a:tailEn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sp>
            <p:nvSpPr>
              <p:cNvPr id="845" name="Freeform 42"/>
              <p:cNvSpPr>
                <a:spLocks noEditPoints="1"/>
              </p:cNvSpPr>
              <p:nvPr/>
            </p:nvSpPr>
            <p:spPr bwMode="auto">
              <a:xfrm>
                <a:off x="-14947900" y="-10048081"/>
                <a:ext cx="6731000" cy="6731000"/>
              </a:xfrm>
              <a:custGeom>
                <a:avLst/>
                <a:gdLst/>
                <a:ahLst/>
                <a:cxnLst>
                  <a:cxn ang="0">
                    <a:pos x="2248" y="4236"/>
                  </a:cxn>
                  <a:cxn ang="0">
                    <a:pos x="1856" y="4224"/>
                  </a:cxn>
                  <a:cxn ang="0">
                    <a:pos x="2468" y="4196"/>
                  </a:cxn>
                  <a:cxn ang="0">
                    <a:pos x="1634" y="4184"/>
                  </a:cxn>
                  <a:cxn ang="0">
                    <a:pos x="2686" y="4148"/>
                  </a:cxn>
                  <a:cxn ang="0">
                    <a:pos x="1366" y="4102"/>
                  </a:cxn>
                  <a:cxn ang="0">
                    <a:pos x="2950" y="4056"/>
                  </a:cxn>
                  <a:cxn ang="0">
                    <a:pos x="1168" y="3998"/>
                  </a:cxn>
                  <a:cxn ang="0">
                    <a:pos x="3156" y="3970"/>
                  </a:cxn>
                  <a:cxn ang="0">
                    <a:pos x="974" y="3886"/>
                  </a:cxn>
                  <a:cxn ang="0">
                    <a:pos x="3346" y="3850"/>
                  </a:cxn>
                  <a:cxn ang="0">
                    <a:pos x="838" y="3788"/>
                  </a:cxn>
                  <a:cxn ang="0">
                    <a:pos x="3480" y="3748"/>
                  </a:cxn>
                  <a:cxn ang="0">
                    <a:pos x="658" y="3656"/>
                  </a:cxn>
                  <a:cxn ang="0">
                    <a:pos x="3644" y="3594"/>
                  </a:cxn>
                  <a:cxn ang="0">
                    <a:pos x="3792" y="3424"/>
                  </a:cxn>
                  <a:cxn ang="0">
                    <a:pos x="366" y="3314"/>
                  </a:cxn>
                  <a:cxn ang="0">
                    <a:pos x="3908" y="3232"/>
                  </a:cxn>
                  <a:cxn ang="0">
                    <a:pos x="250" y="3122"/>
                  </a:cxn>
                  <a:cxn ang="0">
                    <a:pos x="4014" y="3036"/>
                  </a:cxn>
                  <a:cxn ang="0">
                    <a:pos x="134" y="2866"/>
                  </a:cxn>
                  <a:cxn ang="0">
                    <a:pos x="4120" y="2778"/>
                  </a:cxn>
                  <a:cxn ang="0">
                    <a:pos x="82" y="2648"/>
                  </a:cxn>
                  <a:cxn ang="0">
                    <a:pos x="4194" y="2566"/>
                  </a:cxn>
                  <a:cxn ang="0">
                    <a:pos x="38" y="2430"/>
                  </a:cxn>
                  <a:cxn ang="0">
                    <a:pos x="4228" y="2344"/>
                  </a:cxn>
                  <a:cxn ang="0">
                    <a:pos x="20" y="2262"/>
                  </a:cxn>
                  <a:cxn ang="0">
                    <a:pos x="4240" y="2176"/>
                  </a:cxn>
                  <a:cxn ang="0">
                    <a:pos x="4224" y="2114"/>
                  </a:cxn>
                  <a:cxn ang="0">
                    <a:pos x="16" y="2040"/>
                  </a:cxn>
                  <a:cxn ang="0">
                    <a:pos x="36" y="1818"/>
                  </a:cxn>
                  <a:cxn ang="0">
                    <a:pos x="4176" y="1670"/>
                  </a:cxn>
                  <a:cxn ang="0">
                    <a:pos x="64" y="1596"/>
                  </a:cxn>
                  <a:cxn ang="0">
                    <a:pos x="4118" y="1456"/>
                  </a:cxn>
                  <a:cxn ang="0">
                    <a:pos x="132" y="1380"/>
                  </a:cxn>
                  <a:cxn ang="0">
                    <a:pos x="4012" y="1198"/>
                  </a:cxn>
                  <a:cxn ang="0">
                    <a:pos x="248" y="1124"/>
                  </a:cxn>
                  <a:cxn ang="0">
                    <a:pos x="3918" y="994"/>
                  </a:cxn>
                  <a:cxn ang="0">
                    <a:pos x="376" y="940"/>
                  </a:cxn>
                  <a:cxn ang="0">
                    <a:pos x="3788" y="810"/>
                  </a:cxn>
                  <a:cxn ang="0">
                    <a:pos x="512" y="762"/>
                  </a:cxn>
                  <a:cxn ang="0">
                    <a:pos x="3680" y="682"/>
                  </a:cxn>
                  <a:cxn ang="0">
                    <a:pos x="624" y="640"/>
                  </a:cxn>
                  <a:cxn ang="0">
                    <a:pos x="3508" y="538"/>
                  </a:cxn>
                  <a:cxn ang="0">
                    <a:pos x="790" y="490"/>
                  </a:cxn>
                  <a:cxn ang="0">
                    <a:pos x="970" y="358"/>
                  </a:cxn>
                  <a:cxn ang="0">
                    <a:pos x="3144" y="280"/>
                  </a:cxn>
                  <a:cxn ang="0">
                    <a:pos x="1154" y="232"/>
                  </a:cxn>
                  <a:cxn ang="0">
                    <a:pos x="2944" y="182"/>
                  </a:cxn>
                  <a:cxn ang="0">
                    <a:pos x="1360" y="140"/>
                  </a:cxn>
                  <a:cxn ang="0">
                    <a:pos x="2680" y="90"/>
                  </a:cxn>
                  <a:cxn ang="0">
                    <a:pos x="1628" y="56"/>
                  </a:cxn>
                  <a:cxn ang="0">
                    <a:pos x="2464" y="28"/>
                  </a:cxn>
                  <a:cxn ang="0">
                    <a:pos x="1850" y="32"/>
                  </a:cxn>
                  <a:cxn ang="0">
                    <a:pos x="2242" y="2"/>
                  </a:cxn>
                  <a:cxn ang="0">
                    <a:pos x="2074" y="16"/>
                  </a:cxn>
                </a:cxnLst>
                <a:rect l="0" t="0" r="r" b="b"/>
                <a:pathLst>
                  <a:path w="4240" h="4240">
                    <a:moveTo>
                      <a:pt x="2080" y="4240"/>
                    </a:moveTo>
                    <a:lnTo>
                      <a:pt x="2080" y="4240"/>
                    </a:lnTo>
                    <a:lnTo>
                      <a:pt x="2024" y="4238"/>
                    </a:lnTo>
                    <a:lnTo>
                      <a:pt x="2024" y="4222"/>
                    </a:lnTo>
                    <a:lnTo>
                      <a:pt x="2024" y="4222"/>
                    </a:lnTo>
                    <a:lnTo>
                      <a:pt x="2080" y="4224"/>
                    </a:lnTo>
                    <a:lnTo>
                      <a:pt x="2080" y="4240"/>
                    </a:lnTo>
                    <a:close/>
                    <a:moveTo>
                      <a:pt x="2248" y="4236"/>
                    </a:moveTo>
                    <a:lnTo>
                      <a:pt x="2248" y="4220"/>
                    </a:lnTo>
                    <a:lnTo>
                      <a:pt x="2248" y="4220"/>
                    </a:lnTo>
                    <a:lnTo>
                      <a:pt x="2302" y="4216"/>
                    </a:lnTo>
                    <a:lnTo>
                      <a:pt x="2304" y="4232"/>
                    </a:lnTo>
                    <a:lnTo>
                      <a:pt x="2304" y="4232"/>
                    </a:lnTo>
                    <a:lnTo>
                      <a:pt x="2248" y="4236"/>
                    </a:lnTo>
                    <a:lnTo>
                      <a:pt x="2248" y="4236"/>
                    </a:lnTo>
                    <a:close/>
                    <a:moveTo>
                      <a:pt x="1856" y="4224"/>
                    </a:moveTo>
                    <a:lnTo>
                      <a:pt x="1856" y="4224"/>
                    </a:lnTo>
                    <a:lnTo>
                      <a:pt x="1800" y="4216"/>
                    </a:lnTo>
                    <a:lnTo>
                      <a:pt x="1802" y="4200"/>
                    </a:lnTo>
                    <a:lnTo>
                      <a:pt x="1802" y="4200"/>
                    </a:lnTo>
                    <a:lnTo>
                      <a:pt x="1858" y="4208"/>
                    </a:lnTo>
                    <a:lnTo>
                      <a:pt x="1856" y="4224"/>
                    </a:lnTo>
                    <a:close/>
                    <a:moveTo>
                      <a:pt x="2472" y="4212"/>
                    </a:moveTo>
                    <a:lnTo>
                      <a:pt x="2468" y="4196"/>
                    </a:lnTo>
                    <a:lnTo>
                      <a:pt x="2468" y="4196"/>
                    </a:lnTo>
                    <a:lnTo>
                      <a:pt x="2524" y="4186"/>
                    </a:lnTo>
                    <a:lnTo>
                      <a:pt x="2526" y="4202"/>
                    </a:lnTo>
                    <a:lnTo>
                      <a:pt x="2526" y="4202"/>
                    </a:lnTo>
                    <a:lnTo>
                      <a:pt x="2472" y="4212"/>
                    </a:lnTo>
                    <a:lnTo>
                      <a:pt x="2472" y="4212"/>
                    </a:lnTo>
                    <a:close/>
                    <a:moveTo>
                      <a:pt x="1634" y="4184"/>
                    </a:moveTo>
                    <a:lnTo>
                      <a:pt x="1634" y="4184"/>
                    </a:lnTo>
                    <a:lnTo>
                      <a:pt x="1580" y="4172"/>
                    </a:lnTo>
                    <a:lnTo>
                      <a:pt x="1584" y="4156"/>
                    </a:lnTo>
                    <a:lnTo>
                      <a:pt x="1584" y="4156"/>
                    </a:lnTo>
                    <a:lnTo>
                      <a:pt x="1638" y="4170"/>
                    </a:lnTo>
                    <a:lnTo>
                      <a:pt x="1634" y="4184"/>
                    </a:lnTo>
                    <a:close/>
                    <a:moveTo>
                      <a:pt x="2690" y="4162"/>
                    </a:moveTo>
                    <a:lnTo>
                      <a:pt x="2686" y="4148"/>
                    </a:lnTo>
                    <a:lnTo>
                      <a:pt x="2686" y="4148"/>
                    </a:lnTo>
                    <a:lnTo>
                      <a:pt x="2740" y="4132"/>
                    </a:lnTo>
                    <a:lnTo>
                      <a:pt x="2744" y="4148"/>
                    </a:lnTo>
                    <a:lnTo>
                      <a:pt x="2744" y="4148"/>
                    </a:lnTo>
                    <a:lnTo>
                      <a:pt x="2690" y="4162"/>
                    </a:lnTo>
                    <a:lnTo>
                      <a:pt x="2690" y="4162"/>
                    </a:lnTo>
                    <a:close/>
                    <a:moveTo>
                      <a:pt x="1418" y="4122"/>
                    </a:moveTo>
                    <a:lnTo>
                      <a:pt x="1418" y="4122"/>
                    </a:lnTo>
                    <a:lnTo>
                      <a:pt x="1366" y="4102"/>
                    </a:lnTo>
                    <a:lnTo>
                      <a:pt x="1372" y="4088"/>
                    </a:lnTo>
                    <a:lnTo>
                      <a:pt x="1372" y="4088"/>
                    </a:lnTo>
                    <a:lnTo>
                      <a:pt x="1424" y="4106"/>
                    </a:lnTo>
                    <a:lnTo>
                      <a:pt x="1418" y="4122"/>
                    </a:lnTo>
                    <a:close/>
                    <a:moveTo>
                      <a:pt x="2904" y="4092"/>
                    </a:moveTo>
                    <a:lnTo>
                      <a:pt x="2898" y="4076"/>
                    </a:lnTo>
                    <a:lnTo>
                      <a:pt x="2898" y="4076"/>
                    </a:lnTo>
                    <a:lnTo>
                      <a:pt x="2950" y="4056"/>
                    </a:lnTo>
                    <a:lnTo>
                      <a:pt x="2956" y="4070"/>
                    </a:lnTo>
                    <a:lnTo>
                      <a:pt x="2956" y="4070"/>
                    </a:lnTo>
                    <a:lnTo>
                      <a:pt x="2904" y="4092"/>
                    </a:lnTo>
                    <a:lnTo>
                      <a:pt x="2904" y="4092"/>
                    </a:lnTo>
                    <a:close/>
                    <a:moveTo>
                      <a:pt x="1210" y="4036"/>
                    </a:moveTo>
                    <a:lnTo>
                      <a:pt x="1210" y="4036"/>
                    </a:lnTo>
                    <a:lnTo>
                      <a:pt x="1160" y="4012"/>
                    </a:lnTo>
                    <a:lnTo>
                      <a:pt x="1168" y="3998"/>
                    </a:lnTo>
                    <a:lnTo>
                      <a:pt x="1168" y="3998"/>
                    </a:lnTo>
                    <a:lnTo>
                      <a:pt x="1218" y="4022"/>
                    </a:lnTo>
                    <a:lnTo>
                      <a:pt x="1210" y="4036"/>
                    </a:lnTo>
                    <a:close/>
                    <a:moveTo>
                      <a:pt x="3108" y="3998"/>
                    </a:moveTo>
                    <a:lnTo>
                      <a:pt x="3100" y="3984"/>
                    </a:lnTo>
                    <a:lnTo>
                      <a:pt x="3100" y="3984"/>
                    </a:lnTo>
                    <a:lnTo>
                      <a:pt x="3148" y="3956"/>
                    </a:lnTo>
                    <a:lnTo>
                      <a:pt x="3156" y="3970"/>
                    </a:lnTo>
                    <a:lnTo>
                      <a:pt x="3156" y="3970"/>
                    </a:lnTo>
                    <a:lnTo>
                      <a:pt x="3108" y="3998"/>
                    </a:lnTo>
                    <a:lnTo>
                      <a:pt x="3108" y="3998"/>
                    </a:lnTo>
                    <a:close/>
                    <a:moveTo>
                      <a:pt x="1012" y="3930"/>
                    </a:moveTo>
                    <a:lnTo>
                      <a:pt x="1012" y="3930"/>
                    </a:lnTo>
                    <a:lnTo>
                      <a:pt x="966" y="3898"/>
                    </a:lnTo>
                    <a:lnTo>
                      <a:pt x="974" y="3886"/>
                    </a:lnTo>
                    <a:lnTo>
                      <a:pt x="974" y="3886"/>
                    </a:lnTo>
                    <a:lnTo>
                      <a:pt x="1022" y="3916"/>
                    </a:lnTo>
                    <a:lnTo>
                      <a:pt x="1012" y="3930"/>
                    </a:lnTo>
                    <a:close/>
                    <a:moveTo>
                      <a:pt x="3300" y="3882"/>
                    </a:moveTo>
                    <a:lnTo>
                      <a:pt x="3292" y="3868"/>
                    </a:lnTo>
                    <a:lnTo>
                      <a:pt x="3292" y="3868"/>
                    </a:lnTo>
                    <a:lnTo>
                      <a:pt x="3338" y="3838"/>
                    </a:lnTo>
                    <a:lnTo>
                      <a:pt x="3346" y="3850"/>
                    </a:lnTo>
                    <a:lnTo>
                      <a:pt x="3346" y="3850"/>
                    </a:lnTo>
                    <a:lnTo>
                      <a:pt x="3300" y="3882"/>
                    </a:lnTo>
                    <a:lnTo>
                      <a:pt x="3300" y="3882"/>
                    </a:lnTo>
                    <a:close/>
                    <a:moveTo>
                      <a:pt x="828" y="3802"/>
                    </a:moveTo>
                    <a:lnTo>
                      <a:pt x="828" y="3802"/>
                    </a:lnTo>
                    <a:lnTo>
                      <a:pt x="784" y="3766"/>
                    </a:lnTo>
                    <a:lnTo>
                      <a:pt x="794" y="3754"/>
                    </a:lnTo>
                    <a:lnTo>
                      <a:pt x="794" y="3754"/>
                    </a:lnTo>
                    <a:lnTo>
                      <a:pt x="838" y="3788"/>
                    </a:lnTo>
                    <a:lnTo>
                      <a:pt x="828" y="3802"/>
                    </a:lnTo>
                    <a:close/>
                    <a:moveTo>
                      <a:pt x="3480" y="3748"/>
                    </a:moveTo>
                    <a:lnTo>
                      <a:pt x="3470" y="3736"/>
                    </a:lnTo>
                    <a:lnTo>
                      <a:pt x="3470" y="3736"/>
                    </a:lnTo>
                    <a:lnTo>
                      <a:pt x="3512" y="3698"/>
                    </a:lnTo>
                    <a:lnTo>
                      <a:pt x="3522" y="3710"/>
                    </a:lnTo>
                    <a:lnTo>
                      <a:pt x="3522" y="3710"/>
                    </a:lnTo>
                    <a:lnTo>
                      <a:pt x="3480" y="3748"/>
                    </a:lnTo>
                    <a:lnTo>
                      <a:pt x="3480" y="3748"/>
                    </a:lnTo>
                    <a:close/>
                    <a:moveTo>
                      <a:pt x="658" y="3656"/>
                    </a:moveTo>
                    <a:lnTo>
                      <a:pt x="658" y="3656"/>
                    </a:lnTo>
                    <a:lnTo>
                      <a:pt x="616" y="3616"/>
                    </a:lnTo>
                    <a:lnTo>
                      <a:pt x="628" y="3604"/>
                    </a:lnTo>
                    <a:lnTo>
                      <a:pt x="628" y="3604"/>
                    </a:lnTo>
                    <a:lnTo>
                      <a:pt x="668" y="3644"/>
                    </a:lnTo>
                    <a:lnTo>
                      <a:pt x="658" y="3656"/>
                    </a:lnTo>
                    <a:close/>
                    <a:moveTo>
                      <a:pt x="3644" y="3594"/>
                    </a:moveTo>
                    <a:lnTo>
                      <a:pt x="3632" y="3584"/>
                    </a:lnTo>
                    <a:lnTo>
                      <a:pt x="3632" y="3584"/>
                    </a:lnTo>
                    <a:lnTo>
                      <a:pt x="3672" y="3542"/>
                    </a:lnTo>
                    <a:lnTo>
                      <a:pt x="3682" y="3554"/>
                    </a:lnTo>
                    <a:lnTo>
                      <a:pt x="3682" y="3554"/>
                    </a:lnTo>
                    <a:lnTo>
                      <a:pt x="3644" y="3594"/>
                    </a:lnTo>
                    <a:lnTo>
                      <a:pt x="3644" y="3594"/>
                    </a:lnTo>
                    <a:close/>
                    <a:moveTo>
                      <a:pt x="502" y="3492"/>
                    </a:moveTo>
                    <a:lnTo>
                      <a:pt x="502" y="3492"/>
                    </a:lnTo>
                    <a:lnTo>
                      <a:pt x="468" y="3448"/>
                    </a:lnTo>
                    <a:lnTo>
                      <a:pt x="480" y="3438"/>
                    </a:lnTo>
                    <a:lnTo>
                      <a:pt x="480" y="3438"/>
                    </a:lnTo>
                    <a:lnTo>
                      <a:pt x="516" y="3482"/>
                    </a:lnTo>
                    <a:lnTo>
                      <a:pt x="502" y="3492"/>
                    </a:lnTo>
                    <a:close/>
                    <a:moveTo>
                      <a:pt x="3792" y="3424"/>
                    </a:moveTo>
                    <a:lnTo>
                      <a:pt x="3780" y="3414"/>
                    </a:lnTo>
                    <a:lnTo>
                      <a:pt x="3780" y="3414"/>
                    </a:lnTo>
                    <a:lnTo>
                      <a:pt x="3812" y="3370"/>
                    </a:lnTo>
                    <a:lnTo>
                      <a:pt x="3826" y="3380"/>
                    </a:lnTo>
                    <a:lnTo>
                      <a:pt x="3826" y="3380"/>
                    </a:lnTo>
                    <a:lnTo>
                      <a:pt x="3792" y="3424"/>
                    </a:lnTo>
                    <a:lnTo>
                      <a:pt x="3792" y="3424"/>
                    </a:lnTo>
                    <a:close/>
                    <a:moveTo>
                      <a:pt x="366" y="3314"/>
                    </a:moveTo>
                    <a:lnTo>
                      <a:pt x="366" y="3314"/>
                    </a:lnTo>
                    <a:lnTo>
                      <a:pt x="336" y="3266"/>
                    </a:lnTo>
                    <a:lnTo>
                      <a:pt x="350" y="3258"/>
                    </a:lnTo>
                    <a:lnTo>
                      <a:pt x="350" y="3258"/>
                    </a:lnTo>
                    <a:lnTo>
                      <a:pt x="380" y="3304"/>
                    </a:lnTo>
                    <a:lnTo>
                      <a:pt x="366" y="3314"/>
                    </a:lnTo>
                    <a:close/>
                    <a:moveTo>
                      <a:pt x="3920" y="3240"/>
                    </a:moveTo>
                    <a:lnTo>
                      <a:pt x="3908" y="3232"/>
                    </a:lnTo>
                    <a:lnTo>
                      <a:pt x="3908" y="3232"/>
                    </a:lnTo>
                    <a:lnTo>
                      <a:pt x="3936" y="3184"/>
                    </a:lnTo>
                    <a:lnTo>
                      <a:pt x="3950" y="3192"/>
                    </a:lnTo>
                    <a:lnTo>
                      <a:pt x="3950" y="3192"/>
                    </a:lnTo>
                    <a:lnTo>
                      <a:pt x="3920" y="3240"/>
                    </a:lnTo>
                    <a:lnTo>
                      <a:pt x="3920" y="3240"/>
                    </a:lnTo>
                    <a:close/>
                    <a:moveTo>
                      <a:pt x="250" y="3122"/>
                    </a:moveTo>
                    <a:lnTo>
                      <a:pt x="250" y="3122"/>
                    </a:lnTo>
                    <a:lnTo>
                      <a:pt x="224" y="3072"/>
                    </a:lnTo>
                    <a:lnTo>
                      <a:pt x="238" y="3064"/>
                    </a:lnTo>
                    <a:lnTo>
                      <a:pt x="238" y="3064"/>
                    </a:lnTo>
                    <a:lnTo>
                      <a:pt x="264" y="3114"/>
                    </a:lnTo>
                    <a:lnTo>
                      <a:pt x="250" y="3122"/>
                    </a:lnTo>
                    <a:close/>
                    <a:moveTo>
                      <a:pt x="4030" y="3044"/>
                    </a:moveTo>
                    <a:lnTo>
                      <a:pt x="4014" y="3036"/>
                    </a:lnTo>
                    <a:lnTo>
                      <a:pt x="4014" y="3036"/>
                    </a:lnTo>
                    <a:lnTo>
                      <a:pt x="4038" y="2986"/>
                    </a:lnTo>
                    <a:lnTo>
                      <a:pt x="4054" y="2992"/>
                    </a:lnTo>
                    <a:lnTo>
                      <a:pt x="4054" y="2992"/>
                    </a:lnTo>
                    <a:lnTo>
                      <a:pt x="4030" y="3044"/>
                    </a:lnTo>
                    <a:lnTo>
                      <a:pt x="4030" y="3044"/>
                    </a:lnTo>
                    <a:close/>
                    <a:moveTo>
                      <a:pt x="154" y="2918"/>
                    </a:moveTo>
                    <a:lnTo>
                      <a:pt x="154" y="2918"/>
                    </a:lnTo>
                    <a:lnTo>
                      <a:pt x="134" y="2866"/>
                    </a:lnTo>
                    <a:lnTo>
                      <a:pt x="150" y="2860"/>
                    </a:lnTo>
                    <a:lnTo>
                      <a:pt x="150" y="2860"/>
                    </a:lnTo>
                    <a:lnTo>
                      <a:pt x="170" y="2912"/>
                    </a:lnTo>
                    <a:lnTo>
                      <a:pt x="154" y="2918"/>
                    </a:lnTo>
                    <a:close/>
                    <a:moveTo>
                      <a:pt x="4116" y="2836"/>
                    </a:moveTo>
                    <a:lnTo>
                      <a:pt x="4102" y="2832"/>
                    </a:lnTo>
                    <a:lnTo>
                      <a:pt x="4102" y="2832"/>
                    </a:lnTo>
                    <a:lnTo>
                      <a:pt x="4120" y="2778"/>
                    </a:lnTo>
                    <a:lnTo>
                      <a:pt x="4134" y="2784"/>
                    </a:lnTo>
                    <a:lnTo>
                      <a:pt x="4134" y="2784"/>
                    </a:lnTo>
                    <a:lnTo>
                      <a:pt x="4116" y="2836"/>
                    </a:lnTo>
                    <a:lnTo>
                      <a:pt x="4116" y="2836"/>
                    </a:lnTo>
                    <a:close/>
                    <a:moveTo>
                      <a:pt x="82" y="2706"/>
                    </a:moveTo>
                    <a:lnTo>
                      <a:pt x="82" y="2706"/>
                    </a:lnTo>
                    <a:lnTo>
                      <a:pt x="66" y="2652"/>
                    </a:lnTo>
                    <a:lnTo>
                      <a:pt x="82" y="2648"/>
                    </a:lnTo>
                    <a:lnTo>
                      <a:pt x="82" y="2648"/>
                    </a:lnTo>
                    <a:lnTo>
                      <a:pt x="96" y="2702"/>
                    </a:lnTo>
                    <a:lnTo>
                      <a:pt x="82" y="2706"/>
                    </a:lnTo>
                    <a:close/>
                    <a:moveTo>
                      <a:pt x="4182" y="2622"/>
                    </a:moveTo>
                    <a:lnTo>
                      <a:pt x="4166" y="2618"/>
                    </a:lnTo>
                    <a:lnTo>
                      <a:pt x="4166" y="2618"/>
                    </a:lnTo>
                    <a:lnTo>
                      <a:pt x="4178" y="2562"/>
                    </a:lnTo>
                    <a:lnTo>
                      <a:pt x="4194" y="2566"/>
                    </a:lnTo>
                    <a:lnTo>
                      <a:pt x="4194" y="2566"/>
                    </a:lnTo>
                    <a:lnTo>
                      <a:pt x="4182" y="2622"/>
                    </a:lnTo>
                    <a:lnTo>
                      <a:pt x="4182" y="2622"/>
                    </a:lnTo>
                    <a:close/>
                    <a:moveTo>
                      <a:pt x="30" y="2486"/>
                    </a:moveTo>
                    <a:lnTo>
                      <a:pt x="30" y="2486"/>
                    </a:lnTo>
                    <a:lnTo>
                      <a:pt x="22" y="2432"/>
                    </a:lnTo>
                    <a:lnTo>
                      <a:pt x="38" y="2430"/>
                    </a:lnTo>
                    <a:lnTo>
                      <a:pt x="38" y="2430"/>
                    </a:lnTo>
                    <a:lnTo>
                      <a:pt x="46" y="2484"/>
                    </a:lnTo>
                    <a:lnTo>
                      <a:pt x="30" y="2486"/>
                    </a:lnTo>
                    <a:close/>
                    <a:moveTo>
                      <a:pt x="4222" y="2400"/>
                    </a:moveTo>
                    <a:lnTo>
                      <a:pt x="4206" y="2398"/>
                    </a:lnTo>
                    <a:lnTo>
                      <a:pt x="4206" y="2398"/>
                    </a:lnTo>
                    <a:lnTo>
                      <a:pt x="4212" y="2342"/>
                    </a:lnTo>
                    <a:lnTo>
                      <a:pt x="4228" y="2344"/>
                    </a:lnTo>
                    <a:lnTo>
                      <a:pt x="4228" y="2344"/>
                    </a:lnTo>
                    <a:lnTo>
                      <a:pt x="4222" y="2400"/>
                    </a:lnTo>
                    <a:lnTo>
                      <a:pt x="4222" y="2400"/>
                    </a:lnTo>
                    <a:close/>
                    <a:moveTo>
                      <a:pt x="4" y="2264"/>
                    </a:moveTo>
                    <a:lnTo>
                      <a:pt x="4" y="2264"/>
                    </a:lnTo>
                    <a:lnTo>
                      <a:pt x="2" y="2208"/>
                    </a:lnTo>
                    <a:lnTo>
                      <a:pt x="18" y="2208"/>
                    </a:lnTo>
                    <a:lnTo>
                      <a:pt x="18" y="2208"/>
                    </a:lnTo>
                    <a:lnTo>
                      <a:pt x="20" y="2262"/>
                    </a:lnTo>
                    <a:lnTo>
                      <a:pt x="4" y="2264"/>
                    </a:lnTo>
                    <a:close/>
                    <a:moveTo>
                      <a:pt x="4240" y="2176"/>
                    </a:moveTo>
                    <a:lnTo>
                      <a:pt x="4224" y="2176"/>
                    </a:lnTo>
                    <a:lnTo>
                      <a:pt x="4224" y="2176"/>
                    </a:lnTo>
                    <a:lnTo>
                      <a:pt x="4224" y="2120"/>
                    </a:lnTo>
                    <a:lnTo>
                      <a:pt x="4240" y="2120"/>
                    </a:lnTo>
                    <a:lnTo>
                      <a:pt x="4240" y="2120"/>
                    </a:lnTo>
                    <a:lnTo>
                      <a:pt x="4240" y="2176"/>
                    </a:lnTo>
                    <a:lnTo>
                      <a:pt x="4240" y="2176"/>
                    </a:lnTo>
                    <a:close/>
                    <a:moveTo>
                      <a:pt x="4224" y="2114"/>
                    </a:moveTo>
                    <a:lnTo>
                      <a:pt x="4224" y="2114"/>
                    </a:lnTo>
                    <a:lnTo>
                      <a:pt x="4224" y="2058"/>
                    </a:lnTo>
                    <a:lnTo>
                      <a:pt x="4240" y="2056"/>
                    </a:lnTo>
                    <a:lnTo>
                      <a:pt x="4240" y="2056"/>
                    </a:lnTo>
                    <a:lnTo>
                      <a:pt x="4240" y="2114"/>
                    </a:lnTo>
                    <a:lnTo>
                      <a:pt x="4224" y="2114"/>
                    </a:lnTo>
                    <a:close/>
                    <a:moveTo>
                      <a:pt x="16" y="2040"/>
                    </a:moveTo>
                    <a:lnTo>
                      <a:pt x="0" y="2040"/>
                    </a:lnTo>
                    <a:lnTo>
                      <a:pt x="0" y="2040"/>
                    </a:lnTo>
                    <a:lnTo>
                      <a:pt x="4" y="1984"/>
                    </a:lnTo>
                    <a:lnTo>
                      <a:pt x="20" y="1984"/>
                    </a:lnTo>
                    <a:lnTo>
                      <a:pt x="20" y="1984"/>
                    </a:lnTo>
                    <a:lnTo>
                      <a:pt x="16" y="2040"/>
                    </a:lnTo>
                    <a:lnTo>
                      <a:pt x="16" y="2040"/>
                    </a:lnTo>
                    <a:close/>
                    <a:moveTo>
                      <a:pt x="4212" y="1890"/>
                    </a:moveTo>
                    <a:lnTo>
                      <a:pt x="4212" y="1890"/>
                    </a:lnTo>
                    <a:lnTo>
                      <a:pt x="4206" y="1836"/>
                    </a:lnTo>
                    <a:lnTo>
                      <a:pt x="4222" y="1832"/>
                    </a:lnTo>
                    <a:lnTo>
                      <a:pt x="4222" y="1832"/>
                    </a:lnTo>
                    <a:lnTo>
                      <a:pt x="4228" y="1888"/>
                    </a:lnTo>
                    <a:lnTo>
                      <a:pt x="4212" y="1890"/>
                    </a:lnTo>
                    <a:close/>
                    <a:moveTo>
                      <a:pt x="36" y="1818"/>
                    </a:moveTo>
                    <a:lnTo>
                      <a:pt x="22" y="1816"/>
                    </a:lnTo>
                    <a:lnTo>
                      <a:pt x="22" y="1816"/>
                    </a:lnTo>
                    <a:lnTo>
                      <a:pt x="30" y="1760"/>
                    </a:lnTo>
                    <a:lnTo>
                      <a:pt x="46" y="1762"/>
                    </a:lnTo>
                    <a:lnTo>
                      <a:pt x="46" y="1762"/>
                    </a:lnTo>
                    <a:lnTo>
                      <a:pt x="36" y="1818"/>
                    </a:lnTo>
                    <a:lnTo>
                      <a:pt x="36" y="1818"/>
                    </a:lnTo>
                    <a:close/>
                    <a:moveTo>
                      <a:pt x="4176" y="1670"/>
                    </a:moveTo>
                    <a:lnTo>
                      <a:pt x="4176" y="1670"/>
                    </a:lnTo>
                    <a:lnTo>
                      <a:pt x="4164" y="1616"/>
                    </a:lnTo>
                    <a:lnTo>
                      <a:pt x="4180" y="1612"/>
                    </a:lnTo>
                    <a:lnTo>
                      <a:pt x="4180" y="1612"/>
                    </a:lnTo>
                    <a:lnTo>
                      <a:pt x="4192" y="1666"/>
                    </a:lnTo>
                    <a:lnTo>
                      <a:pt x="4176" y="1670"/>
                    </a:lnTo>
                    <a:close/>
                    <a:moveTo>
                      <a:pt x="80" y="1598"/>
                    </a:moveTo>
                    <a:lnTo>
                      <a:pt x="64" y="1596"/>
                    </a:lnTo>
                    <a:lnTo>
                      <a:pt x="64" y="1596"/>
                    </a:lnTo>
                    <a:lnTo>
                      <a:pt x="80" y="1540"/>
                    </a:lnTo>
                    <a:lnTo>
                      <a:pt x="94" y="1546"/>
                    </a:lnTo>
                    <a:lnTo>
                      <a:pt x="94" y="1546"/>
                    </a:lnTo>
                    <a:lnTo>
                      <a:pt x="80" y="1598"/>
                    </a:lnTo>
                    <a:lnTo>
                      <a:pt x="80" y="1598"/>
                    </a:lnTo>
                    <a:close/>
                    <a:moveTo>
                      <a:pt x="4118" y="1456"/>
                    </a:moveTo>
                    <a:lnTo>
                      <a:pt x="4118" y="1456"/>
                    </a:lnTo>
                    <a:lnTo>
                      <a:pt x="4100" y="1402"/>
                    </a:lnTo>
                    <a:lnTo>
                      <a:pt x="4114" y="1398"/>
                    </a:lnTo>
                    <a:lnTo>
                      <a:pt x="4114" y="1398"/>
                    </a:lnTo>
                    <a:lnTo>
                      <a:pt x="4132" y="1450"/>
                    </a:lnTo>
                    <a:lnTo>
                      <a:pt x="4118" y="1456"/>
                    </a:lnTo>
                    <a:close/>
                    <a:moveTo>
                      <a:pt x="146" y="1386"/>
                    </a:moveTo>
                    <a:lnTo>
                      <a:pt x="132" y="1380"/>
                    </a:lnTo>
                    <a:lnTo>
                      <a:pt x="132" y="1380"/>
                    </a:lnTo>
                    <a:lnTo>
                      <a:pt x="152" y="1328"/>
                    </a:lnTo>
                    <a:lnTo>
                      <a:pt x="168" y="1334"/>
                    </a:lnTo>
                    <a:lnTo>
                      <a:pt x="168" y="1334"/>
                    </a:lnTo>
                    <a:lnTo>
                      <a:pt x="146" y="1386"/>
                    </a:lnTo>
                    <a:lnTo>
                      <a:pt x="146" y="1386"/>
                    </a:lnTo>
                    <a:close/>
                    <a:moveTo>
                      <a:pt x="4036" y="1248"/>
                    </a:moveTo>
                    <a:lnTo>
                      <a:pt x="4036" y="1248"/>
                    </a:lnTo>
                    <a:lnTo>
                      <a:pt x="4012" y="1198"/>
                    </a:lnTo>
                    <a:lnTo>
                      <a:pt x="4026" y="1190"/>
                    </a:lnTo>
                    <a:lnTo>
                      <a:pt x="4026" y="1190"/>
                    </a:lnTo>
                    <a:lnTo>
                      <a:pt x="4050" y="1242"/>
                    </a:lnTo>
                    <a:lnTo>
                      <a:pt x="4036" y="1248"/>
                    </a:lnTo>
                    <a:close/>
                    <a:moveTo>
                      <a:pt x="236" y="1182"/>
                    </a:moveTo>
                    <a:lnTo>
                      <a:pt x="222" y="1174"/>
                    </a:lnTo>
                    <a:lnTo>
                      <a:pt x="222" y="1174"/>
                    </a:lnTo>
                    <a:lnTo>
                      <a:pt x="248" y="1124"/>
                    </a:lnTo>
                    <a:lnTo>
                      <a:pt x="262" y="1132"/>
                    </a:lnTo>
                    <a:lnTo>
                      <a:pt x="262" y="1132"/>
                    </a:lnTo>
                    <a:lnTo>
                      <a:pt x="236" y="1182"/>
                    </a:lnTo>
                    <a:lnTo>
                      <a:pt x="236" y="1182"/>
                    </a:lnTo>
                    <a:close/>
                    <a:moveTo>
                      <a:pt x="3932" y="1050"/>
                    </a:moveTo>
                    <a:lnTo>
                      <a:pt x="3932" y="1050"/>
                    </a:lnTo>
                    <a:lnTo>
                      <a:pt x="3904" y="1002"/>
                    </a:lnTo>
                    <a:lnTo>
                      <a:pt x="3918" y="994"/>
                    </a:lnTo>
                    <a:lnTo>
                      <a:pt x="3918" y="994"/>
                    </a:lnTo>
                    <a:lnTo>
                      <a:pt x="3946" y="1042"/>
                    </a:lnTo>
                    <a:lnTo>
                      <a:pt x="3932" y="1050"/>
                    </a:lnTo>
                    <a:close/>
                    <a:moveTo>
                      <a:pt x="346" y="988"/>
                    </a:moveTo>
                    <a:lnTo>
                      <a:pt x="332" y="978"/>
                    </a:lnTo>
                    <a:lnTo>
                      <a:pt x="332" y="978"/>
                    </a:lnTo>
                    <a:lnTo>
                      <a:pt x="364" y="932"/>
                    </a:lnTo>
                    <a:lnTo>
                      <a:pt x="376" y="940"/>
                    </a:lnTo>
                    <a:lnTo>
                      <a:pt x="376" y="940"/>
                    </a:lnTo>
                    <a:lnTo>
                      <a:pt x="346" y="988"/>
                    </a:lnTo>
                    <a:lnTo>
                      <a:pt x="346" y="988"/>
                    </a:lnTo>
                    <a:close/>
                    <a:moveTo>
                      <a:pt x="3810" y="864"/>
                    </a:moveTo>
                    <a:lnTo>
                      <a:pt x="3810" y="864"/>
                    </a:lnTo>
                    <a:lnTo>
                      <a:pt x="3776" y="820"/>
                    </a:lnTo>
                    <a:lnTo>
                      <a:pt x="3788" y="810"/>
                    </a:lnTo>
                    <a:lnTo>
                      <a:pt x="3788" y="810"/>
                    </a:lnTo>
                    <a:lnTo>
                      <a:pt x="3822" y="856"/>
                    </a:lnTo>
                    <a:lnTo>
                      <a:pt x="3810" y="864"/>
                    </a:lnTo>
                    <a:close/>
                    <a:moveTo>
                      <a:pt x="476" y="806"/>
                    </a:moveTo>
                    <a:lnTo>
                      <a:pt x="464" y="796"/>
                    </a:lnTo>
                    <a:lnTo>
                      <a:pt x="464" y="796"/>
                    </a:lnTo>
                    <a:lnTo>
                      <a:pt x="500" y="752"/>
                    </a:lnTo>
                    <a:lnTo>
                      <a:pt x="512" y="762"/>
                    </a:lnTo>
                    <a:lnTo>
                      <a:pt x="512" y="762"/>
                    </a:lnTo>
                    <a:lnTo>
                      <a:pt x="476" y="806"/>
                    </a:lnTo>
                    <a:lnTo>
                      <a:pt x="476" y="806"/>
                    </a:lnTo>
                    <a:close/>
                    <a:moveTo>
                      <a:pt x="3668" y="694"/>
                    </a:moveTo>
                    <a:lnTo>
                      <a:pt x="3668" y="694"/>
                    </a:lnTo>
                    <a:lnTo>
                      <a:pt x="3628" y="652"/>
                    </a:lnTo>
                    <a:lnTo>
                      <a:pt x="3640" y="642"/>
                    </a:lnTo>
                    <a:lnTo>
                      <a:pt x="3640" y="642"/>
                    </a:lnTo>
                    <a:lnTo>
                      <a:pt x="3680" y="682"/>
                    </a:lnTo>
                    <a:lnTo>
                      <a:pt x="3668" y="694"/>
                    </a:lnTo>
                    <a:close/>
                    <a:moveTo>
                      <a:pt x="624" y="640"/>
                    </a:moveTo>
                    <a:lnTo>
                      <a:pt x="612" y="628"/>
                    </a:lnTo>
                    <a:lnTo>
                      <a:pt x="612" y="628"/>
                    </a:lnTo>
                    <a:lnTo>
                      <a:pt x="652" y="588"/>
                    </a:lnTo>
                    <a:lnTo>
                      <a:pt x="664" y="600"/>
                    </a:lnTo>
                    <a:lnTo>
                      <a:pt x="664" y="600"/>
                    </a:lnTo>
                    <a:lnTo>
                      <a:pt x="624" y="640"/>
                    </a:lnTo>
                    <a:lnTo>
                      <a:pt x="624" y="640"/>
                    </a:lnTo>
                    <a:close/>
                    <a:moveTo>
                      <a:pt x="3508" y="538"/>
                    </a:moveTo>
                    <a:lnTo>
                      <a:pt x="3508" y="538"/>
                    </a:lnTo>
                    <a:lnTo>
                      <a:pt x="3466" y="502"/>
                    </a:lnTo>
                    <a:lnTo>
                      <a:pt x="3476" y="490"/>
                    </a:lnTo>
                    <a:lnTo>
                      <a:pt x="3476" y="490"/>
                    </a:lnTo>
                    <a:lnTo>
                      <a:pt x="3518" y="526"/>
                    </a:lnTo>
                    <a:lnTo>
                      <a:pt x="3508" y="538"/>
                    </a:lnTo>
                    <a:close/>
                    <a:moveTo>
                      <a:pt x="790" y="490"/>
                    </a:moveTo>
                    <a:lnTo>
                      <a:pt x="780" y="476"/>
                    </a:lnTo>
                    <a:lnTo>
                      <a:pt x="780" y="476"/>
                    </a:lnTo>
                    <a:lnTo>
                      <a:pt x="824" y="442"/>
                    </a:lnTo>
                    <a:lnTo>
                      <a:pt x="832" y="454"/>
                    </a:lnTo>
                    <a:lnTo>
                      <a:pt x="832" y="454"/>
                    </a:lnTo>
                    <a:lnTo>
                      <a:pt x="790" y="490"/>
                    </a:lnTo>
                    <a:lnTo>
                      <a:pt x="790" y="490"/>
                    </a:lnTo>
                    <a:close/>
                    <a:moveTo>
                      <a:pt x="3332" y="400"/>
                    </a:moveTo>
                    <a:lnTo>
                      <a:pt x="3332" y="400"/>
                    </a:lnTo>
                    <a:lnTo>
                      <a:pt x="3286" y="368"/>
                    </a:lnTo>
                    <a:lnTo>
                      <a:pt x="3296" y="354"/>
                    </a:lnTo>
                    <a:lnTo>
                      <a:pt x="3296" y="354"/>
                    </a:lnTo>
                    <a:lnTo>
                      <a:pt x="3342" y="386"/>
                    </a:lnTo>
                    <a:lnTo>
                      <a:pt x="3332" y="400"/>
                    </a:lnTo>
                    <a:close/>
                    <a:moveTo>
                      <a:pt x="970" y="358"/>
                    </a:moveTo>
                    <a:lnTo>
                      <a:pt x="960" y="344"/>
                    </a:lnTo>
                    <a:lnTo>
                      <a:pt x="960" y="344"/>
                    </a:lnTo>
                    <a:lnTo>
                      <a:pt x="1008" y="314"/>
                    </a:lnTo>
                    <a:lnTo>
                      <a:pt x="1016" y="328"/>
                    </a:lnTo>
                    <a:lnTo>
                      <a:pt x="1016" y="328"/>
                    </a:lnTo>
                    <a:lnTo>
                      <a:pt x="970" y="358"/>
                    </a:lnTo>
                    <a:lnTo>
                      <a:pt x="970" y="358"/>
                    </a:lnTo>
                    <a:close/>
                    <a:moveTo>
                      <a:pt x="3144" y="280"/>
                    </a:moveTo>
                    <a:lnTo>
                      <a:pt x="3144" y="280"/>
                    </a:lnTo>
                    <a:lnTo>
                      <a:pt x="3094" y="254"/>
                    </a:lnTo>
                    <a:lnTo>
                      <a:pt x="3102" y="240"/>
                    </a:lnTo>
                    <a:lnTo>
                      <a:pt x="3102" y="240"/>
                    </a:lnTo>
                    <a:lnTo>
                      <a:pt x="3152" y="266"/>
                    </a:lnTo>
                    <a:lnTo>
                      <a:pt x="3144" y="280"/>
                    </a:lnTo>
                    <a:close/>
                    <a:moveTo>
                      <a:pt x="1162" y="246"/>
                    </a:moveTo>
                    <a:lnTo>
                      <a:pt x="1154" y="232"/>
                    </a:lnTo>
                    <a:lnTo>
                      <a:pt x="1154" y="232"/>
                    </a:lnTo>
                    <a:lnTo>
                      <a:pt x="1204" y="206"/>
                    </a:lnTo>
                    <a:lnTo>
                      <a:pt x="1212" y="220"/>
                    </a:lnTo>
                    <a:lnTo>
                      <a:pt x="1212" y="220"/>
                    </a:lnTo>
                    <a:lnTo>
                      <a:pt x="1162" y="246"/>
                    </a:lnTo>
                    <a:lnTo>
                      <a:pt x="1162" y="246"/>
                    </a:lnTo>
                    <a:close/>
                    <a:moveTo>
                      <a:pt x="2944" y="182"/>
                    </a:moveTo>
                    <a:lnTo>
                      <a:pt x="2944" y="182"/>
                    </a:lnTo>
                    <a:lnTo>
                      <a:pt x="2892" y="162"/>
                    </a:lnTo>
                    <a:lnTo>
                      <a:pt x="2898" y="146"/>
                    </a:lnTo>
                    <a:lnTo>
                      <a:pt x="2898" y="146"/>
                    </a:lnTo>
                    <a:lnTo>
                      <a:pt x="2950" y="168"/>
                    </a:lnTo>
                    <a:lnTo>
                      <a:pt x="2944" y="182"/>
                    </a:lnTo>
                    <a:close/>
                    <a:moveTo>
                      <a:pt x="1366" y="154"/>
                    </a:moveTo>
                    <a:lnTo>
                      <a:pt x="1360" y="140"/>
                    </a:lnTo>
                    <a:lnTo>
                      <a:pt x="1360" y="140"/>
                    </a:lnTo>
                    <a:lnTo>
                      <a:pt x="1412" y="120"/>
                    </a:lnTo>
                    <a:lnTo>
                      <a:pt x="1418" y="136"/>
                    </a:lnTo>
                    <a:lnTo>
                      <a:pt x="1418" y="136"/>
                    </a:lnTo>
                    <a:lnTo>
                      <a:pt x="1366" y="154"/>
                    </a:lnTo>
                    <a:lnTo>
                      <a:pt x="1366" y="154"/>
                    </a:lnTo>
                    <a:close/>
                    <a:moveTo>
                      <a:pt x="2734" y="106"/>
                    </a:moveTo>
                    <a:lnTo>
                      <a:pt x="2734" y="106"/>
                    </a:lnTo>
                    <a:lnTo>
                      <a:pt x="2680" y="90"/>
                    </a:lnTo>
                    <a:lnTo>
                      <a:pt x="2684" y="76"/>
                    </a:lnTo>
                    <a:lnTo>
                      <a:pt x="2684" y="76"/>
                    </a:lnTo>
                    <a:lnTo>
                      <a:pt x="2738" y="90"/>
                    </a:lnTo>
                    <a:lnTo>
                      <a:pt x="2734" y="106"/>
                    </a:lnTo>
                    <a:close/>
                    <a:moveTo>
                      <a:pt x="1578" y="86"/>
                    </a:moveTo>
                    <a:lnTo>
                      <a:pt x="1574" y="70"/>
                    </a:lnTo>
                    <a:lnTo>
                      <a:pt x="1574" y="70"/>
                    </a:lnTo>
                    <a:lnTo>
                      <a:pt x="1628" y="56"/>
                    </a:lnTo>
                    <a:lnTo>
                      <a:pt x="1632" y="72"/>
                    </a:lnTo>
                    <a:lnTo>
                      <a:pt x="1632" y="72"/>
                    </a:lnTo>
                    <a:lnTo>
                      <a:pt x="1578" y="86"/>
                    </a:lnTo>
                    <a:lnTo>
                      <a:pt x="1578" y="86"/>
                    </a:lnTo>
                    <a:close/>
                    <a:moveTo>
                      <a:pt x="2516" y="52"/>
                    </a:moveTo>
                    <a:lnTo>
                      <a:pt x="2516" y="52"/>
                    </a:lnTo>
                    <a:lnTo>
                      <a:pt x="2462" y="44"/>
                    </a:lnTo>
                    <a:lnTo>
                      <a:pt x="2464" y="28"/>
                    </a:lnTo>
                    <a:lnTo>
                      <a:pt x="2464" y="28"/>
                    </a:lnTo>
                    <a:lnTo>
                      <a:pt x="2520" y="38"/>
                    </a:lnTo>
                    <a:lnTo>
                      <a:pt x="2516" y="52"/>
                    </a:lnTo>
                    <a:close/>
                    <a:moveTo>
                      <a:pt x="1796" y="40"/>
                    </a:moveTo>
                    <a:lnTo>
                      <a:pt x="1792" y="24"/>
                    </a:lnTo>
                    <a:lnTo>
                      <a:pt x="1792" y="24"/>
                    </a:lnTo>
                    <a:lnTo>
                      <a:pt x="1848" y="16"/>
                    </a:lnTo>
                    <a:lnTo>
                      <a:pt x="1850" y="32"/>
                    </a:lnTo>
                    <a:lnTo>
                      <a:pt x="1850" y="32"/>
                    </a:lnTo>
                    <a:lnTo>
                      <a:pt x="1796" y="40"/>
                    </a:lnTo>
                    <a:lnTo>
                      <a:pt x="1796" y="40"/>
                    </a:lnTo>
                    <a:close/>
                    <a:moveTo>
                      <a:pt x="2296" y="22"/>
                    </a:moveTo>
                    <a:lnTo>
                      <a:pt x="2296" y="22"/>
                    </a:lnTo>
                    <a:lnTo>
                      <a:pt x="2240" y="18"/>
                    </a:lnTo>
                    <a:lnTo>
                      <a:pt x="2242" y="2"/>
                    </a:lnTo>
                    <a:lnTo>
                      <a:pt x="2242" y="2"/>
                    </a:lnTo>
                    <a:lnTo>
                      <a:pt x="2298" y="6"/>
                    </a:lnTo>
                    <a:lnTo>
                      <a:pt x="2296" y="22"/>
                    </a:lnTo>
                    <a:close/>
                    <a:moveTo>
                      <a:pt x="2018" y="18"/>
                    </a:moveTo>
                    <a:lnTo>
                      <a:pt x="2016" y="2"/>
                    </a:lnTo>
                    <a:lnTo>
                      <a:pt x="2016" y="2"/>
                    </a:lnTo>
                    <a:lnTo>
                      <a:pt x="2072" y="0"/>
                    </a:lnTo>
                    <a:lnTo>
                      <a:pt x="2074" y="16"/>
                    </a:lnTo>
                    <a:lnTo>
                      <a:pt x="2074" y="16"/>
                    </a:lnTo>
                    <a:lnTo>
                      <a:pt x="2018" y="18"/>
                    </a:lnTo>
                    <a:lnTo>
                      <a:pt x="2018" y="18"/>
                    </a:lnTo>
                    <a:close/>
                  </a:path>
                </a:pathLst>
              </a:custGeom>
              <a:gradFill flip="none" rotWithShape="1">
                <a:gsLst>
                  <a:gs pos="0">
                    <a:sysClr val="window" lastClr="FFFFFF">
                      <a:alpha val="15000"/>
                    </a:sysClr>
                  </a:gs>
                  <a:gs pos="100000">
                    <a:sysClr val="window" lastClr="FFFFFF">
                      <a:alpha val="0"/>
                    </a:sysClr>
                  </a:gs>
                </a:gsLst>
                <a:lin ang="16200000" scaled="1"/>
                <a:tileRect/>
              </a:gradFill>
              <a:ln w="3175" cap="flat" cmpd="sng" algn="ctr">
                <a:gradFill flip="none" rotWithShape="1">
                  <a:gsLst>
                    <a:gs pos="0">
                      <a:sysClr val="window" lastClr="FFFFFF">
                        <a:alpha val="15000"/>
                      </a:sysClr>
                    </a:gs>
                    <a:gs pos="54000">
                      <a:sysClr val="window" lastClr="FFFFFF">
                        <a:alpha val="30000"/>
                      </a:sysClr>
                    </a:gs>
                    <a:gs pos="100000">
                      <a:sysClr val="window" lastClr="FFFFFF">
                        <a:alpha val="0"/>
                      </a:sysClr>
                    </a:gs>
                  </a:gsLst>
                  <a:lin ang="16200000" scaled="1"/>
                  <a:tileRect/>
                </a:gradFill>
                <a:prstDash val="solid"/>
                <a:round/>
                <a:headEnd/>
                <a:tailEn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grpSp>
      </p:grpSp>
      <p:sp>
        <p:nvSpPr>
          <p:cNvPr id="848" name="Freeform 27"/>
          <p:cNvSpPr>
            <a:spLocks noEditPoints="1"/>
          </p:cNvSpPr>
          <p:nvPr/>
        </p:nvSpPr>
        <p:spPr bwMode="auto">
          <a:xfrm>
            <a:off x="774556" y="3566256"/>
            <a:ext cx="3421325" cy="870857"/>
          </a:xfrm>
          <a:custGeom>
            <a:avLst/>
            <a:gdLst>
              <a:gd name="T0" fmla="*/ 118 w 1026"/>
              <a:gd name="T1" fmla="*/ 242 h 261"/>
              <a:gd name="T2" fmla="*/ 0 w 1026"/>
              <a:gd name="T3" fmla="*/ 202 h 261"/>
              <a:gd name="T4" fmla="*/ 104 w 1026"/>
              <a:gd name="T5" fmla="*/ 194 h 261"/>
              <a:gd name="T6" fmla="*/ 893 w 1026"/>
              <a:gd name="T7" fmla="*/ 194 h 261"/>
              <a:gd name="T8" fmla="*/ 921 w 1026"/>
              <a:gd name="T9" fmla="*/ 239 h 261"/>
              <a:gd name="T10" fmla="*/ 921 w 1026"/>
              <a:gd name="T11" fmla="*/ 202 h 261"/>
              <a:gd name="T12" fmla="*/ 907 w 1026"/>
              <a:gd name="T13" fmla="*/ 191 h 261"/>
              <a:gd name="T14" fmla="*/ 346 w 1026"/>
              <a:gd name="T15" fmla="*/ 191 h 261"/>
              <a:gd name="T16" fmla="*/ 332 w 1026"/>
              <a:gd name="T17" fmla="*/ 202 h 261"/>
              <a:gd name="T18" fmla="*/ 247 w 1026"/>
              <a:gd name="T19" fmla="*/ 194 h 261"/>
              <a:gd name="T20" fmla="*/ 219 w 1026"/>
              <a:gd name="T21" fmla="*/ 194 h 261"/>
              <a:gd name="T22" fmla="*/ 247 w 1026"/>
              <a:gd name="T23" fmla="*/ 230 h 261"/>
              <a:gd name="T24" fmla="*/ 360 w 1026"/>
              <a:gd name="T25" fmla="*/ 239 h 261"/>
              <a:gd name="T26" fmla="*/ 583 w 1026"/>
              <a:gd name="T27" fmla="*/ 194 h 261"/>
              <a:gd name="T28" fmla="*/ 555 w 1026"/>
              <a:gd name="T29" fmla="*/ 194 h 261"/>
              <a:gd name="T30" fmla="*/ 470 w 1026"/>
              <a:gd name="T31" fmla="*/ 194 h 261"/>
              <a:gd name="T32" fmla="*/ 442 w 1026"/>
              <a:gd name="T33" fmla="*/ 194 h 261"/>
              <a:gd name="T34" fmla="*/ 470 w 1026"/>
              <a:gd name="T35" fmla="*/ 239 h 261"/>
              <a:gd name="T36" fmla="*/ 569 w 1026"/>
              <a:gd name="T37" fmla="*/ 242 h 261"/>
              <a:gd name="T38" fmla="*/ 583 w 1026"/>
              <a:gd name="T39" fmla="*/ 194 h 261"/>
              <a:gd name="T40" fmla="*/ 778 w 1026"/>
              <a:gd name="T41" fmla="*/ 194 h 261"/>
              <a:gd name="T42" fmla="*/ 694 w 1026"/>
              <a:gd name="T43" fmla="*/ 194 h 261"/>
              <a:gd name="T44" fmla="*/ 666 w 1026"/>
              <a:gd name="T45" fmla="*/ 194 h 261"/>
              <a:gd name="T46" fmla="*/ 680 w 1026"/>
              <a:gd name="T47" fmla="*/ 242 h 261"/>
              <a:gd name="T48" fmla="*/ 778 w 1026"/>
              <a:gd name="T49" fmla="*/ 239 h 261"/>
              <a:gd name="T50" fmla="*/ 806 w 1026"/>
              <a:gd name="T51" fmla="*/ 194 h 261"/>
              <a:gd name="T52" fmla="*/ 98 w 1026"/>
              <a:gd name="T53" fmla="*/ 133 h 261"/>
              <a:gd name="T54" fmla="*/ 192 w 1026"/>
              <a:gd name="T55" fmla="*/ 261 h 261"/>
              <a:gd name="T56" fmla="*/ 258 w 1026"/>
              <a:gd name="T57" fmla="*/ 109 h 261"/>
              <a:gd name="T58" fmla="*/ 98 w 1026"/>
              <a:gd name="T59" fmla="*/ 52 h 261"/>
              <a:gd name="T60" fmla="*/ 258 w 1026"/>
              <a:gd name="T61" fmla="*/ 61 h 261"/>
              <a:gd name="T62" fmla="*/ 178 w 1026"/>
              <a:gd name="T63" fmla="*/ 44 h 261"/>
              <a:gd name="T64" fmla="*/ 178 w 1026"/>
              <a:gd name="T65" fmla="*/ 98 h 261"/>
              <a:gd name="T66" fmla="*/ 401 w 1026"/>
              <a:gd name="T67" fmla="*/ 71 h 261"/>
              <a:gd name="T68" fmla="*/ 387 w 1026"/>
              <a:gd name="T69" fmla="*/ 113 h 261"/>
              <a:gd name="T70" fmla="*/ 426 w 1026"/>
              <a:gd name="T71" fmla="*/ 113 h 261"/>
              <a:gd name="T72" fmla="*/ 401 w 1026"/>
              <a:gd name="T73" fmla="*/ 0 h 261"/>
              <a:gd name="T74" fmla="*/ 321 w 1026"/>
              <a:gd name="T75" fmla="*/ 17 h 261"/>
              <a:gd name="T76" fmla="*/ 481 w 1026"/>
              <a:gd name="T77" fmla="*/ 8 h 261"/>
              <a:gd name="T78" fmla="*/ 321 w 1026"/>
              <a:gd name="T79" fmla="*/ 32 h 261"/>
              <a:gd name="T80" fmla="*/ 481 w 1026"/>
              <a:gd name="T81" fmla="*/ 32 h 261"/>
              <a:gd name="T82" fmla="*/ 544 w 1026"/>
              <a:gd name="T83" fmla="*/ 133 h 261"/>
              <a:gd name="T84" fmla="*/ 638 w 1026"/>
              <a:gd name="T85" fmla="*/ 261 h 261"/>
              <a:gd name="T86" fmla="*/ 704 w 1026"/>
              <a:gd name="T87" fmla="*/ 109 h 261"/>
              <a:gd name="T88" fmla="*/ 544 w 1026"/>
              <a:gd name="T89" fmla="*/ 52 h 261"/>
              <a:gd name="T90" fmla="*/ 704 w 1026"/>
              <a:gd name="T91" fmla="*/ 61 h 261"/>
              <a:gd name="T92" fmla="*/ 624 w 1026"/>
              <a:gd name="T93" fmla="*/ 44 h 261"/>
              <a:gd name="T94" fmla="*/ 624 w 1026"/>
              <a:gd name="T95" fmla="*/ 98 h 261"/>
              <a:gd name="T96" fmla="*/ 848 w 1026"/>
              <a:gd name="T97" fmla="*/ 71 h 261"/>
              <a:gd name="T98" fmla="*/ 834 w 1026"/>
              <a:gd name="T99" fmla="*/ 113 h 261"/>
              <a:gd name="T100" fmla="*/ 872 w 1026"/>
              <a:gd name="T101" fmla="*/ 113 h 261"/>
              <a:gd name="T102" fmla="*/ 848 w 1026"/>
              <a:gd name="T103" fmla="*/ 0 h 261"/>
              <a:gd name="T104" fmla="*/ 768 w 1026"/>
              <a:gd name="T105" fmla="*/ 17 h 261"/>
              <a:gd name="T106" fmla="*/ 928 w 1026"/>
              <a:gd name="T107" fmla="*/ 8 h 261"/>
              <a:gd name="T108" fmla="*/ 768 w 1026"/>
              <a:gd name="T109" fmla="*/ 32 h 261"/>
              <a:gd name="T110" fmla="*/ 928 w 1026"/>
              <a:gd name="T111" fmla="*/ 32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26" h="261">
                <a:moveTo>
                  <a:pt x="132" y="194"/>
                </a:moveTo>
                <a:cubicBezTo>
                  <a:pt x="132" y="194"/>
                  <a:pt x="132" y="194"/>
                  <a:pt x="132" y="194"/>
                </a:cubicBezTo>
                <a:cubicBezTo>
                  <a:pt x="132" y="239"/>
                  <a:pt x="132" y="239"/>
                  <a:pt x="132" y="239"/>
                </a:cubicBezTo>
                <a:cubicBezTo>
                  <a:pt x="132" y="241"/>
                  <a:pt x="126" y="242"/>
                  <a:pt x="118" y="242"/>
                </a:cubicBezTo>
                <a:cubicBezTo>
                  <a:pt x="110" y="242"/>
                  <a:pt x="104" y="241"/>
                  <a:pt x="104" y="239"/>
                </a:cubicBezTo>
                <a:cubicBezTo>
                  <a:pt x="104" y="230"/>
                  <a:pt x="104" y="230"/>
                  <a:pt x="104" y="230"/>
                </a:cubicBezTo>
                <a:cubicBezTo>
                  <a:pt x="0" y="230"/>
                  <a:pt x="0" y="230"/>
                  <a:pt x="0" y="230"/>
                </a:cubicBezTo>
                <a:cubicBezTo>
                  <a:pt x="0" y="202"/>
                  <a:pt x="0" y="202"/>
                  <a:pt x="0" y="202"/>
                </a:cubicBezTo>
                <a:cubicBezTo>
                  <a:pt x="104" y="202"/>
                  <a:pt x="104" y="202"/>
                  <a:pt x="104" y="202"/>
                </a:cubicBezTo>
                <a:cubicBezTo>
                  <a:pt x="104" y="194"/>
                  <a:pt x="104" y="194"/>
                  <a:pt x="104" y="194"/>
                </a:cubicBezTo>
                <a:cubicBezTo>
                  <a:pt x="104" y="194"/>
                  <a:pt x="104" y="194"/>
                  <a:pt x="104" y="194"/>
                </a:cubicBezTo>
                <a:cubicBezTo>
                  <a:pt x="104" y="194"/>
                  <a:pt x="104" y="194"/>
                  <a:pt x="104" y="194"/>
                </a:cubicBezTo>
                <a:cubicBezTo>
                  <a:pt x="104" y="192"/>
                  <a:pt x="110" y="191"/>
                  <a:pt x="118" y="191"/>
                </a:cubicBezTo>
                <a:cubicBezTo>
                  <a:pt x="126" y="191"/>
                  <a:pt x="132" y="192"/>
                  <a:pt x="132" y="194"/>
                </a:cubicBezTo>
                <a:cubicBezTo>
                  <a:pt x="132" y="194"/>
                  <a:pt x="132" y="194"/>
                  <a:pt x="132" y="194"/>
                </a:cubicBezTo>
                <a:close/>
                <a:moveTo>
                  <a:pt x="893" y="194"/>
                </a:moveTo>
                <a:cubicBezTo>
                  <a:pt x="893" y="194"/>
                  <a:pt x="893" y="194"/>
                  <a:pt x="893" y="194"/>
                </a:cubicBezTo>
                <a:cubicBezTo>
                  <a:pt x="893" y="239"/>
                  <a:pt x="893" y="239"/>
                  <a:pt x="893" y="239"/>
                </a:cubicBezTo>
                <a:cubicBezTo>
                  <a:pt x="893" y="241"/>
                  <a:pt x="899" y="242"/>
                  <a:pt x="907" y="242"/>
                </a:cubicBezTo>
                <a:cubicBezTo>
                  <a:pt x="915" y="242"/>
                  <a:pt x="921" y="241"/>
                  <a:pt x="921" y="239"/>
                </a:cubicBezTo>
                <a:cubicBezTo>
                  <a:pt x="921" y="230"/>
                  <a:pt x="921" y="230"/>
                  <a:pt x="921" y="230"/>
                </a:cubicBezTo>
                <a:cubicBezTo>
                  <a:pt x="1026" y="230"/>
                  <a:pt x="1026" y="230"/>
                  <a:pt x="1026" y="230"/>
                </a:cubicBezTo>
                <a:cubicBezTo>
                  <a:pt x="1026" y="202"/>
                  <a:pt x="1026" y="202"/>
                  <a:pt x="1026" y="202"/>
                </a:cubicBezTo>
                <a:cubicBezTo>
                  <a:pt x="921" y="202"/>
                  <a:pt x="921" y="202"/>
                  <a:pt x="921" y="202"/>
                </a:cubicBezTo>
                <a:cubicBezTo>
                  <a:pt x="921" y="194"/>
                  <a:pt x="921" y="194"/>
                  <a:pt x="921" y="194"/>
                </a:cubicBezTo>
                <a:cubicBezTo>
                  <a:pt x="921" y="194"/>
                  <a:pt x="921" y="194"/>
                  <a:pt x="921" y="194"/>
                </a:cubicBezTo>
                <a:cubicBezTo>
                  <a:pt x="921" y="194"/>
                  <a:pt x="921" y="194"/>
                  <a:pt x="921" y="194"/>
                </a:cubicBezTo>
                <a:cubicBezTo>
                  <a:pt x="921" y="192"/>
                  <a:pt x="915" y="191"/>
                  <a:pt x="907" y="191"/>
                </a:cubicBezTo>
                <a:cubicBezTo>
                  <a:pt x="899" y="191"/>
                  <a:pt x="893" y="192"/>
                  <a:pt x="893" y="194"/>
                </a:cubicBezTo>
                <a:cubicBezTo>
                  <a:pt x="893" y="194"/>
                  <a:pt x="893" y="194"/>
                  <a:pt x="893" y="194"/>
                </a:cubicBezTo>
                <a:close/>
                <a:moveTo>
                  <a:pt x="360" y="194"/>
                </a:moveTo>
                <a:cubicBezTo>
                  <a:pt x="360" y="192"/>
                  <a:pt x="354" y="191"/>
                  <a:pt x="346" y="191"/>
                </a:cubicBezTo>
                <a:cubicBezTo>
                  <a:pt x="338" y="191"/>
                  <a:pt x="332" y="192"/>
                  <a:pt x="332" y="194"/>
                </a:cubicBezTo>
                <a:cubicBezTo>
                  <a:pt x="332" y="194"/>
                  <a:pt x="332" y="194"/>
                  <a:pt x="332" y="194"/>
                </a:cubicBezTo>
                <a:cubicBezTo>
                  <a:pt x="332" y="194"/>
                  <a:pt x="332" y="194"/>
                  <a:pt x="332" y="194"/>
                </a:cubicBezTo>
                <a:cubicBezTo>
                  <a:pt x="332" y="202"/>
                  <a:pt x="332" y="202"/>
                  <a:pt x="332" y="202"/>
                </a:cubicBezTo>
                <a:cubicBezTo>
                  <a:pt x="247" y="202"/>
                  <a:pt x="247" y="202"/>
                  <a:pt x="247" y="202"/>
                </a:cubicBezTo>
                <a:cubicBezTo>
                  <a:pt x="247" y="194"/>
                  <a:pt x="247" y="194"/>
                  <a:pt x="247" y="194"/>
                </a:cubicBezTo>
                <a:cubicBezTo>
                  <a:pt x="247" y="194"/>
                  <a:pt x="247" y="194"/>
                  <a:pt x="247" y="194"/>
                </a:cubicBezTo>
                <a:cubicBezTo>
                  <a:pt x="247" y="194"/>
                  <a:pt x="247" y="194"/>
                  <a:pt x="247" y="194"/>
                </a:cubicBezTo>
                <a:cubicBezTo>
                  <a:pt x="247" y="192"/>
                  <a:pt x="241" y="191"/>
                  <a:pt x="233" y="191"/>
                </a:cubicBezTo>
                <a:cubicBezTo>
                  <a:pt x="225" y="191"/>
                  <a:pt x="219" y="192"/>
                  <a:pt x="219" y="194"/>
                </a:cubicBezTo>
                <a:cubicBezTo>
                  <a:pt x="219" y="194"/>
                  <a:pt x="219" y="194"/>
                  <a:pt x="219" y="194"/>
                </a:cubicBezTo>
                <a:cubicBezTo>
                  <a:pt x="219" y="194"/>
                  <a:pt x="219" y="194"/>
                  <a:pt x="219" y="194"/>
                </a:cubicBezTo>
                <a:cubicBezTo>
                  <a:pt x="219" y="239"/>
                  <a:pt x="219" y="239"/>
                  <a:pt x="219" y="239"/>
                </a:cubicBezTo>
                <a:cubicBezTo>
                  <a:pt x="219" y="241"/>
                  <a:pt x="225" y="242"/>
                  <a:pt x="233" y="242"/>
                </a:cubicBezTo>
                <a:cubicBezTo>
                  <a:pt x="241" y="242"/>
                  <a:pt x="247" y="241"/>
                  <a:pt x="247" y="239"/>
                </a:cubicBezTo>
                <a:cubicBezTo>
                  <a:pt x="247" y="230"/>
                  <a:pt x="247" y="230"/>
                  <a:pt x="247" y="230"/>
                </a:cubicBezTo>
                <a:cubicBezTo>
                  <a:pt x="332" y="230"/>
                  <a:pt x="332" y="230"/>
                  <a:pt x="332" y="230"/>
                </a:cubicBezTo>
                <a:cubicBezTo>
                  <a:pt x="332" y="239"/>
                  <a:pt x="332" y="239"/>
                  <a:pt x="332" y="239"/>
                </a:cubicBezTo>
                <a:cubicBezTo>
                  <a:pt x="332" y="241"/>
                  <a:pt x="338" y="242"/>
                  <a:pt x="346" y="242"/>
                </a:cubicBezTo>
                <a:cubicBezTo>
                  <a:pt x="354" y="242"/>
                  <a:pt x="360" y="241"/>
                  <a:pt x="360" y="239"/>
                </a:cubicBezTo>
                <a:cubicBezTo>
                  <a:pt x="360" y="194"/>
                  <a:pt x="360" y="194"/>
                  <a:pt x="360" y="194"/>
                </a:cubicBezTo>
                <a:cubicBezTo>
                  <a:pt x="360" y="194"/>
                  <a:pt x="360" y="194"/>
                  <a:pt x="360" y="194"/>
                </a:cubicBezTo>
                <a:cubicBezTo>
                  <a:pt x="360" y="194"/>
                  <a:pt x="360" y="194"/>
                  <a:pt x="360" y="194"/>
                </a:cubicBezTo>
                <a:close/>
                <a:moveTo>
                  <a:pt x="583" y="194"/>
                </a:moveTo>
                <a:cubicBezTo>
                  <a:pt x="583" y="192"/>
                  <a:pt x="577" y="191"/>
                  <a:pt x="569" y="191"/>
                </a:cubicBezTo>
                <a:cubicBezTo>
                  <a:pt x="561" y="191"/>
                  <a:pt x="555" y="192"/>
                  <a:pt x="555" y="194"/>
                </a:cubicBezTo>
                <a:cubicBezTo>
                  <a:pt x="555" y="194"/>
                  <a:pt x="555" y="194"/>
                  <a:pt x="555" y="194"/>
                </a:cubicBezTo>
                <a:cubicBezTo>
                  <a:pt x="555" y="194"/>
                  <a:pt x="555" y="194"/>
                  <a:pt x="555" y="194"/>
                </a:cubicBezTo>
                <a:cubicBezTo>
                  <a:pt x="555" y="202"/>
                  <a:pt x="555" y="202"/>
                  <a:pt x="555" y="202"/>
                </a:cubicBezTo>
                <a:cubicBezTo>
                  <a:pt x="470" y="202"/>
                  <a:pt x="470" y="202"/>
                  <a:pt x="470" y="202"/>
                </a:cubicBezTo>
                <a:cubicBezTo>
                  <a:pt x="470" y="194"/>
                  <a:pt x="470" y="194"/>
                  <a:pt x="470" y="194"/>
                </a:cubicBezTo>
                <a:cubicBezTo>
                  <a:pt x="470" y="194"/>
                  <a:pt x="470" y="194"/>
                  <a:pt x="470" y="194"/>
                </a:cubicBezTo>
                <a:cubicBezTo>
                  <a:pt x="470" y="194"/>
                  <a:pt x="470" y="194"/>
                  <a:pt x="470" y="194"/>
                </a:cubicBezTo>
                <a:cubicBezTo>
                  <a:pt x="470" y="192"/>
                  <a:pt x="464" y="191"/>
                  <a:pt x="456" y="191"/>
                </a:cubicBezTo>
                <a:cubicBezTo>
                  <a:pt x="448" y="191"/>
                  <a:pt x="442" y="192"/>
                  <a:pt x="442" y="194"/>
                </a:cubicBezTo>
                <a:cubicBezTo>
                  <a:pt x="442" y="194"/>
                  <a:pt x="442" y="194"/>
                  <a:pt x="442" y="194"/>
                </a:cubicBezTo>
                <a:cubicBezTo>
                  <a:pt x="442" y="194"/>
                  <a:pt x="442" y="194"/>
                  <a:pt x="442" y="194"/>
                </a:cubicBezTo>
                <a:cubicBezTo>
                  <a:pt x="442" y="239"/>
                  <a:pt x="442" y="239"/>
                  <a:pt x="442" y="239"/>
                </a:cubicBezTo>
                <a:cubicBezTo>
                  <a:pt x="442" y="241"/>
                  <a:pt x="448" y="242"/>
                  <a:pt x="456" y="242"/>
                </a:cubicBezTo>
                <a:cubicBezTo>
                  <a:pt x="464" y="242"/>
                  <a:pt x="470" y="241"/>
                  <a:pt x="470" y="239"/>
                </a:cubicBezTo>
                <a:cubicBezTo>
                  <a:pt x="470" y="230"/>
                  <a:pt x="470" y="230"/>
                  <a:pt x="470" y="230"/>
                </a:cubicBezTo>
                <a:cubicBezTo>
                  <a:pt x="555" y="230"/>
                  <a:pt x="555" y="230"/>
                  <a:pt x="555" y="230"/>
                </a:cubicBezTo>
                <a:cubicBezTo>
                  <a:pt x="555" y="239"/>
                  <a:pt x="555" y="239"/>
                  <a:pt x="555" y="239"/>
                </a:cubicBezTo>
                <a:cubicBezTo>
                  <a:pt x="555" y="241"/>
                  <a:pt x="561" y="242"/>
                  <a:pt x="569" y="242"/>
                </a:cubicBezTo>
                <a:cubicBezTo>
                  <a:pt x="577" y="242"/>
                  <a:pt x="583" y="241"/>
                  <a:pt x="583" y="239"/>
                </a:cubicBezTo>
                <a:cubicBezTo>
                  <a:pt x="583" y="194"/>
                  <a:pt x="583" y="194"/>
                  <a:pt x="583" y="194"/>
                </a:cubicBezTo>
                <a:cubicBezTo>
                  <a:pt x="583" y="194"/>
                  <a:pt x="583" y="194"/>
                  <a:pt x="583" y="194"/>
                </a:cubicBezTo>
                <a:cubicBezTo>
                  <a:pt x="583" y="194"/>
                  <a:pt x="583" y="194"/>
                  <a:pt x="583" y="194"/>
                </a:cubicBezTo>
                <a:close/>
                <a:moveTo>
                  <a:pt x="806" y="194"/>
                </a:moveTo>
                <a:cubicBezTo>
                  <a:pt x="806" y="192"/>
                  <a:pt x="800" y="191"/>
                  <a:pt x="792" y="191"/>
                </a:cubicBezTo>
                <a:cubicBezTo>
                  <a:pt x="785" y="191"/>
                  <a:pt x="778" y="192"/>
                  <a:pt x="778" y="194"/>
                </a:cubicBezTo>
                <a:cubicBezTo>
                  <a:pt x="778" y="194"/>
                  <a:pt x="778" y="194"/>
                  <a:pt x="778" y="194"/>
                </a:cubicBezTo>
                <a:cubicBezTo>
                  <a:pt x="778" y="194"/>
                  <a:pt x="778" y="194"/>
                  <a:pt x="778" y="194"/>
                </a:cubicBezTo>
                <a:cubicBezTo>
                  <a:pt x="778" y="202"/>
                  <a:pt x="778" y="202"/>
                  <a:pt x="778" y="202"/>
                </a:cubicBezTo>
                <a:cubicBezTo>
                  <a:pt x="694" y="202"/>
                  <a:pt x="694" y="202"/>
                  <a:pt x="694" y="202"/>
                </a:cubicBezTo>
                <a:cubicBezTo>
                  <a:pt x="694" y="194"/>
                  <a:pt x="694" y="194"/>
                  <a:pt x="694" y="194"/>
                </a:cubicBezTo>
                <a:cubicBezTo>
                  <a:pt x="694" y="194"/>
                  <a:pt x="694" y="194"/>
                  <a:pt x="694" y="194"/>
                </a:cubicBezTo>
                <a:cubicBezTo>
                  <a:pt x="694" y="194"/>
                  <a:pt x="694" y="194"/>
                  <a:pt x="694" y="194"/>
                </a:cubicBezTo>
                <a:cubicBezTo>
                  <a:pt x="694" y="192"/>
                  <a:pt x="687" y="191"/>
                  <a:pt x="680" y="191"/>
                </a:cubicBezTo>
                <a:cubicBezTo>
                  <a:pt x="672" y="191"/>
                  <a:pt x="666" y="192"/>
                  <a:pt x="666" y="194"/>
                </a:cubicBezTo>
                <a:cubicBezTo>
                  <a:pt x="666" y="194"/>
                  <a:pt x="666" y="194"/>
                  <a:pt x="666" y="194"/>
                </a:cubicBezTo>
                <a:cubicBezTo>
                  <a:pt x="666" y="194"/>
                  <a:pt x="666" y="194"/>
                  <a:pt x="666" y="194"/>
                </a:cubicBezTo>
                <a:cubicBezTo>
                  <a:pt x="666" y="239"/>
                  <a:pt x="666" y="239"/>
                  <a:pt x="666" y="239"/>
                </a:cubicBezTo>
                <a:cubicBezTo>
                  <a:pt x="666" y="241"/>
                  <a:pt x="672" y="242"/>
                  <a:pt x="680" y="242"/>
                </a:cubicBezTo>
                <a:cubicBezTo>
                  <a:pt x="687" y="242"/>
                  <a:pt x="694" y="241"/>
                  <a:pt x="694" y="239"/>
                </a:cubicBezTo>
                <a:cubicBezTo>
                  <a:pt x="694" y="230"/>
                  <a:pt x="694" y="230"/>
                  <a:pt x="694" y="230"/>
                </a:cubicBezTo>
                <a:cubicBezTo>
                  <a:pt x="778" y="230"/>
                  <a:pt x="778" y="230"/>
                  <a:pt x="778" y="230"/>
                </a:cubicBezTo>
                <a:cubicBezTo>
                  <a:pt x="778" y="239"/>
                  <a:pt x="778" y="239"/>
                  <a:pt x="778" y="239"/>
                </a:cubicBezTo>
                <a:cubicBezTo>
                  <a:pt x="778" y="241"/>
                  <a:pt x="785" y="242"/>
                  <a:pt x="792" y="242"/>
                </a:cubicBezTo>
                <a:cubicBezTo>
                  <a:pt x="800" y="242"/>
                  <a:pt x="806" y="241"/>
                  <a:pt x="806" y="239"/>
                </a:cubicBezTo>
                <a:cubicBezTo>
                  <a:pt x="806" y="194"/>
                  <a:pt x="806" y="194"/>
                  <a:pt x="806" y="194"/>
                </a:cubicBezTo>
                <a:cubicBezTo>
                  <a:pt x="806" y="194"/>
                  <a:pt x="806" y="194"/>
                  <a:pt x="806" y="194"/>
                </a:cubicBezTo>
                <a:cubicBezTo>
                  <a:pt x="806" y="194"/>
                  <a:pt x="806" y="194"/>
                  <a:pt x="806" y="194"/>
                </a:cubicBezTo>
                <a:close/>
                <a:moveTo>
                  <a:pt x="178" y="115"/>
                </a:moveTo>
                <a:cubicBezTo>
                  <a:pt x="144" y="115"/>
                  <a:pt x="114" y="112"/>
                  <a:pt x="98" y="109"/>
                </a:cubicBezTo>
                <a:cubicBezTo>
                  <a:pt x="98" y="133"/>
                  <a:pt x="98" y="133"/>
                  <a:pt x="98" y="133"/>
                </a:cubicBezTo>
                <a:cubicBezTo>
                  <a:pt x="151" y="157"/>
                  <a:pt x="151" y="157"/>
                  <a:pt x="151" y="157"/>
                </a:cubicBezTo>
                <a:cubicBezTo>
                  <a:pt x="164" y="157"/>
                  <a:pt x="164" y="157"/>
                  <a:pt x="164" y="157"/>
                </a:cubicBezTo>
                <a:cubicBezTo>
                  <a:pt x="164" y="261"/>
                  <a:pt x="164" y="261"/>
                  <a:pt x="164" y="261"/>
                </a:cubicBezTo>
                <a:cubicBezTo>
                  <a:pt x="192" y="261"/>
                  <a:pt x="192" y="261"/>
                  <a:pt x="192" y="261"/>
                </a:cubicBezTo>
                <a:cubicBezTo>
                  <a:pt x="192" y="157"/>
                  <a:pt x="192" y="157"/>
                  <a:pt x="192" y="157"/>
                </a:cubicBezTo>
                <a:cubicBezTo>
                  <a:pt x="202" y="157"/>
                  <a:pt x="202" y="157"/>
                  <a:pt x="202" y="157"/>
                </a:cubicBezTo>
                <a:cubicBezTo>
                  <a:pt x="258" y="133"/>
                  <a:pt x="258" y="133"/>
                  <a:pt x="258" y="133"/>
                </a:cubicBezTo>
                <a:cubicBezTo>
                  <a:pt x="258" y="109"/>
                  <a:pt x="258" y="109"/>
                  <a:pt x="258" y="109"/>
                </a:cubicBezTo>
                <a:cubicBezTo>
                  <a:pt x="241" y="112"/>
                  <a:pt x="212" y="115"/>
                  <a:pt x="178" y="115"/>
                </a:cubicBezTo>
                <a:close/>
                <a:moveTo>
                  <a:pt x="178" y="44"/>
                </a:moveTo>
                <a:cubicBezTo>
                  <a:pt x="144" y="44"/>
                  <a:pt x="114" y="47"/>
                  <a:pt x="98" y="50"/>
                </a:cubicBezTo>
                <a:cubicBezTo>
                  <a:pt x="98" y="52"/>
                  <a:pt x="98" y="52"/>
                  <a:pt x="98" y="52"/>
                </a:cubicBezTo>
                <a:cubicBezTo>
                  <a:pt x="98" y="59"/>
                  <a:pt x="98" y="59"/>
                  <a:pt x="98" y="59"/>
                </a:cubicBezTo>
                <a:cubicBezTo>
                  <a:pt x="98" y="61"/>
                  <a:pt x="98" y="61"/>
                  <a:pt x="98" y="61"/>
                </a:cubicBezTo>
                <a:cubicBezTo>
                  <a:pt x="114" y="64"/>
                  <a:pt x="144" y="67"/>
                  <a:pt x="178" y="67"/>
                </a:cubicBezTo>
                <a:cubicBezTo>
                  <a:pt x="212" y="67"/>
                  <a:pt x="241" y="64"/>
                  <a:pt x="258" y="61"/>
                </a:cubicBezTo>
                <a:cubicBezTo>
                  <a:pt x="258" y="59"/>
                  <a:pt x="258" y="59"/>
                  <a:pt x="258" y="59"/>
                </a:cubicBezTo>
                <a:cubicBezTo>
                  <a:pt x="258" y="52"/>
                  <a:pt x="258" y="52"/>
                  <a:pt x="258" y="52"/>
                </a:cubicBezTo>
                <a:cubicBezTo>
                  <a:pt x="258" y="50"/>
                  <a:pt x="258" y="50"/>
                  <a:pt x="258" y="50"/>
                </a:cubicBezTo>
                <a:cubicBezTo>
                  <a:pt x="241" y="47"/>
                  <a:pt x="212" y="44"/>
                  <a:pt x="178" y="44"/>
                </a:cubicBezTo>
                <a:close/>
                <a:moveTo>
                  <a:pt x="178" y="82"/>
                </a:moveTo>
                <a:cubicBezTo>
                  <a:pt x="144" y="82"/>
                  <a:pt x="114" y="79"/>
                  <a:pt x="98" y="76"/>
                </a:cubicBezTo>
                <a:cubicBezTo>
                  <a:pt x="98" y="92"/>
                  <a:pt x="98" y="92"/>
                  <a:pt x="98" y="92"/>
                </a:cubicBezTo>
                <a:cubicBezTo>
                  <a:pt x="114" y="96"/>
                  <a:pt x="144" y="98"/>
                  <a:pt x="178" y="98"/>
                </a:cubicBezTo>
                <a:cubicBezTo>
                  <a:pt x="212" y="98"/>
                  <a:pt x="241" y="96"/>
                  <a:pt x="258" y="92"/>
                </a:cubicBezTo>
                <a:cubicBezTo>
                  <a:pt x="258" y="76"/>
                  <a:pt x="258" y="76"/>
                  <a:pt x="258" y="76"/>
                </a:cubicBezTo>
                <a:cubicBezTo>
                  <a:pt x="241" y="79"/>
                  <a:pt x="212" y="82"/>
                  <a:pt x="178" y="82"/>
                </a:cubicBezTo>
                <a:close/>
                <a:moveTo>
                  <a:pt x="401" y="71"/>
                </a:moveTo>
                <a:cubicBezTo>
                  <a:pt x="367" y="71"/>
                  <a:pt x="338" y="68"/>
                  <a:pt x="321" y="65"/>
                </a:cubicBezTo>
                <a:cubicBezTo>
                  <a:pt x="321" y="89"/>
                  <a:pt x="321" y="89"/>
                  <a:pt x="321" y="89"/>
                </a:cubicBezTo>
                <a:cubicBezTo>
                  <a:pt x="374" y="113"/>
                  <a:pt x="374" y="113"/>
                  <a:pt x="374" y="113"/>
                </a:cubicBezTo>
                <a:cubicBezTo>
                  <a:pt x="387" y="113"/>
                  <a:pt x="387" y="113"/>
                  <a:pt x="387" y="113"/>
                </a:cubicBezTo>
                <a:cubicBezTo>
                  <a:pt x="387" y="217"/>
                  <a:pt x="387" y="217"/>
                  <a:pt x="387" y="217"/>
                </a:cubicBezTo>
                <a:cubicBezTo>
                  <a:pt x="415" y="217"/>
                  <a:pt x="415" y="217"/>
                  <a:pt x="415" y="217"/>
                </a:cubicBezTo>
                <a:cubicBezTo>
                  <a:pt x="415" y="113"/>
                  <a:pt x="415" y="113"/>
                  <a:pt x="415" y="113"/>
                </a:cubicBezTo>
                <a:cubicBezTo>
                  <a:pt x="426" y="113"/>
                  <a:pt x="426" y="113"/>
                  <a:pt x="426" y="113"/>
                </a:cubicBezTo>
                <a:cubicBezTo>
                  <a:pt x="481" y="89"/>
                  <a:pt x="481" y="89"/>
                  <a:pt x="481" y="89"/>
                </a:cubicBezTo>
                <a:cubicBezTo>
                  <a:pt x="481" y="65"/>
                  <a:pt x="481" y="65"/>
                  <a:pt x="481" y="65"/>
                </a:cubicBezTo>
                <a:cubicBezTo>
                  <a:pt x="465" y="68"/>
                  <a:pt x="435" y="71"/>
                  <a:pt x="401" y="71"/>
                </a:cubicBezTo>
                <a:close/>
                <a:moveTo>
                  <a:pt x="401" y="0"/>
                </a:moveTo>
                <a:cubicBezTo>
                  <a:pt x="367" y="0"/>
                  <a:pt x="338" y="3"/>
                  <a:pt x="321" y="6"/>
                </a:cubicBezTo>
                <a:cubicBezTo>
                  <a:pt x="321" y="8"/>
                  <a:pt x="321" y="8"/>
                  <a:pt x="321" y="8"/>
                </a:cubicBezTo>
                <a:cubicBezTo>
                  <a:pt x="321" y="15"/>
                  <a:pt x="321" y="15"/>
                  <a:pt x="321" y="15"/>
                </a:cubicBezTo>
                <a:cubicBezTo>
                  <a:pt x="321" y="17"/>
                  <a:pt x="321" y="17"/>
                  <a:pt x="321" y="17"/>
                </a:cubicBezTo>
                <a:cubicBezTo>
                  <a:pt x="338" y="20"/>
                  <a:pt x="367" y="23"/>
                  <a:pt x="401" y="23"/>
                </a:cubicBezTo>
                <a:cubicBezTo>
                  <a:pt x="435" y="23"/>
                  <a:pt x="465" y="20"/>
                  <a:pt x="481" y="17"/>
                </a:cubicBezTo>
                <a:cubicBezTo>
                  <a:pt x="481" y="15"/>
                  <a:pt x="481" y="15"/>
                  <a:pt x="481" y="15"/>
                </a:cubicBezTo>
                <a:cubicBezTo>
                  <a:pt x="481" y="8"/>
                  <a:pt x="481" y="8"/>
                  <a:pt x="481" y="8"/>
                </a:cubicBezTo>
                <a:cubicBezTo>
                  <a:pt x="481" y="6"/>
                  <a:pt x="481" y="6"/>
                  <a:pt x="481" y="6"/>
                </a:cubicBezTo>
                <a:cubicBezTo>
                  <a:pt x="465" y="3"/>
                  <a:pt x="435" y="0"/>
                  <a:pt x="401" y="0"/>
                </a:cubicBezTo>
                <a:close/>
                <a:moveTo>
                  <a:pt x="401" y="38"/>
                </a:moveTo>
                <a:cubicBezTo>
                  <a:pt x="367" y="38"/>
                  <a:pt x="338" y="35"/>
                  <a:pt x="321" y="32"/>
                </a:cubicBezTo>
                <a:cubicBezTo>
                  <a:pt x="321" y="48"/>
                  <a:pt x="321" y="48"/>
                  <a:pt x="321" y="48"/>
                </a:cubicBezTo>
                <a:cubicBezTo>
                  <a:pt x="338" y="52"/>
                  <a:pt x="367" y="54"/>
                  <a:pt x="401" y="54"/>
                </a:cubicBezTo>
                <a:cubicBezTo>
                  <a:pt x="435" y="54"/>
                  <a:pt x="465" y="52"/>
                  <a:pt x="481" y="48"/>
                </a:cubicBezTo>
                <a:cubicBezTo>
                  <a:pt x="481" y="32"/>
                  <a:pt x="481" y="32"/>
                  <a:pt x="481" y="32"/>
                </a:cubicBezTo>
                <a:cubicBezTo>
                  <a:pt x="465" y="35"/>
                  <a:pt x="435" y="38"/>
                  <a:pt x="401" y="38"/>
                </a:cubicBezTo>
                <a:close/>
                <a:moveTo>
                  <a:pt x="624" y="115"/>
                </a:moveTo>
                <a:cubicBezTo>
                  <a:pt x="590" y="115"/>
                  <a:pt x="561" y="112"/>
                  <a:pt x="544" y="109"/>
                </a:cubicBezTo>
                <a:cubicBezTo>
                  <a:pt x="544" y="133"/>
                  <a:pt x="544" y="133"/>
                  <a:pt x="544" y="133"/>
                </a:cubicBezTo>
                <a:cubicBezTo>
                  <a:pt x="598" y="157"/>
                  <a:pt x="598" y="157"/>
                  <a:pt x="598" y="157"/>
                </a:cubicBezTo>
                <a:cubicBezTo>
                  <a:pt x="610" y="157"/>
                  <a:pt x="610" y="157"/>
                  <a:pt x="610" y="157"/>
                </a:cubicBezTo>
                <a:cubicBezTo>
                  <a:pt x="610" y="261"/>
                  <a:pt x="610" y="261"/>
                  <a:pt x="610" y="261"/>
                </a:cubicBezTo>
                <a:cubicBezTo>
                  <a:pt x="638" y="261"/>
                  <a:pt x="638" y="261"/>
                  <a:pt x="638" y="261"/>
                </a:cubicBezTo>
                <a:cubicBezTo>
                  <a:pt x="638" y="157"/>
                  <a:pt x="638" y="157"/>
                  <a:pt x="638" y="157"/>
                </a:cubicBezTo>
                <a:cubicBezTo>
                  <a:pt x="649" y="157"/>
                  <a:pt x="649" y="157"/>
                  <a:pt x="649" y="157"/>
                </a:cubicBezTo>
                <a:cubicBezTo>
                  <a:pt x="704" y="133"/>
                  <a:pt x="704" y="133"/>
                  <a:pt x="704" y="133"/>
                </a:cubicBezTo>
                <a:cubicBezTo>
                  <a:pt x="704" y="109"/>
                  <a:pt x="704" y="109"/>
                  <a:pt x="704" y="109"/>
                </a:cubicBezTo>
                <a:cubicBezTo>
                  <a:pt x="688" y="112"/>
                  <a:pt x="658" y="115"/>
                  <a:pt x="624" y="115"/>
                </a:cubicBezTo>
                <a:close/>
                <a:moveTo>
                  <a:pt x="624" y="44"/>
                </a:moveTo>
                <a:cubicBezTo>
                  <a:pt x="590" y="44"/>
                  <a:pt x="561" y="47"/>
                  <a:pt x="544" y="50"/>
                </a:cubicBezTo>
                <a:cubicBezTo>
                  <a:pt x="544" y="52"/>
                  <a:pt x="544" y="52"/>
                  <a:pt x="544" y="52"/>
                </a:cubicBezTo>
                <a:cubicBezTo>
                  <a:pt x="544" y="59"/>
                  <a:pt x="544" y="59"/>
                  <a:pt x="544" y="59"/>
                </a:cubicBezTo>
                <a:cubicBezTo>
                  <a:pt x="544" y="61"/>
                  <a:pt x="544" y="61"/>
                  <a:pt x="544" y="61"/>
                </a:cubicBezTo>
                <a:cubicBezTo>
                  <a:pt x="561" y="64"/>
                  <a:pt x="590" y="67"/>
                  <a:pt x="624" y="67"/>
                </a:cubicBezTo>
                <a:cubicBezTo>
                  <a:pt x="658" y="67"/>
                  <a:pt x="688" y="64"/>
                  <a:pt x="704" y="61"/>
                </a:cubicBezTo>
                <a:cubicBezTo>
                  <a:pt x="704" y="59"/>
                  <a:pt x="704" y="59"/>
                  <a:pt x="704" y="59"/>
                </a:cubicBezTo>
                <a:cubicBezTo>
                  <a:pt x="704" y="52"/>
                  <a:pt x="704" y="52"/>
                  <a:pt x="704" y="52"/>
                </a:cubicBezTo>
                <a:cubicBezTo>
                  <a:pt x="704" y="50"/>
                  <a:pt x="704" y="50"/>
                  <a:pt x="704" y="50"/>
                </a:cubicBezTo>
                <a:cubicBezTo>
                  <a:pt x="688" y="47"/>
                  <a:pt x="658" y="44"/>
                  <a:pt x="624" y="44"/>
                </a:cubicBezTo>
                <a:close/>
                <a:moveTo>
                  <a:pt x="624" y="82"/>
                </a:moveTo>
                <a:cubicBezTo>
                  <a:pt x="590" y="82"/>
                  <a:pt x="561" y="79"/>
                  <a:pt x="544" y="76"/>
                </a:cubicBezTo>
                <a:cubicBezTo>
                  <a:pt x="544" y="92"/>
                  <a:pt x="544" y="92"/>
                  <a:pt x="544" y="92"/>
                </a:cubicBezTo>
                <a:cubicBezTo>
                  <a:pt x="561" y="96"/>
                  <a:pt x="590" y="98"/>
                  <a:pt x="624" y="98"/>
                </a:cubicBezTo>
                <a:cubicBezTo>
                  <a:pt x="658" y="98"/>
                  <a:pt x="688" y="96"/>
                  <a:pt x="704" y="92"/>
                </a:cubicBezTo>
                <a:cubicBezTo>
                  <a:pt x="704" y="76"/>
                  <a:pt x="704" y="76"/>
                  <a:pt x="704" y="76"/>
                </a:cubicBezTo>
                <a:cubicBezTo>
                  <a:pt x="688" y="79"/>
                  <a:pt x="658" y="82"/>
                  <a:pt x="624" y="82"/>
                </a:cubicBezTo>
                <a:close/>
                <a:moveTo>
                  <a:pt x="848" y="71"/>
                </a:moveTo>
                <a:cubicBezTo>
                  <a:pt x="814" y="71"/>
                  <a:pt x="784" y="68"/>
                  <a:pt x="768" y="65"/>
                </a:cubicBezTo>
                <a:cubicBezTo>
                  <a:pt x="768" y="89"/>
                  <a:pt x="768" y="89"/>
                  <a:pt x="768" y="89"/>
                </a:cubicBezTo>
                <a:cubicBezTo>
                  <a:pt x="821" y="113"/>
                  <a:pt x="821" y="113"/>
                  <a:pt x="821" y="113"/>
                </a:cubicBezTo>
                <a:cubicBezTo>
                  <a:pt x="834" y="113"/>
                  <a:pt x="834" y="113"/>
                  <a:pt x="834" y="113"/>
                </a:cubicBezTo>
                <a:cubicBezTo>
                  <a:pt x="834" y="217"/>
                  <a:pt x="834" y="217"/>
                  <a:pt x="834" y="217"/>
                </a:cubicBezTo>
                <a:cubicBezTo>
                  <a:pt x="862" y="217"/>
                  <a:pt x="862" y="217"/>
                  <a:pt x="862" y="217"/>
                </a:cubicBezTo>
                <a:cubicBezTo>
                  <a:pt x="862" y="113"/>
                  <a:pt x="862" y="113"/>
                  <a:pt x="862" y="113"/>
                </a:cubicBezTo>
                <a:cubicBezTo>
                  <a:pt x="872" y="113"/>
                  <a:pt x="872" y="113"/>
                  <a:pt x="872" y="113"/>
                </a:cubicBezTo>
                <a:cubicBezTo>
                  <a:pt x="928" y="89"/>
                  <a:pt x="928" y="89"/>
                  <a:pt x="928" y="89"/>
                </a:cubicBezTo>
                <a:cubicBezTo>
                  <a:pt x="928" y="65"/>
                  <a:pt x="928" y="65"/>
                  <a:pt x="928" y="65"/>
                </a:cubicBezTo>
                <a:cubicBezTo>
                  <a:pt x="911" y="68"/>
                  <a:pt x="882" y="71"/>
                  <a:pt x="848" y="71"/>
                </a:cubicBezTo>
                <a:close/>
                <a:moveTo>
                  <a:pt x="848" y="0"/>
                </a:moveTo>
                <a:cubicBezTo>
                  <a:pt x="814" y="0"/>
                  <a:pt x="784" y="3"/>
                  <a:pt x="768" y="6"/>
                </a:cubicBezTo>
                <a:cubicBezTo>
                  <a:pt x="768" y="8"/>
                  <a:pt x="768" y="8"/>
                  <a:pt x="768" y="8"/>
                </a:cubicBezTo>
                <a:cubicBezTo>
                  <a:pt x="768" y="15"/>
                  <a:pt x="768" y="15"/>
                  <a:pt x="768" y="15"/>
                </a:cubicBezTo>
                <a:cubicBezTo>
                  <a:pt x="768" y="17"/>
                  <a:pt x="768" y="17"/>
                  <a:pt x="768" y="17"/>
                </a:cubicBezTo>
                <a:cubicBezTo>
                  <a:pt x="784" y="20"/>
                  <a:pt x="814" y="23"/>
                  <a:pt x="848" y="23"/>
                </a:cubicBezTo>
                <a:cubicBezTo>
                  <a:pt x="882" y="23"/>
                  <a:pt x="911" y="20"/>
                  <a:pt x="928" y="17"/>
                </a:cubicBezTo>
                <a:cubicBezTo>
                  <a:pt x="928" y="15"/>
                  <a:pt x="928" y="15"/>
                  <a:pt x="928" y="15"/>
                </a:cubicBezTo>
                <a:cubicBezTo>
                  <a:pt x="928" y="8"/>
                  <a:pt x="928" y="8"/>
                  <a:pt x="928" y="8"/>
                </a:cubicBezTo>
                <a:cubicBezTo>
                  <a:pt x="928" y="6"/>
                  <a:pt x="928" y="6"/>
                  <a:pt x="928" y="6"/>
                </a:cubicBezTo>
                <a:cubicBezTo>
                  <a:pt x="911" y="3"/>
                  <a:pt x="882" y="0"/>
                  <a:pt x="848" y="0"/>
                </a:cubicBezTo>
                <a:close/>
                <a:moveTo>
                  <a:pt x="848" y="38"/>
                </a:moveTo>
                <a:cubicBezTo>
                  <a:pt x="814" y="38"/>
                  <a:pt x="784" y="35"/>
                  <a:pt x="768" y="32"/>
                </a:cubicBezTo>
                <a:cubicBezTo>
                  <a:pt x="768" y="48"/>
                  <a:pt x="768" y="48"/>
                  <a:pt x="768" y="48"/>
                </a:cubicBezTo>
                <a:cubicBezTo>
                  <a:pt x="784" y="52"/>
                  <a:pt x="814" y="54"/>
                  <a:pt x="848" y="54"/>
                </a:cubicBezTo>
                <a:cubicBezTo>
                  <a:pt x="882" y="54"/>
                  <a:pt x="911" y="52"/>
                  <a:pt x="928" y="48"/>
                </a:cubicBezTo>
                <a:cubicBezTo>
                  <a:pt x="928" y="32"/>
                  <a:pt x="928" y="32"/>
                  <a:pt x="928" y="32"/>
                </a:cubicBezTo>
                <a:cubicBezTo>
                  <a:pt x="911" y="35"/>
                  <a:pt x="882" y="38"/>
                  <a:pt x="848" y="38"/>
                </a:cubicBezTo>
                <a:close/>
              </a:path>
            </a:pathLst>
          </a:custGeom>
          <a:solidFill>
            <a:sysClr val="window" lastClr="FFFFFF">
              <a:lumMod val="75000"/>
            </a:sysClr>
          </a:solidFill>
          <a:ln w="9525" cap="flat" cmpd="sng" algn="ctr">
            <a:noFill/>
            <a:prstDash val="solid"/>
            <a:round/>
            <a:headEnd/>
            <a:tailEnd/>
          </a:ln>
          <a:effectLst/>
        </p:spPr>
        <p:txBody>
          <a:bodyPr lIns="154863" tIns="77432" rIns="154863" bIns="77432" rtlCol="0" anchor="ctr"/>
          <a:lstStyle/>
          <a:p>
            <a:pPr marL="0" marR="0" lvl="0" indent="0" algn="ctr" defTabSz="2065199" eaLnBrk="1" fontAlgn="auto" latinLnBrk="0" hangingPunct="1">
              <a:lnSpc>
                <a:spcPct val="100000"/>
              </a:lnSpc>
              <a:spcBef>
                <a:spcPts val="0"/>
              </a:spcBef>
              <a:spcAft>
                <a:spcPts val="0"/>
              </a:spcAft>
              <a:buClrTx/>
              <a:buSzTx/>
              <a:buFontTx/>
              <a:buNone/>
              <a:tabLst/>
              <a:defRPr/>
            </a:pPr>
            <a:endParaRPr kumimoji="0" lang="zh-CN" altLang="en-US" sz="1867" b="0" i="0" u="none" strike="noStrike" kern="10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grpSp>
        <p:nvGrpSpPr>
          <p:cNvPr id="849" name="组合 848"/>
          <p:cNvGrpSpPr/>
          <p:nvPr/>
        </p:nvGrpSpPr>
        <p:grpSpPr>
          <a:xfrm>
            <a:off x="385748" y="2898927"/>
            <a:ext cx="4220711" cy="1449315"/>
            <a:chOff x="395536" y="2570239"/>
            <a:chExt cx="4086205" cy="1086986"/>
          </a:xfrm>
        </p:grpSpPr>
        <p:pic>
          <p:nvPicPr>
            <p:cNvPr id="850" name="Picture 38" descr="E:\yangying 素材库\工作项目\2019-11\1108 胶片美化\客户资料\微信图片_20191110221817.png"/>
            <p:cNvPicPr>
              <a:picLocks noChangeAspect="1" noChangeArrowheads="1"/>
            </p:cNvPicPr>
            <p:nvPr/>
          </p:nvPicPr>
          <p:blipFill>
            <a:blip r:embed="rId15" cstate="print">
              <a:biLevel thresh="50000"/>
              <a:extLst>
                <a:ext uri="{28A0092B-C50C-407E-A947-70E740481C1C}">
                  <a14:useLocalDpi xmlns:a14="http://schemas.microsoft.com/office/drawing/2010/main" val="0"/>
                </a:ext>
              </a:extLst>
            </a:blip>
            <a:srcRect/>
            <a:stretch>
              <a:fillRect/>
            </a:stretch>
          </p:blipFill>
          <p:spPr bwMode="auto">
            <a:xfrm flipV="1">
              <a:off x="609041" y="2801830"/>
              <a:ext cx="3652485" cy="855395"/>
            </a:xfrm>
            <a:prstGeom prst="rect">
              <a:avLst/>
            </a:prstGeom>
            <a:noFill/>
            <a:extLst>
              <a:ext uri="{909E8E84-426E-40DD-AFC4-6F175D3DCCD1}">
                <a14:hiddenFill xmlns:a14="http://schemas.microsoft.com/office/drawing/2010/main">
                  <a:solidFill>
                    <a:srgbClr val="FFFFFF"/>
                  </a:solidFill>
                </a14:hiddenFill>
              </a:ext>
            </a:extLst>
          </p:spPr>
        </p:pic>
        <p:grpSp>
          <p:nvGrpSpPr>
            <p:cNvPr id="851" name="组合 850"/>
            <p:cNvGrpSpPr/>
            <p:nvPr/>
          </p:nvGrpSpPr>
          <p:grpSpPr>
            <a:xfrm>
              <a:off x="395536" y="2570239"/>
              <a:ext cx="4086205" cy="181531"/>
              <a:chOff x="6484918" y="2781002"/>
              <a:chExt cx="4247624" cy="243187"/>
            </a:xfrm>
          </p:grpSpPr>
          <p:sp>
            <p:nvSpPr>
              <p:cNvPr id="852" name="椭圆 851"/>
              <p:cNvSpPr/>
              <p:nvPr/>
            </p:nvSpPr>
            <p:spPr>
              <a:xfrm>
                <a:off x="6484918" y="2837573"/>
                <a:ext cx="4247624" cy="186616"/>
              </a:xfrm>
              <a:prstGeom prst="ellipse">
                <a:avLst/>
              </a:prstGeom>
              <a:gradFill flip="none" rotWithShape="1">
                <a:gsLst>
                  <a:gs pos="58000">
                    <a:srgbClr val="FFFFFF">
                      <a:alpha val="5000"/>
                    </a:srgbClr>
                  </a:gs>
                  <a:gs pos="0">
                    <a:sysClr val="window" lastClr="FFFFFF">
                      <a:alpha val="25000"/>
                    </a:sysClr>
                  </a:gs>
                  <a:gs pos="100000">
                    <a:sysClr val="window" lastClr="FFFFFF">
                      <a:alpha val="0"/>
                    </a:sysClr>
                  </a:gs>
                </a:gsLst>
                <a:lin ang="16200000" scaled="1"/>
                <a:tileRect/>
              </a:gradFill>
              <a:ln w="9525" cap="flat" cmpd="sng" algn="ctr">
                <a:gradFill flip="none" rotWithShape="1">
                  <a:gsLst>
                    <a:gs pos="0">
                      <a:sysClr val="window" lastClr="FFFFFF"/>
                    </a:gs>
                    <a:gs pos="100000">
                      <a:sysClr val="window" lastClr="FFFFFF">
                        <a:alpha val="0"/>
                      </a:sysClr>
                    </a:gs>
                  </a:gsLst>
                  <a:lin ang="16200000" scaled="1"/>
                  <a:tileRect/>
                </a:gradFill>
                <a:prstDash val="solid"/>
                <a:round/>
                <a:headEnd/>
                <a:tailEn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sp>
            <p:nvSpPr>
              <p:cNvPr id="853" name="椭圆 852"/>
              <p:cNvSpPr/>
              <p:nvPr/>
            </p:nvSpPr>
            <p:spPr>
              <a:xfrm>
                <a:off x="6732079" y="2781002"/>
                <a:ext cx="3753302" cy="135186"/>
              </a:xfrm>
              <a:prstGeom prst="ellipse">
                <a:avLst/>
              </a:prstGeom>
              <a:gradFill flip="none" rotWithShape="1">
                <a:gsLst>
                  <a:gs pos="58000">
                    <a:srgbClr val="FFFFFF">
                      <a:alpha val="5000"/>
                    </a:srgbClr>
                  </a:gs>
                  <a:gs pos="0">
                    <a:sysClr val="window" lastClr="FFFFFF">
                      <a:alpha val="25000"/>
                    </a:sysClr>
                  </a:gs>
                  <a:gs pos="100000">
                    <a:sysClr val="window" lastClr="FFFFFF">
                      <a:alpha val="0"/>
                    </a:sysClr>
                  </a:gs>
                </a:gsLst>
                <a:lin ang="16200000" scaled="1"/>
                <a:tileRect/>
              </a:gradFill>
              <a:ln w="9525" cap="flat" cmpd="sng" algn="ctr">
                <a:gradFill flip="none" rotWithShape="1">
                  <a:gsLst>
                    <a:gs pos="0">
                      <a:sysClr val="window" lastClr="FFFFFF"/>
                    </a:gs>
                    <a:gs pos="100000">
                      <a:sysClr val="window" lastClr="FFFFFF">
                        <a:alpha val="0"/>
                      </a:sysClr>
                    </a:gs>
                  </a:gsLst>
                  <a:lin ang="16200000" scaled="1"/>
                  <a:tileRect/>
                </a:gradFill>
                <a:prstDash val="solid"/>
                <a:round/>
                <a:headEnd/>
                <a:tailEn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grpSp>
      </p:grpSp>
      <p:sp>
        <p:nvSpPr>
          <p:cNvPr id="854" name="矩形 853"/>
          <p:cNvSpPr/>
          <p:nvPr/>
        </p:nvSpPr>
        <p:spPr>
          <a:xfrm>
            <a:off x="2180807" y="2430922"/>
            <a:ext cx="917238" cy="502573"/>
          </a:xfrm>
          <a:prstGeom prst="rect">
            <a:avLst/>
          </a:prstGeom>
        </p:spPr>
        <p:txBody>
          <a:bodyPr wrap="none" anchor="ctr" anchorCtr="1">
            <a:spAutoFit/>
          </a:bodyPr>
          <a:lstStyle/>
          <a:p>
            <a:pPr algn="ctr" defTabSz="242705">
              <a:defRPr/>
            </a:pPr>
            <a:r>
              <a:rPr lang="zh-CN" altLang="en-US" sz="1333" kern="0" dirty="0">
                <a:solidFill>
                  <a:srgbClr val="FFC000"/>
                </a:solidFill>
                <a:ea typeface="微软雅黑" panose="020B0503020204020204" pitchFamily="34" charset="-122"/>
                <a:cs typeface="Arial" panose="020B0604020202020204" pitchFamily="34" charset="0"/>
                <a:sym typeface="Arial" panose="020B0604020202020204" pitchFamily="34" charset="0"/>
              </a:rPr>
              <a:t>Intelligent</a:t>
            </a:r>
            <a:endParaRPr lang="en-US" altLang="zh-CN" sz="1333" kern="0" dirty="0">
              <a:solidFill>
                <a:srgbClr val="FFC000"/>
              </a:solidFill>
              <a:ea typeface="微软雅黑" panose="020B0503020204020204" pitchFamily="34" charset="-122"/>
              <a:cs typeface="Arial" panose="020B0604020202020204" pitchFamily="34" charset="0"/>
              <a:sym typeface="Arial" panose="020B0604020202020204" pitchFamily="34" charset="0"/>
            </a:endParaRPr>
          </a:p>
          <a:p>
            <a:pPr algn="ctr" defTabSz="242705">
              <a:defRPr/>
            </a:pPr>
            <a:r>
              <a:rPr lang="en-US" altLang="zh-CN" sz="1333" kern="0" dirty="0">
                <a:solidFill>
                  <a:srgbClr val="FFC000"/>
                </a:solidFill>
                <a:ea typeface="微软雅黑" panose="020B0503020204020204" pitchFamily="34" charset="-122"/>
                <a:cs typeface="Arial" panose="020B0604020202020204" pitchFamily="34" charset="0"/>
                <a:sym typeface="Arial" panose="020B0604020202020204" pitchFamily="34" charset="0"/>
              </a:rPr>
              <a:t>data lake</a:t>
            </a:r>
          </a:p>
        </p:txBody>
      </p:sp>
      <p:sp>
        <p:nvSpPr>
          <p:cNvPr id="855" name="矩形 854"/>
          <p:cNvSpPr/>
          <p:nvPr/>
        </p:nvSpPr>
        <p:spPr>
          <a:xfrm>
            <a:off x="3389918" y="2430922"/>
            <a:ext cx="917238" cy="502573"/>
          </a:xfrm>
          <a:prstGeom prst="rect">
            <a:avLst/>
          </a:prstGeom>
        </p:spPr>
        <p:txBody>
          <a:bodyPr wrap="none" anchor="ctr" anchorCtr="1">
            <a:spAutoFit/>
          </a:bodyPr>
          <a:lstStyle/>
          <a:p>
            <a:pPr algn="ctr" defTabSz="242705">
              <a:defRPr/>
            </a:pPr>
            <a:r>
              <a:rPr lang="zh-CN" altLang="en-US" sz="1333" kern="0" dirty="0">
                <a:solidFill>
                  <a:srgbClr val="FFC000"/>
                </a:solidFill>
                <a:ea typeface="微软雅黑" panose="020B0503020204020204" pitchFamily="34" charset="-122"/>
                <a:cs typeface="Arial" panose="020B0604020202020204" pitchFamily="34" charset="0"/>
                <a:sym typeface="Arial" panose="020B0604020202020204" pitchFamily="34" charset="0"/>
              </a:rPr>
              <a:t>Intelligent</a:t>
            </a:r>
            <a:endParaRPr lang="en-US" altLang="zh-CN" sz="1333" kern="0" dirty="0">
              <a:solidFill>
                <a:srgbClr val="FFC000"/>
              </a:solidFill>
              <a:ea typeface="微软雅黑" panose="020B0503020204020204" pitchFamily="34" charset="-122"/>
              <a:cs typeface="Arial" panose="020B0604020202020204" pitchFamily="34" charset="0"/>
              <a:sym typeface="Arial" panose="020B0604020202020204" pitchFamily="34" charset="0"/>
            </a:endParaRPr>
          </a:p>
          <a:p>
            <a:pPr algn="ctr" defTabSz="242705">
              <a:defRPr/>
            </a:pPr>
            <a:r>
              <a:rPr lang="zh-CN" altLang="en-US" sz="1333" kern="0" dirty="0">
                <a:solidFill>
                  <a:srgbClr val="FFC000"/>
                </a:solidFill>
                <a:ea typeface="微软雅黑" panose="020B0503020204020204" pitchFamily="34" charset="-122"/>
                <a:cs typeface="Arial" panose="020B0604020202020204" pitchFamily="34" charset="0"/>
                <a:sym typeface="Arial" panose="020B0604020202020204" pitchFamily="34" charset="0"/>
              </a:rPr>
              <a:t>edge</a:t>
            </a:r>
            <a:endParaRPr lang="en-US" altLang="zh-CN" sz="1333" kern="0" dirty="0">
              <a:solidFill>
                <a:srgbClr val="FFC000"/>
              </a:solidFill>
              <a:ea typeface="微软雅黑" panose="020B0503020204020204" pitchFamily="34" charset="-122"/>
              <a:cs typeface="Arial" panose="020B0604020202020204" pitchFamily="34" charset="0"/>
              <a:sym typeface="Arial" panose="020B0604020202020204" pitchFamily="34" charset="0"/>
            </a:endParaRPr>
          </a:p>
        </p:txBody>
      </p:sp>
      <p:sp>
        <p:nvSpPr>
          <p:cNvPr id="856" name="矩形 855"/>
          <p:cNvSpPr/>
          <p:nvPr/>
        </p:nvSpPr>
        <p:spPr>
          <a:xfrm>
            <a:off x="410647" y="2430922"/>
            <a:ext cx="1810111" cy="502573"/>
          </a:xfrm>
          <a:prstGeom prst="rect">
            <a:avLst/>
          </a:prstGeom>
        </p:spPr>
        <p:txBody>
          <a:bodyPr wrap="none" anchor="ctr" anchorCtr="1">
            <a:spAutoFit/>
          </a:bodyPr>
          <a:lstStyle/>
          <a:p>
            <a:pPr algn="ctr" defTabSz="242705">
              <a:defRPr/>
            </a:pPr>
            <a:r>
              <a:rPr lang="zh-CN" altLang="en-US" sz="1333" kern="0" dirty="0">
                <a:solidFill>
                  <a:srgbClr val="FFC000"/>
                </a:solidFill>
                <a:ea typeface="微软雅黑" panose="020B0503020204020204" pitchFamily="34" charset="-122"/>
                <a:cs typeface="Arial" panose="020B0604020202020204" pitchFamily="34" charset="0"/>
                <a:sym typeface="Arial" panose="020B0604020202020204" pitchFamily="34" charset="0"/>
              </a:rPr>
              <a:t>Intelligent </a:t>
            </a:r>
            <a:r>
              <a:rPr lang="en-US" altLang="zh-CN" sz="1333" kern="0" dirty="0">
                <a:solidFill>
                  <a:srgbClr val="FFC000"/>
                </a:solidFill>
                <a:ea typeface="微软雅黑" panose="020B0503020204020204" pitchFamily="34" charset="-122"/>
                <a:cs typeface="Arial" panose="020B0604020202020204" pitchFamily="34" charset="0"/>
                <a:sym typeface="Arial" panose="020B0604020202020204" pitchFamily="34" charset="0"/>
              </a:rPr>
              <a:t>production </a:t>
            </a:r>
          </a:p>
          <a:p>
            <a:pPr algn="ctr" defTabSz="242705">
              <a:defRPr/>
            </a:pPr>
            <a:r>
              <a:rPr lang="en-US" altLang="zh-CN" sz="1333" kern="0" dirty="0">
                <a:solidFill>
                  <a:srgbClr val="FFC000"/>
                </a:solidFill>
                <a:ea typeface="微软雅黑" panose="020B0503020204020204" pitchFamily="34" charset="-122"/>
                <a:cs typeface="Arial" panose="020B0604020202020204" pitchFamily="34" charset="0"/>
                <a:sym typeface="Arial" panose="020B0604020202020204" pitchFamily="34" charset="0"/>
              </a:rPr>
              <a:t>and transaction </a:t>
            </a:r>
          </a:p>
        </p:txBody>
      </p:sp>
      <p:grpSp>
        <p:nvGrpSpPr>
          <p:cNvPr id="857" name="组合 856"/>
          <p:cNvGrpSpPr/>
          <p:nvPr/>
        </p:nvGrpSpPr>
        <p:grpSpPr>
          <a:xfrm>
            <a:off x="899605" y="1604797"/>
            <a:ext cx="832192" cy="832192"/>
            <a:chOff x="6320607" y="401216"/>
            <a:chExt cx="936000" cy="936000"/>
          </a:xfrm>
        </p:grpSpPr>
        <p:grpSp>
          <p:nvGrpSpPr>
            <p:cNvPr id="858" name="组合 857"/>
            <p:cNvGrpSpPr/>
            <p:nvPr/>
          </p:nvGrpSpPr>
          <p:grpSpPr>
            <a:xfrm>
              <a:off x="6320607" y="401216"/>
              <a:ext cx="936000" cy="936000"/>
              <a:chOff x="6320607" y="401216"/>
              <a:chExt cx="936000" cy="936000"/>
            </a:xfrm>
          </p:grpSpPr>
          <p:sp>
            <p:nvSpPr>
              <p:cNvPr id="868" name="椭圆 867"/>
              <p:cNvSpPr>
                <a:spLocks noChangeAspect="1"/>
              </p:cNvSpPr>
              <p:nvPr/>
            </p:nvSpPr>
            <p:spPr>
              <a:xfrm>
                <a:off x="6456199" y="536808"/>
                <a:ext cx="664816" cy="664816"/>
              </a:xfrm>
              <a:prstGeom prst="ellipse">
                <a:avLst/>
              </a:prstGeom>
              <a:gradFill flip="none" rotWithShape="1">
                <a:gsLst>
                  <a:gs pos="0">
                    <a:sysClr val="window" lastClr="FFFFFF">
                      <a:alpha val="15000"/>
                    </a:sysClr>
                  </a:gs>
                  <a:gs pos="100000">
                    <a:sysClr val="window" lastClr="FFFFFF">
                      <a:alpha val="0"/>
                    </a:sysClr>
                  </a:gs>
                </a:gsLst>
                <a:lin ang="16200000" scaled="1"/>
                <a:tileRect/>
              </a:gradFill>
              <a:ln w="3175" cap="flat" cmpd="sng" algn="ctr">
                <a:gradFill flip="none" rotWithShape="1">
                  <a:gsLst>
                    <a:gs pos="0">
                      <a:sysClr val="window" lastClr="FFFFFF">
                        <a:alpha val="60000"/>
                      </a:sysClr>
                    </a:gs>
                    <a:gs pos="100000">
                      <a:sysClr val="window" lastClr="FFFFFF">
                        <a:alpha val="0"/>
                      </a:sysClr>
                    </a:gs>
                  </a:gsLst>
                  <a:lin ang="16200000" scaled="1"/>
                  <a:tileRect/>
                </a:gradFill>
                <a:prstDash val="solid"/>
                <a:round/>
                <a:headEnd/>
                <a:tailEn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grpSp>
            <p:nvGrpSpPr>
              <p:cNvPr id="869" name="组合 868">
                <a:extLst>
                  <a:ext uri="{FF2B5EF4-FFF2-40B4-BE49-F238E27FC236}">
                    <a16:creationId xmlns:a16="http://schemas.microsoft.com/office/drawing/2014/main" id="{C23CA5BF-4155-4DAE-9F40-4E9400101CE0}"/>
                  </a:ext>
                </a:extLst>
              </p:cNvPr>
              <p:cNvGrpSpPr/>
              <p:nvPr/>
            </p:nvGrpSpPr>
            <p:grpSpPr>
              <a:xfrm>
                <a:off x="6320607" y="401216"/>
                <a:ext cx="936000" cy="936000"/>
                <a:chOff x="8754824" y="1306577"/>
                <a:chExt cx="4131976" cy="4131976"/>
              </a:xfrm>
            </p:grpSpPr>
            <p:grpSp>
              <p:nvGrpSpPr>
                <p:cNvPr id="870" name="组合 869">
                  <a:extLst>
                    <a:ext uri="{FF2B5EF4-FFF2-40B4-BE49-F238E27FC236}">
                      <a16:creationId xmlns:a16="http://schemas.microsoft.com/office/drawing/2014/main" id="{648E86CE-954A-4BB1-BED9-25E4A1213F39}"/>
                    </a:ext>
                  </a:extLst>
                </p:cNvPr>
                <p:cNvGrpSpPr/>
                <p:nvPr/>
              </p:nvGrpSpPr>
              <p:grpSpPr>
                <a:xfrm>
                  <a:off x="8754824" y="1306577"/>
                  <a:ext cx="4131976" cy="4131976"/>
                  <a:chOff x="8754824" y="1306577"/>
                  <a:chExt cx="4131976" cy="4131976"/>
                </a:xfrm>
              </p:grpSpPr>
              <p:sp>
                <p:nvSpPr>
                  <p:cNvPr id="873" name="弧形 872">
                    <a:extLst>
                      <a:ext uri="{FF2B5EF4-FFF2-40B4-BE49-F238E27FC236}">
                        <a16:creationId xmlns:a16="http://schemas.microsoft.com/office/drawing/2014/main" id="{481394C6-32F3-4207-B6B4-7776D1ECB94D}"/>
                      </a:ext>
                    </a:extLst>
                  </p:cNvPr>
                  <p:cNvSpPr/>
                  <p:nvPr/>
                </p:nvSpPr>
                <p:spPr>
                  <a:xfrm>
                    <a:off x="9091627" y="1643380"/>
                    <a:ext cx="3458371" cy="3458371"/>
                  </a:xfrm>
                  <a:prstGeom prst="arc">
                    <a:avLst>
                      <a:gd name="adj1" fmla="val 2598712"/>
                      <a:gd name="adj2" fmla="val 19528826"/>
                    </a:avLst>
                  </a:prstGeom>
                  <a:noFill/>
                  <a:ln w="3175" cap="flat" cmpd="sng" algn="ctr">
                    <a:gradFill flip="none" rotWithShape="1">
                      <a:gsLst>
                        <a:gs pos="68000">
                          <a:srgbClr val="FFFFFF"/>
                        </a:gs>
                        <a:gs pos="0">
                          <a:sysClr val="window" lastClr="FFFFFF">
                            <a:alpha val="60000"/>
                          </a:sysClr>
                        </a:gs>
                        <a:gs pos="100000">
                          <a:sysClr val="window" lastClr="FFFFFF">
                            <a:alpha val="0"/>
                          </a:sysClr>
                        </a:gs>
                        <a:gs pos="35000">
                          <a:sysClr val="window" lastClr="FFFFFF">
                            <a:alpha val="0"/>
                          </a:sysClr>
                        </a:gs>
                      </a:gsLst>
                      <a:lin ang="16200000" scaled="1"/>
                      <a:tileRect/>
                    </a:gradFill>
                    <a:prstDash val="dash"/>
                    <a:round/>
                    <a:headEnd/>
                    <a:tailEn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sp>
                <p:nvSpPr>
                  <p:cNvPr id="874" name="弧形 873">
                    <a:extLst>
                      <a:ext uri="{FF2B5EF4-FFF2-40B4-BE49-F238E27FC236}">
                        <a16:creationId xmlns:a16="http://schemas.microsoft.com/office/drawing/2014/main" id="{888F5E61-E112-4CCF-B058-D5A2E2AF2450}"/>
                      </a:ext>
                    </a:extLst>
                  </p:cNvPr>
                  <p:cNvSpPr/>
                  <p:nvPr/>
                </p:nvSpPr>
                <p:spPr>
                  <a:xfrm>
                    <a:off x="8754824" y="1306577"/>
                    <a:ext cx="4131976" cy="4131976"/>
                  </a:xfrm>
                  <a:prstGeom prst="arc">
                    <a:avLst>
                      <a:gd name="adj1" fmla="val 12851280"/>
                      <a:gd name="adj2" fmla="val 2975152"/>
                    </a:avLst>
                  </a:prstGeom>
                  <a:noFill/>
                  <a:ln w="3175" cap="flat" cmpd="sng" algn="ctr">
                    <a:gradFill flip="none" rotWithShape="1">
                      <a:gsLst>
                        <a:gs pos="68000">
                          <a:srgbClr val="FFFFFF"/>
                        </a:gs>
                        <a:gs pos="0">
                          <a:sysClr val="window" lastClr="FFFFFF">
                            <a:alpha val="60000"/>
                          </a:sysClr>
                        </a:gs>
                        <a:gs pos="100000">
                          <a:sysClr val="window" lastClr="FFFFFF">
                            <a:alpha val="0"/>
                          </a:sysClr>
                        </a:gs>
                        <a:gs pos="35000">
                          <a:sysClr val="window" lastClr="FFFFFF">
                            <a:alpha val="0"/>
                          </a:sysClr>
                        </a:gs>
                      </a:gsLst>
                      <a:lin ang="16200000" scaled="1"/>
                      <a:tileRect/>
                    </a:gradFill>
                    <a:prstDash val="solid"/>
                    <a:round/>
                    <a:headEnd/>
                    <a:tailEn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grpSp>
            <p:sp>
              <p:nvSpPr>
                <p:cNvPr id="871" name="椭圆 870">
                  <a:extLst>
                    <a:ext uri="{FF2B5EF4-FFF2-40B4-BE49-F238E27FC236}">
                      <a16:creationId xmlns:a16="http://schemas.microsoft.com/office/drawing/2014/main" id="{BF43E7EB-A494-4E22-B205-333F49D9231E}"/>
                    </a:ext>
                  </a:extLst>
                </p:cNvPr>
                <p:cNvSpPr/>
                <p:nvPr/>
              </p:nvSpPr>
              <p:spPr>
                <a:xfrm>
                  <a:off x="8995246" y="2113864"/>
                  <a:ext cx="192760" cy="192760"/>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495873" eaLnBrk="1" fontAlgn="auto" latinLnBrk="0" hangingPunct="1">
                    <a:lnSpc>
                      <a:spcPct val="100000"/>
                    </a:lnSpc>
                    <a:spcBef>
                      <a:spcPts val="0"/>
                    </a:spcBef>
                    <a:spcAft>
                      <a:spcPts val="0"/>
                    </a:spcAft>
                    <a:buClrTx/>
                    <a:buSzTx/>
                    <a:buFontTx/>
                    <a:buNone/>
                    <a:tabLst/>
                    <a:defRPr/>
                  </a:pPr>
                  <a:endParaRPr kumimoji="0" lang="zh-CN" altLang="en-US" sz="533" b="0" i="0" u="none" strike="noStrike" kern="0" cap="none" spc="0" normalizeH="0" baseline="0" noProof="0">
                    <a:ln>
                      <a:noFill/>
                    </a:ln>
                    <a:solidFill>
                      <a:srgbClr val="FFFFFF"/>
                    </a:solidFill>
                    <a:effectLst/>
                    <a:uLnTx/>
                    <a:uFillTx/>
                    <a:ea typeface="微软雅黑" panose="020B0503020204020204" pitchFamily="34" charset="-122"/>
                    <a:cs typeface="Arial" panose="020B0604020202020204" pitchFamily="34" charset="0"/>
                  </a:endParaRPr>
                </a:p>
              </p:txBody>
            </p:sp>
            <p:sp>
              <p:nvSpPr>
                <p:cNvPr id="872" name="椭圆 871">
                  <a:extLst>
                    <a:ext uri="{FF2B5EF4-FFF2-40B4-BE49-F238E27FC236}">
                      <a16:creationId xmlns:a16="http://schemas.microsoft.com/office/drawing/2014/main" id="{E793A4A1-2213-4BC1-B3FF-211CA0B750F1}"/>
                    </a:ext>
                  </a:extLst>
                </p:cNvPr>
                <p:cNvSpPr/>
                <p:nvPr/>
              </p:nvSpPr>
              <p:spPr>
                <a:xfrm>
                  <a:off x="11966214" y="4451097"/>
                  <a:ext cx="192760" cy="192760"/>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495873" eaLnBrk="1" fontAlgn="auto" latinLnBrk="0" hangingPunct="1">
                    <a:lnSpc>
                      <a:spcPct val="100000"/>
                    </a:lnSpc>
                    <a:spcBef>
                      <a:spcPts val="0"/>
                    </a:spcBef>
                    <a:spcAft>
                      <a:spcPts val="0"/>
                    </a:spcAft>
                    <a:buClrTx/>
                    <a:buSzTx/>
                    <a:buFontTx/>
                    <a:buNone/>
                    <a:tabLst/>
                    <a:defRPr/>
                  </a:pPr>
                  <a:endParaRPr kumimoji="0" lang="zh-CN" altLang="en-US" sz="533" b="0" i="0" u="none" strike="noStrike" kern="0" cap="none" spc="0" normalizeH="0" baseline="0" noProof="0">
                    <a:ln>
                      <a:noFill/>
                    </a:ln>
                    <a:solidFill>
                      <a:srgbClr val="FFFFFF"/>
                    </a:solidFill>
                    <a:effectLst/>
                    <a:uLnTx/>
                    <a:uFillTx/>
                    <a:ea typeface="微软雅黑" panose="020B0503020204020204" pitchFamily="34" charset="-122"/>
                    <a:cs typeface="Arial" panose="020B0604020202020204" pitchFamily="34" charset="0"/>
                  </a:endParaRPr>
                </a:p>
              </p:txBody>
            </p:sp>
          </p:grpSp>
        </p:grpSp>
        <p:grpSp>
          <p:nvGrpSpPr>
            <p:cNvPr id="859" name="组合 198"/>
            <p:cNvGrpSpPr>
              <a:grpSpLocks noChangeAspect="1"/>
            </p:cNvGrpSpPr>
            <p:nvPr/>
          </p:nvGrpSpPr>
          <p:grpSpPr>
            <a:xfrm>
              <a:off x="6674208" y="660299"/>
              <a:ext cx="266899" cy="430534"/>
              <a:chOff x="4725989" y="3992558"/>
              <a:chExt cx="249238" cy="398463"/>
            </a:xfrm>
            <a:solidFill>
              <a:sysClr val="window" lastClr="FFFFFF">
                <a:lumMod val="75000"/>
              </a:sysClr>
            </a:solidFill>
          </p:grpSpPr>
          <p:sp>
            <p:nvSpPr>
              <p:cNvPr id="860" name="Freeform 264"/>
              <p:cNvSpPr>
                <a:spLocks noEditPoints="1"/>
              </p:cNvSpPr>
              <p:nvPr/>
            </p:nvSpPr>
            <p:spPr bwMode="auto">
              <a:xfrm>
                <a:off x="4767263" y="4160838"/>
                <a:ext cx="120650" cy="42863"/>
              </a:xfrm>
              <a:custGeom>
                <a:avLst/>
                <a:gdLst>
                  <a:gd name="T0" fmla="*/ 111 w 126"/>
                  <a:gd name="T1" fmla="*/ 31 h 46"/>
                  <a:gd name="T2" fmla="*/ 111 w 126"/>
                  <a:gd name="T3" fmla="*/ 31 h 46"/>
                  <a:gd name="T4" fmla="*/ 15 w 126"/>
                  <a:gd name="T5" fmla="*/ 31 h 46"/>
                  <a:gd name="T6" fmla="*/ 15 w 126"/>
                  <a:gd name="T7" fmla="*/ 15 h 46"/>
                  <a:gd name="T8" fmla="*/ 111 w 126"/>
                  <a:gd name="T9" fmla="*/ 15 h 46"/>
                  <a:gd name="T10" fmla="*/ 111 w 126"/>
                  <a:gd name="T11" fmla="*/ 31 h 46"/>
                  <a:gd name="T12" fmla="*/ 126 w 126"/>
                  <a:gd name="T13" fmla="*/ 34 h 46"/>
                  <a:gd name="T14" fmla="*/ 126 w 126"/>
                  <a:gd name="T15" fmla="*/ 34 h 46"/>
                  <a:gd name="T16" fmla="*/ 126 w 126"/>
                  <a:gd name="T17" fmla="*/ 13 h 46"/>
                  <a:gd name="T18" fmla="*/ 113 w 126"/>
                  <a:gd name="T19" fmla="*/ 0 h 46"/>
                  <a:gd name="T20" fmla="*/ 12 w 126"/>
                  <a:gd name="T21" fmla="*/ 0 h 46"/>
                  <a:gd name="T22" fmla="*/ 0 w 126"/>
                  <a:gd name="T23" fmla="*/ 13 h 46"/>
                  <a:gd name="T24" fmla="*/ 0 w 126"/>
                  <a:gd name="T25" fmla="*/ 34 h 46"/>
                  <a:gd name="T26" fmla="*/ 12 w 126"/>
                  <a:gd name="T27" fmla="*/ 46 h 46"/>
                  <a:gd name="T28" fmla="*/ 113 w 126"/>
                  <a:gd name="T29" fmla="*/ 46 h 46"/>
                  <a:gd name="T30" fmla="*/ 126 w 126"/>
                  <a:gd name="T31" fmla="*/ 3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6" h="46">
                    <a:moveTo>
                      <a:pt x="111" y="31"/>
                    </a:moveTo>
                    <a:lnTo>
                      <a:pt x="111" y="31"/>
                    </a:lnTo>
                    <a:lnTo>
                      <a:pt x="15" y="31"/>
                    </a:lnTo>
                    <a:lnTo>
                      <a:pt x="15" y="15"/>
                    </a:lnTo>
                    <a:lnTo>
                      <a:pt x="111" y="15"/>
                    </a:lnTo>
                    <a:lnTo>
                      <a:pt x="111" y="31"/>
                    </a:lnTo>
                    <a:close/>
                    <a:moveTo>
                      <a:pt x="126" y="34"/>
                    </a:moveTo>
                    <a:lnTo>
                      <a:pt x="126" y="34"/>
                    </a:lnTo>
                    <a:lnTo>
                      <a:pt x="126" y="13"/>
                    </a:lnTo>
                    <a:cubicBezTo>
                      <a:pt x="126" y="6"/>
                      <a:pt x="120" y="0"/>
                      <a:pt x="113" y="0"/>
                    </a:cubicBezTo>
                    <a:lnTo>
                      <a:pt x="12" y="0"/>
                    </a:lnTo>
                    <a:cubicBezTo>
                      <a:pt x="5" y="0"/>
                      <a:pt x="0" y="6"/>
                      <a:pt x="0" y="13"/>
                    </a:cubicBezTo>
                    <a:lnTo>
                      <a:pt x="0" y="34"/>
                    </a:lnTo>
                    <a:cubicBezTo>
                      <a:pt x="0" y="41"/>
                      <a:pt x="5" y="46"/>
                      <a:pt x="12" y="46"/>
                    </a:cubicBezTo>
                    <a:lnTo>
                      <a:pt x="113" y="46"/>
                    </a:lnTo>
                    <a:cubicBezTo>
                      <a:pt x="120" y="46"/>
                      <a:pt x="126" y="41"/>
                      <a:pt x="126" y="34"/>
                    </a:cubicBezTo>
                    <a:close/>
                  </a:path>
                </a:pathLst>
              </a:custGeom>
              <a:grpFill/>
              <a:ln>
                <a:noFill/>
              </a:ln>
            </p:spPr>
            <p:txBody>
              <a:bodyPr/>
              <a:lstStyle/>
              <a:p>
                <a:pPr marL="0" marR="0" lvl="0" indent="0" defTabSz="1227224" eaLnBrk="1" fontAlgn="auto" latinLnBrk="0" hangingPunct="1">
                  <a:lnSpc>
                    <a:spcPct val="100000"/>
                  </a:lnSpc>
                  <a:spcBef>
                    <a:spcPts val="0"/>
                  </a:spcBef>
                  <a:spcAft>
                    <a:spcPts val="0"/>
                  </a:spcAft>
                  <a:buClrTx/>
                  <a:buSzTx/>
                  <a:buFontTx/>
                  <a:buNone/>
                  <a:tabLst/>
                  <a:defRPr/>
                </a:pPr>
                <a:endParaRPr kumimoji="0" lang="zh-CN" altLang="en-US" sz="7200" b="0" i="0" u="none" strike="noStrike" kern="0" cap="none" spc="0" normalizeH="0" baseline="0" noProof="0" dirty="0">
                  <a:ln>
                    <a:noFill/>
                  </a:ln>
                  <a:solidFill>
                    <a:prstClr val="white"/>
                  </a:solidFill>
                  <a:effectLst/>
                  <a:uLnTx/>
                  <a:uFillTx/>
                  <a:ea typeface="微软雅黑" panose="020B0503020204020204" pitchFamily="34" charset="-122"/>
                  <a:cs typeface="Arial" panose="020B0604020202020204" pitchFamily="34" charset="0"/>
                  <a:sym typeface="Arial" panose="020B0604020202020204" pitchFamily="34" charset="0"/>
                </a:endParaRPr>
              </a:p>
            </p:txBody>
          </p:sp>
          <p:sp>
            <p:nvSpPr>
              <p:cNvPr id="861" name="Freeform 265"/>
              <p:cNvSpPr>
                <a:spLocks/>
              </p:cNvSpPr>
              <p:nvPr/>
            </p:nvSpPr>
            <p:spPr bwMode="auto">
              <a:xfrm>
                <a:off x="4837113" y="4178300"/>
                <a:ext cx="31750" cy="9525"/>
              </a:xfrm>
              <a:custGeom>
                <a:avLst/>
                <a:gdLst>
                  <a:gd name="T0" fmla="*/ 33 w 33"/>
                  <a:gd name="T1" fmla="*/ 0 h 9"/>
                  <a:gd name="T2" fmla="*/ 33 w 33"/>
                  <a:gd name="T3" fmla="*/ 0 h 9"/>
                  <a:gd name="T4" fmla="*/ 0 w 33"/>
                  <a:gd name="T5" fmla="*/ 0 h 9"/>
                  <a:gd name="T6" fmla="*/ 0 w 33"/>
                  <a:gd name="T7" fmla="*/ 9 h 9"/>
                  <a:gd name="T8" fmla="*/ 33 w 33"/>
                  <a:gd name="T9" fmla="*/ 9 h 9"/>
                  <a:gd name="T10" fmla="*/ 33 w 33"/>
                  <a:gd name="T11" fmla="*/ 0 h 9"/>
                </a:gdLst>
                <a:ahLst/>
                <a:cxnLst>
                  <a:cxn ang="0">
                    <a:pos x="T0" y="T1"/>
                  </a:cxn>
                  <a:cxn ang="0">
                    <a:pos x="T2" y="T3"/>
                  </a:cxn>
                  <a:cxn ang="0">
                    <a:pos x="T4" y="T5"/>
                  </a:cxn>
                  <a:cxn ang="0">
                    <a:pos x="T6" y="T7"/>
                  </a:cxn>
                  <a:cxn ang="0">
                    <a:pos x="T8" y="T9"/>
                  </a:cxn>
                  <a:cxn ang="0">
                    <a:pos x="T10" y="T11"/>
                  </a:cxn>
                </a:cxnLst>
                <a:rect l="0" t="0" r="r" b="b"/>
                <a:pathLst>
                  <a:path w="33" h="9">
                    <a:moveTo>
                      <a:pt x="33" y="0"/>
                    </a:moveTo>
                    <a:lnTo>
                      <a:pt x="33" y="0"/>
                    </a:lnTo>
                    <a:lnTo>
                      <a:pt x="0" y="0"/>
                    </a:lnTo>
                    <a:lnTo>
                      <a:pt x="0" y="9"/>
                    </a:lnTo>
                    <a:lnTo>
                      <a:pt x="33" y="9"/>
                    </a:lnTo>
                    <a:lnTo>
                      <a:pt x="33" y="0"/>
                    </a:lnTo>
                    <a:close/>
                  </a:path>
                </a:pathLst>
              </a:custGeom>
              <a:grpFill/>
              <a:ln>
                <a:noFill/>
              </a:ln>
            </p:spPr>
            <p:txBody>
              <a:bodyPr/>
              <a:lstStyle/>
              <a:p>
                <a:pPr marL="0" marR="0" lvl="0" indent="0" defTabSz="1227224" eaLnBrk="1" fontAlgn="auto" latinLnBrk="0" hangingPunct="1">
                  <a:lnSpc>
                    <a:spcPct val="100000"/>
                  </a:lnSpc>
                  <a:spcBef>
                    <a:spcPts val="0"/>
                  </a:spcBef>
                  <a:spcAft>
                    <a:spcPts val="0"/>
                  </a:spcAft>
                  <a:buClrTx/>
                  <a:buSzTx/>
                  <a:buFontTx/>
                  <a:buNone/>
                  <a:tabLst/>
                  <a:defRPr/>
                </a:pPr>
                <a:endParaRPr kumimoji="0" lang="zh-CN" altLang="en-US" sz="7200" b="0" i="0" u="none" strike="noStrike" kern="0" cap="none" spc="0" normalizeH="0" baseline="0" noProof="0" dirty="0">
                  <a:ln>
                    <a:noFill/>
                  </a:ln>
                  <a:solidFill>
                    <a:prstClr val="white"/>
                  </a:solidFill>
                  <a:effectLst/>
                  <a:uLnTx/>
                  <a:uFillTx/>
                  <a:ea typeface="微软雅黑" panose="020B0503020204020204" pitchFamily="34" charset="-122"/>
                  <a:cs typeface="Arial" panose="020B0604020202020204" pitchFamily="34" charset="0"/>
                  <a:sym typeface="Arial" panose="020B0604020202020204" pitchFamily="34" charset="0"/>
                </a:endParaRPr>
              </a:p>
            </p:txBody>
          </p:sp>
          <p:sp>
            <p:nvSpPr>
              <p:cNvPr id="862" name="Freeform 266"/>
              <p:cNvSpPr>
                <a:spLocks noEditPoints="1"/>
              </p:cNvSpPr>
              <p:nvPr/>
            </p:nvSpPr>
            <p:spPr bwMode="auto">
              <a:xfrm>
                <a:off x="4767263" y="4100513"/>
                <a:ext cx="120650" cy="42863"/>
              </a:xfrm>
              <a:custGeom>
                <a:avLst/>
                <a:gdLst>
                  <a:gd name="T0" fmla="*/ 111 w 126"/>
                  <a:gd name="T1" fmla="*/ 31 h 46"/>
                  <a:gd name="T2" fmla="*/ 111 w 126"/>
                  <a:gd name="T3" fmla="*/ 31 h 46"/>
                  <a:gd name="T4" fmla="*/ 15 w 126"/>
                  <a:gd name="T5" fmla="*/ 31 h 46"/>
                  <a:gd name="T6" fmla="*/ 15 w 126"/>
                  <a:gd name="T7" fmla="*/ 15 h 46"/>
                  <a:gd name="T8" fmla="*/ 111 w 126"/>
                  <a:gd name="T9" fmla="*/ 15 h 46"/>
                  <a:gd name="T10" fmla="*/ 111 w 126"/>
                  <a:gd name="T11" fmla="*/ 31 h 46"/>
                  <a:gd name="T12" fmla="*/ 113 w 126"/>
                  <a:gd name="T13" fmla="*/ 0 h 46"/>
                  <a:gd name="T14" fmla="*/ 113 w 126"/>
                  <a:gd name="T15" fmla="*/ 0 h 46"/>
                  <a:gd name="T16" fmla="*/ 12 w 126"/>
                  <a:gd name="T17" fmla="*/ 0 h 46"/>
                  <a:gd name="T18" fmla="*/ 0 w 126"/>
                  <a:gd name="T19" fmla="*/ 12 h 46"/>
                  <a:gd name="T20" fmla="*/ 0 w 126"/>
                  <a:gd name="T21" fmla="*/ 33 h 46"/>
                  <a:gd name="T22" fmla="*/ 12 w 126"/>
                  <a:gd name="T23" fmla="*/ 46 h 46"/>
                  <a:gd name="T24" fmla="*/ 113 w 126"/>
                  <a:gd name="T25" fmla="*/ 46 h 46"/>
                  <a:gd name="T26" fmla="*/ 126 w 126"/>
                  <a:gd name="T27" fmla="*/ 33 h 46"/>
                  <a:gd name="T28" fmla="*/ 126 w 126"/>
                  <a:gd name="T29" fmla="*/ 12 h 46"/>
                  <a:gd name="T30" fmla="*/ 113 w 126"/>
                  <a:gd name="T3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6" h="46">
                    <a:moveTo>
                      <a:pt x="111" y="31"/>
                    </a:moveTo>
                    <a:lnTo>
                      <a:pt x="111" y="31"/>
                    </a:lnTo>
                    <a:lnTo>
                      <a:pt x="15" y="31"/>
                    </a:lnTo>
                    <a:lnTo>
                      <a:pt x="15" y="15"/>
                    </a:lnTo>
                    <a:lnTo>
                      <a:pt x="111" y="15"/>
                    </a:lnTo>
                    <a:lnTo>
                      <a:pt x="111" y="31"/>
                    </a:lnTo>
                    <a:close/>
                    <a:moveTo>
                      <a:pt x="113" y="0"/>
                    </a:moveTo>
                    <a:lnTo>
                      <a:pt x="113" y="0"/>
                    </a:lnTo>
                    <a:lnTo>
                      <a:pt x="12" y="0"/>
                    </a:lnTo>
                    <a:cubicBezTo>
                      <a:pt x="5" y="0"/>
                      <a:pt x="0" y="5"/>
                      <a:pt x="0" y="12"/>
                    </a:cubicBezTo>
                    <a:lnTo>
                      <a:pt x="0" y="33"/>
                    </a:lnTo>
                    <a:cubicBezTo>
                      <a:pt x="0" y="40"/>
                      <a:pt x="5" y="46"/>
                      <a:pt x="12" y="46"/>
                    </a:cubicBezTo>
                    <a:lnTo>
                      <a:pt x="113" y="46"/>
                    </a:lnTo>
                    <a:cubicBezTo>
                      <a:pt x="120" y="46"/>
                      <a:pt x="126" y="40"/>
                      <a:pt x="126" y="33"/>
                    </a:cubicBezTo>
                    <a:lnTo>
                      <a:pt x="126" y="12"/>
                    </a:lnTo>
                    <a:cubicBezTo>
                      <a:pt x="126" y="5"/>
                      <a:pt x="120" y="0"/>
                      <a:pt x="113" y="0"/>
                    </a:cubicBezTo>
                    <a:close/>
                  </a:path>
                </a:pathLst>
              </a:custGeom>
              <a:grpFill/>
              <a:ln>
                <a:noFill/>
              </a:ln>
            </p:spPr>
            <p:txBody>
              <a:bodyPr/>
              <a:lstStyle/>
              <a:p>
                <a:pPr marL="0" marR="0" lvl="0" indent="0" defTabSz="1227224" eaLnBrk="1" fontAlgn="auto" latinLnBrk="0" hangingPunct="1">
                  <a:lnSpc>
                    <a:spcPct val="100000"/>
                  </a:lnSpc>
                  <a:spcBef>
                    <a:spcPts val="0"/>
                  </a:spcBef>
                  <a:spcAft>
                    <a:spcPts val="0"/>
                  </a:spcAft>
                  <a:buClrTx/>
                  <a:buSzTx/>
                  <a:buFontTx/>
                  <a:buNone/>
                  <a:tabLst/>
                  <a:defRPr/>
                </a:pPr>
                <a:endParaRPr kumimoji="0" lang="zh-CN" altLang="en-US" sz="7200" b="0" i="0" u="none" strike="noStrike" kern="0" cap="none" spc="0" normalizeH="0" baseline="0" noProof="0" dirty="0">
                  <a:ln>
                    <a:noFill/>
                  </a:ln>
                  <a:solidFill>
                    <a:prstClr val="white"/>
                  </a:solidFill>
                  <a:effectLst/>
                  <a:uLnTx/>
                  <a:uFillTx/>
                  <a:ea typeface="微软雅黑" panose="020B0503020204020204" pitchFamily="34" charset="-122"/>
                  <a:cs typeface="Arial" panose="020B0604020202020204" pitchFamily="34" charset="0"/>
                  <a:sym typeface="Arial" panose="020B0604020202020204" pitchFamily="34" charset="0"/>
                </a:endParaRPr>
              </a:p>
            </p:txBody>
          </p:sp>
          <p:sp>
            <p:nvSpPr>
              <p:cNvPr id="863" name="Freeform 267"/>
              <p:cNvSpPr>
                <a:spLocks/>
              </p:cNvSpPr>
              <p:nvPr/>
            </p:nvSpPr>
            <p:spPr bwMode="auto">
              <a:xfrm>
                <a:off x="4837113" y="4117975"/>
                <a:ext cx="31750" cy="9525"/>
              </a:xfrm>
              <a:custGeom>
                <a:avLst/>
                <a:gdLst>
                  <a:gd name="T0" fmla="*/ 33 w 33"/>
                  <a:gd name="T1" fmla="*/ 0 h 10"/>
                  <a:gd name="T2" fmla="*/ 33 w 33"/>
                  <a:gd name="T3" fmla="*/ 0 h 10"/>
                  <a:gd name="T4" fmla="*/ 0 w 33"/>
                  <a:gd name="T5" fmla="*/ 0 h 10"/>
                  <a:gd name="T6" fmla="*/ 0 w 33"/>
                  <a:gd name="T7" fmla="*/ 10 h 10"/>
                  <a:gd name="T8" fmla="*/ 33 w 33"/>
                  <a:gd name="T9" fmla="*/ 10 h 10"/>
                  <a:gd name="T10" fmla="*/ 33 w 33"/>
                  <a:gd name="T11" fmla="*/ 0 h 10"/>
                </a:gdLst>
                <a:ahLst/>
                <a:cxnLst>
                  <a:cxn ang="0">
                    <a:pos x="T0" y="T1"/>
                  </a:cxn>
                  <a:cxn ang="0">
                    <a:pos x="T2" y="T3"/>
                  </a:cxn>
                  <a:cxn ang="0">
                    <a:pos x="T4" y="T5"/>
                  </a:cxn>
                  <a:cxn ang="0">
                    <a:pos x="T6" y="T7"/>
                  </a:cxn>
                  <a:cxn ang="0">
                    <a:pos x="T8" y="T9"/>
                  </a:cxn>
                  <a:cxn ang="0">
                    <a:pos x="T10" y="T11"/>
                  </a:cxn>
                </a:cxnLst>
                <a:rect l="0" t="0" r="r" b="b"/>
                <a:pathLst>
                  <a:path w="33" h="10">
                    <a:moveTo>
                      <a:pt x="33" y="0"/>
                    </a:moveTo>
                    <a:lnTo>
                      <a:pt x="33" y="0"/>
                    </a:lnTo>
                    <a:lnTo>
                      <a:pt x="0" y="0"/>
                    </a:lnTo>
                    <a:lnTo>
                      <a:pt x="0" y="10"/>
                    </a:lnTo>
                    <a:lnTo>
                      <a:pt x="33" y="10"/>
                    </a:lnTo>
                    <a:lnTo>
                      <a:pt x="33" y="0"/>
                    </a:lnTo>
                    <a:close/>
                  </a:path>
                </a:pathLst>
              </a:custGeom>
              <a:grpFill/>
              <a:ln>
                <a:noFill/>
              </a:ln>
            </p:spPr>
            <p:txBody>
              <a:bodyPr/>
              <a:lstStyle/>
              <a:p>
                <a:pPr marL="0" marR="0" lvl="0" indent="0" defTabSz="1227224" eaLnBrk="1" fontAlgn="auto" latinLnBrk="0" hangingPunct="1">
                  <a:lnSpc>
                    <a:spcPct val="100000"/>
                  </a:lnSpc>
                  <a:spcBef>
                    <a:spcPts val="0"/>
                  </a:spcBef>
                  <a:spcAft>
                    <a:spcPts val="0"/>
                  </a:spcAft>
                  <a:buClrTx/>
                  <a:buSzTx/>
                  <a:buFontTx/>
                  <a:buNone/>
                  <a:tabLst/>
                  <a:defRPr/>
                </a:pPr>
                <a:endParaRPr kumimoji="0" lang="zh-CN" altLang="en-US" sz="7200" b="0" i="0" u="none" strike="noStrike" kern="0" cap="none" spc="0" normalizeH="0" baseline="0" noProof="0" dirty="0">
                  <a:ln>
                    <a:noFill/>
                  </a:ln>
                  <a:solidFill>
                    <a:prstClr val="white"/>
                  </a:solidFill>
                  <a:effectLst/>
                  <a:uLnTx/>
                  <a:uFillTx/>
                  <a:ea typeface="微软雅黑" panose="020B0503020204020204" pitchFamily="34" charset="-122"/>
                  <a:cs typeface="Arial" panose="020B0604020202020204" pitchFamily="34" charset="0"/>
                  <a:sym typeface="Arial" panose="020B0604020202020204" pitchFamily="34" charset="0"/>
                </a:endParaRPr>
              </a:p>
            </p:txBody>
          </p:sp>
          <p:sp>
            <p:nvSpPr>
              <p:cNvPr id="864" name="Freeform 268"/>
              <p:cNvSpPr>
                <a:spLocks noEditPoints="1"/>
              </p:cNvSpPr>
              <p:nvPr/>
            </p:nvSpPr>
            <p:spPr bwMode="auto">
              <a:xfrm>
                <a:off x="4767263" y="4038600"/>
                <a:ext cx="119063" cy="44450"/>
              </a:xfrm>
              <a:custGeom>
                <a:avLst/>
                <a:gdLst>
                  <a:gd name="T0" fmla="*/ 14 w 125"/>
                  <a:gd name="T1" fmla="*/ 15 h 46"/>
                  <a:gd name="T2" fmla="*/ 14 w 125"/>
                  <a:gd name="T3" fmla="*/ 15 h 46"/>
                  <a:gd name="T4" fmla="*/ 110 w 125"/>
                  <a:gd name="T5" fmla="*/ 15 h 46"/>
                  <a:gd name="T6" fmla="*/ 110 w 125"/>
                  <a:gd name="T7" fmla="*/ 31 h 46"/>
                  <a:gd name="T8" fmla="*/ 14 w 125"/>
                  <a:gd name="T9" fmla="*/ 31 h 46"/>
                  <a:gd name="T10" fmla="*/ 14 w 125"/>
                  <a:gd name="T11" fmla="*/ 15 h 46"/>
                  <a:gd name="T12" fmla="*/ 12 w 125"/>
                  <a:gd name="T13" fmla="*/ 46 h 46"/>
                  <a:gd name="T14" fmla="*/ 12 w 125"/>
                  <a:gd name="T15" fmla="*/ 46 h 46"/>
                  <a:gd name="T16" fmla="*/ 113 w 125"/>
                  <a:gd name="T17" fmla="*/ 46 h 46"/>
                  <a:gd name="T18" fmla="*/ 125 w 125"/>
                  <a:gd name="T19" fmla="*/ 34 h 46"/>
                  <a:gd name="T20" fmla="*/ 125 w 125"/>
                  <a:gd name="T21" fmla="*/ 12 h 46"/>
                  <a:gd name="T22" fmla="*/ 113 w 125"/>
                  <a:gd name="T23" fmla="*/ 0 h 46"/>
                  <a:gd name="T24" fmla="*/ 12 w 125"/>
                  <a:gd name="T25" fmla="*/ 0 h 46"/>
                  <a:gd name="T26" fmla="*/ 0 w 125"/>
                  <a:gd name="T27" fmla="*/ 12 h 46"/>
                  <a:gd name="T28" fmla="*/ 0 w 125"/>
                  <a:gd name="T29" fmla="*/ 34 h 46"/>
                  <a:gd name="T30" fmla="*/ 12 w 125"/>
                  <a:gd name="T3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 h="46">
                    <a:moveTo>
                      <a:pt x="14" y="15"/>
                    </a:moveTo>
                    <a:lnTo>
                      <a:pt x="14" y="15"/>
                    </a:lnTo>
                    <a:lnTo>
                      <a:pt x="110" y="15"/>
                    </a:lnTo>
                    <a:lnTo>
                      <a:pt x="110" y="31"/>
                    </a:lnTo>
                    <a:lnTo>
                      <a:pt x="14" y="31"/>
                    </a:lnTo>
                    <a:lnTo>
                      <a:pt x="14" y="15"/>
                    </a:lnTo>
                    <a:close/>
                    <a:moveTo>
                      <a:pt x="12" y="46"/>
                    </a:moveTo>
                    <a:lnTo>
                      <a:pt x="12" y="46"/>
                    </a:lnTo>
                    <a:lnTo>
                      <a:pt x="113" y="46"/>
                    </a:lnTo>
                    <a:cubicBezTo>
                      <a:pt x="120" y="46"/>
                      <a:pt x="125" y="41"/>
                      <a:pt x="125" y="34"/>
                    </a:cubicBezTo>
                    <a:lnTo>
                      <a:pt x="125" y="12"/>
                    </a:lnTo>
                    <a:cubicBezTo>
                      <a:pt x="125" y="6"/>
                      <a:pt x="120" y="0"/>
                      <a:pt x="113" y="0"/>
                    </a:cubicBezTo>
                    <a:lnTo>
                      <a:pt x="12" y="0"/>
                    </a:lnTo>
                    <a:cubicBezTo>
                      <a:pt x="5" y="0"/>
                      <a:pt x="0" y="6"/>
                      <a:pt x="0" y="12"/>
                    </a:cubicBezTo>
                    <a:lnTo>
                      <a:pt x="0" y="34"/>
                    </a:lnTo>
                    <a:cubicBezTo>
                      <a:pt x="0" y="41"/>
                      <a:pt x="5" y="46"/>
                      <a:pt x="12" y="46"/>
                    </a:cubicBezTo>
                    <a:close/>
                  </a:path>
                </a:pathLst>
              </a:custGeom>
              <a:grpFill/>
              <a:ln>
                <a:noFill/>
              </a:ln>
            </p:spPr>
            <p:txBody>
              <a:bodyPr/>
              <a:lstStyle/>
              <a:p>
                <a:pPr marL="0" marR="0" lvl="0" indent="0" defTabSz="1227224" eaLnBrk="1" fontAlgn="auto" latinLnBrk="0" hangingPunct="1">
                  <a:lnSpc>
                    <a:spcPct val="100000"/>
                  </a:lnSpc>
                  <a:spcBef>
                    <a:spcPts val="0"/>
                  </a:spcBef>
                  <a:spcAft>
                    <a:spcPts val="0"/>
                  </a:spcAft>
                  <a:buClrTx/>
                  <a:buSzTx/>
                  <a:buFontTx/>
                  <a:buNone/>
                  <a:tabLst/>
                  <a:defRPr/>
                </a:pPr>
                <a:endParaRPr kumimoji="0" lang="zh-CN" altLang="en-US" sz="7200" b="0" i="0" u="none" strike="noStrike" kern="0" cap="none" spc="0" normalizeH="0" baseline="0" noProof="0" dirty="0">
                  <a:ln>
                    <a:noFill/>
                  </a:ln>
                  <a:solidFill>
                    <a:prstClr val="white"/>
                  </a:solidFill>
                  <a:effectLst/>
                  <a:uLnTx/>
                  <a:uFillTx/>
                  <a:ea typeface="微软雅黑" panose="020B0503020204020204" pitchFamily="34" charset="-122"/>
                  <a:cs typeface="Arial" panose="020B0604020202020204" pitchFamily="34" charset="0"/>
                  <a:sym typeface="Arial" panose="020B0604020202020204" pitchFamily="34" charset="0"/>
                </a:endParaRPr>
              </a:p>
            </p:txBody>
          </p:sp>
          <p:sp>
            <p:nvSpPr>
              <p:cNvPr id="865" name="Freeform 269"/>
              <p:cNvSpPr>
                <a:spLocks/>
              </p:cNvSpPr>
              <p:nvPr/>
            </p:nvSpPr>
            <p:spPr bwMode="auto">
              <a:xfrm>
                <a:off x="4835526" y="4056063"/>
                <a:ext cx="31750" cy="9525"/>
              </a:xfrm>
              <a:custGeom>
                <a:avLst/>
                <a:gdLst>
                  <a:gd name="T0" fmla="*/ 0 w 33"/>
                  <a:gd name="T1" fmla="*/ 10 h 10"/>
                  <a:gd name="T2" fmla="*/ 0 w 33"/>
                  <a:gd name="T3" fmla="*/ 10 h 10"/>
                  <a:gd name="T4" fmla="*/ 33 w 33"/>
                  <a:gd name="T5" fmla="*/ 10 h 10"/>
                  <a:gd name="T6" fmla="*/ 33 w 33"/>
                  <a:gd name="T7" fmla="*/ 0 h 10"/>
                  <a:gd name="T8" fmla="*/ 0 w 33"/>
                  <a:gd name="T9" fmla="*/ 0 h 10"/>
                  <a:gd name="T10" fmla="*/ 0 w 33"/>
                  <a:gd name="T11" fmla="*/ 10 h 10"/>
                </a:gdLst>
                <a:ahLst/>
                <a:cxnLst>
                  <a:cxn ang="0">
                    <a:pos x="T0" y="T1"/>
                  </a:cxn>
                  <a:cxn ang="0">
                    <a:pos x="T2" y="T3"/>
                  </a:cxn>
                  <a:cxn ang="0">
                    <a:pos x="T4" y="T5"/>
                  </a:cxn>
                  <a:cxn ang="0">
                    <a:pos x="T6" y="T7"/>
                  </a:cxn>
                  <a:cxn ang="0">
                    <a:pos x="T8" y="T9"/>
                  </a:cxn>
                  <a:cxn ang="0">
                    <a:pos x="T10" y="T11"/>
                  </a:cxn>
                </a:cxnLst>
                <a:rect l="0" t="0" r="r" b="b"/>
                <a:pathLst>
                  <a:path w="33" h="10">
                    <a:moveTo>
                      <a:pt x="0" y="10"/>
                    </a:moveTo>
                    <a:lnTo>
                      <a:pt x="0" y="10"/>
                    </a:lnTo>
                    <a:lnTo>
                      <a:pt x="33" y="10"/>
                    </a:lnTo>
                    <a:lnTo>
                      <a:pt x="33" y="0"/>
                    </a:lnTo>
                    <a:lnTo>
                      <a:pt x="0" y="0"/>
                    </a:lnTo>
                    <a:lnTo>
                      <a:pt x="0" y="10"/>
                    </a:lnTo>
                    <a:close/>
                  </a:path>
                </a:pathLst>
              </a:custGeom>
              <a:grpFill/>
              <a:ln>
                <a:noFill/>
              </a:ln>
            </p:spPr>
            <p:txBody>
              <a:bodyPr/>
              <a:lstStyle/>
              <a:p>
                <a:pPr marL="0" marR="0" lvl="0" indent="0" defTabSz="1227224" eaLnBrk="1" fontAlgn="auto" latinLnBrk="0" hangingPunct="1">
                  <a:lnSpc>
                    <a:spcPct val="100000"/>
                  </a:lnSpc>
                  <a:spcBef>
                    <a:spcPts val="0"/>
                  </a:spcBef>
                  <a:spcAft>
                    <a:spcPts val="0"/>
                  </a:spcAft>
                  <a:buClrTx/>
                  <a:buSzTx/>
                  <a:buFontTx/>
                  <a:buNone/>
                  <a:tabLst/>
                  <a:defRPr/>
                </a:pPr>
                <a:endParaRPr kumimoji="0" lang="zh-CN" altLang="en-US" sz="7200" b="0" i="0" u="none" strike="noStrike" kern="0" cap="none" spc="0" normalizeH="0" baseline="0" noProof="0" dirty="0">
                  <a:ln>
                    <a:noFill/>
                  </a:ln>
                  <a:solidFill>
                    <a:prstClr val="white"/>
                  </a:solidFill>
                  <a:effectLst/>
                  <a:uLnTx/>
                  <a:uFillTx/>
                  <a:ea typeface="微软雅黑" panose="020B0503020204020204" pitchFamily="34" charset="-122"/>
                  <a:cs typeface="Arial" panose="020B0604020202020204" pitchFamily="34" charset="0"/>
                  <a:sym typeface="Arial" panose="020B0604020202020204" pitchFamily="34" charset="0"/>
                </a:endParaRPr>
              </a:p>
            </p:txBody>
          </p:sp>
          <p:sp>
            <p:nvSpPr>
              <p:cNvPr id="866" name="Freeform 270"/>
              <p:cNvSpPr>
                <a:spLocks noEditPoints="1"/>
              </p:cNvSpPr>
              <p:nvPr/>
            </p:nvSpPr>
            <p:spPr bwMode="auto">
              <a:xfrm>
                <a:off x="4891088" y="4305301"/>
                <a:ext cx="52388" cy="53975"/>
              </a:xfrm>
              <a:custGeom>
                <a:avLst/>
                <a:gdLst>
                  <a:gd name="T0" fmla="*/ 27 w 55"/>
                  <a:gd name="T1" fmla="*/ 46 h 56"/>
                  <a:gd name="T2" fmla="*/ 27 w 55"/>
                  <a:gd name="T3" fmla="*/ 46 h 56"/>
                  <a:gd name="T4" fmla="*/ 10 w 55"/>
                  <a:gd name="T5" fmla="*/ 28 h 56"/>
                  <a:gd name="T6" fmla="*/ 27 w 55"/>
                  <a:gd name="T7" fmla="*/ 10 h 56"/>
                  <a:gd name="T8" fmla="*/ 45 w 55"/>
                  <a:gd name="T9" fmla="*/ 28 h 56"/>
                  <a:gd name="T10" fmla="*/ 27 w 55"/>
                  <a:gd name="T11" fmla="*/ 46 h 56"/>
                  <a:gd name="T12" fmla="*/ 27 w 55"/>
                  <a:gd name="T13" fmla="*/ 0 h 56"/>
                  <a:gd name="T14" fmla="*/ 27 w 55"/>
                  <a:gd name="T15" fmla="*/ 0 h 56"/>
                  <a:gd name="T16" fmla="*/ 0 w 55"/>
                  <a:gd name="T17" fmla="*/ 28 h 56"/>
                  <a:gd name="T18" fmla="*/ 27 w 55"/>
                  <a:gd name="T19" fmla="*/ 56 h 56"/>
                  <a:gd name="T20" fmla="*/ 55 w 55"/>
                  <a:gd name="T21" fmla="*/ 28 h 56"/>
                  <a:gd name="T22" fmla="*/ 27 w 55"/>
                  <a:gd name="T2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56">
                    <a:moveTo>
                      <a:pt x="27" y="46"/>
                    </a:moveTo>
                    <a:lnTo>
                      <a:pt x="27" y="46"/>
                    </a:lnTo>
                    <a:cubicBezTo>
                      <a:pt x="18" y="46"/>
                      <a:pt x="10" y="38"/>
                      <a:pt x="10" y="28"/>
                    </a:cubicBezTo>
                    <a:cubicBezTo>
                      <a:pt x="10" y="18"/>
                      <a:pt x="18" y="10"/>
                      <a:pt x="27" y="10"/>
                    </a:cubicBezTo>
                    <a:cubicBezTo>
                      <a:pt x="37" y="10"/>
                      <a:pt x="45" y="18"/>
                      <a:pt x="45" y="28"/>
                    </a:cubicBezTo>
                    <a:cubicBezTo>
                      <a:pt x="45" y="38"/>
                      <a:pt x="37" y="46"/>
                      <a:pt x="27" y="46"/>
                    </a:cubicBezTo>
                    <a:close/>
                    <a:moveTo>
                      <a:pt x="27" y="0"/>
                    </a:moveTo>
                    <a:lnTo>
                      <a:pt x="27" y="0"/>
                    </a:lnTo>
                    <a:cubicBezTo>
                      <a:pt x="12" y="0"/>
                      <a:pt x="0" y="13"/>
                      <a:pt x="0" y="28"/>
                    </a:cubicBezTo>
                    <a:cubicBezTo>
                      <a:pt x="0" y="43"/>
                      <a:pt x="12" y="56"/>
                      <a:pt x="27" y="56"/>
                    </a:cubicBezTo>
                    <a:cubicBezTo>
                      <a:pt x="43" y="56"/>
                      <a:pt x="55" y="43"/>
                      <a:pt x="55" y="28"/>
                    </a:cubicBezTo>
                    <a:cubicBezTo>
                      <a:pt x="55" y="13"/>
                      <a:pt x="43" y="0"/>
                      <a:pt x="27" y="0"/>
                    </a:cubicBezTo>
                    <a:close/>
                  </a:path>
                </a:pathLst>
              </a:custGeom>
              <a:grpFill/>
              <a:ln>
                <a:noFill/>
              </a:ln>
            </p:spPr>
            <p:txBody>
              <a:bodyPr/>
              <a:lstStyle/>
              <a:p>
                <a:pPr marL="0" marR="0" lvl="0" indent="0" defTabSz="1227224" eaLnBrk="1" fontAlgn="auto" latinLnBrk="0" hangingPunct="1">
                  <a:lnSpc>
                    <a:spcPct val="100000"/>
                  </a:lnSpc>
                  <a:spcBef>
                    <a:spcPts val="0"/>
                  </a:spcBef>
                  <a:spcAft>
                    <a:spcPts val="0"/>
                  </a:spcAft>
                  <a:buClrTx/>
                  <a:buSzTx/>
                  <a:buFontTx/>
                  <a:buNone/>
                  <a:tabLst/>
                  <a:defRPr/>
                </a:pPr>
                <a:endParaRPr kumimoji="0" lang="zh-CN" altLang="en-US" sz="7200" b="0" i="0" u="none" strike="noStrike" kern="0" cap="none" spc="0" normalizeH="0" baseline="0" noProof="0" dirty="0">
                  <a:ln>
                    <a:noFill/>
                  </a:ln>
                  <a:solidFill>
                    <a:prstClr val="white"/>
                  </a:solidFill>
                  <a:effectLst/>
                  <a:uLnTx/>
                  <a:uFillTx/>
                  <a:ea typeface="微软雅黑" panose="020B0503020204020204" pitchFamily="34" charset="-122"/>
                  <a:cs typeface="Arial" panose="020B0604020202020204" pitchFamily="34" charset="0"/>
                  <a:sym typeface="Arial" panose="020B0604020202020204" pitchFamily="34" charset="0"/>
                </a:endParaRPr>
              </a:p>
            </p:txBody>
          </p:sp>
          <p:sp>
            <p:nvSpPr>
              <p:cNvPr id="867" name="Freeform 271"/>
              <p:cNvSpPr>
                <a:spLocks noEditPoints="1"/>
              </p:cNvSpPr>
              <p:nvPr/>
            </p:nvSpPr>
            <p:spPr bwMode="auto">
              <a:xfrm>
                <a:off x="4725989" y="3992558"/>
                <a:ext cx="249238" cy="398463"/>
              </a:xfrm>
              <a:custGeom>
                <a:avLst/>
                <a:gdLst>
                  <a:gd name="T0" fmla="*/ 251 w 261"/>
                  <a:gd name="T1" fmla="*/ 360 h 416"/>
                  <a:gd name="T2" fmla="*/ 238 w 261"/>
                  <a:gd name="T3" fmla="*/ 363 h 416"/>
                  <a:gd name="T4" fmla="*/ 230 w 261"/>
                  <a:gd name="T5" fmla="*/ 380 h 416"/>
                  <a:gd name="T6" fmla="*/ 233 w 261"/>
                  <a:gd name="T7" fmla="*/ 394 h 416"/>
                  <a:gd name="T8" fmla="*/ 222 w 261"/>
                  <a:gd name="T9" fmla="*/ 387 h 416"/>
                  <a:gd name="T10" fmla="*/ 203 w 261"/>
                  <a:gd name="T11" fmla="*/ 394 h 416"/>
                  <a:gd name="T12" fmla="*/ 196 w 261"/>
                  <a:gd name="T13" fmla="*/ 406 h 416"/>
                  <a:gd name="T14" fmla="*/ 193 w 261"/>
                  <a:gd name="T15" fmla="*/ 393 h 416"/>
                  <a:gd name="T16" fmla="*/ 175 w 261"/>
                  <a:gd name="T17" fmla="*/ 385 h 416"/>
                  <a:gd name="T18" fmla="*/ 161 w 261"/>
                  <a:gd name="T19" fmla="*/ 388 h 416"/>
                  <a:gd name="T20" fmla="*/ 171 w 261"/>
                  <a:gd name="T21" fmla="*/ 380 h 416"/>
                  <a:gd name="T22" fmla="*/ 163 w 261"/>
                  <a:gd name="T23" fmla="*/ 363 h 416"/>
                  <a:gd name="T24" fmla="*/ 150 w 261"/>
                  <a:gd name="T25" fmla="*/ 360 h 416"/>
                  <a:gd name="T26" fmla="*/ 162 w 261"/>
                  <a:gd name="T27" fmla="*/ 352 h 416"/>
                  <a:gd name="T28" fmla="*/ 168 w 261"/>
                  <a:gd name="T29" fmla="*/ 334 h 416"/>
                  <a:gd name="T30" fmla="*/ 161 w 261"/>
                  <a:gd name="T31" fmla="*/ 323 h 416"/>
                  <a:gd name="T32" fmla="*/ 175 w 261"/>
                  <a:gd name="T33" fmla="*/ 325 h 416"/>
                  <a:gd name="T34" fmla="*/ 193 w 261"/>
                  <a:gd name="T35" fmla="*/ 317 h 416"/>
                  <a:gd name="T36" fmla="*/ 196 w 261"/>
                  <a:gd name="T37" fmla="*/ 304 h 416"/>
                  <a:gd name="T38" fmla="*/ 203 w 261"/>
                  <a:gd name="T39" fmla="*/ 316 h 416"/>
                  <a:gd name="T40" fmla="*/ 222 w 261"/>
                  <a:gd name="T41" fmla="*/ 323 h 416"/>
                  <a:gd name="T42" fmla="*/ 233 w 261"/>
                  <a:gd name="T43" fmla="*/ 316 h 416"/>
                  <a:gd name="T44" fmla="*/ 230 w 261"/>
                  <a:gd name="T45" fmla="*/ 330 h 416"/>
                  <a:gd name="T46" fmla="*/ 238 w 261"/>
                  <a:gd name="T47" fmla="*/ 347 h 416"/>
                  <a:gd name="T48" fmla="*/ 251 w 261"/>
                  <a:gd name="T49" fmla="*/ 350 h 416"/>
                  <a:gd name="T50" fmla="*/ 24 w 261"/>
                  <a:gd name="T51" fmla="*/ 25 h 416"/>
                  <a:gd name="T52" fmla="*/ 188 w 261"/>
                  <a:gd name="T53" fmla="*/ 25 h 416"/>
                  <a:gd name="T54" fmla="*/ 185 w 261"/>
                  <a:gd name="T55" fmla="*/ 302 h 416"/>
                  <a:gd name="T56" fmla="*/ 178 w 261"/>
                  <a:gd name="T57" fmla="*/ 312 h 416"/>
                  <a:gd name="T58" fmla="*/ 168 w 261"/>
                  <a:gd name="T59" fmla="*/ 304 h 416"/>
                  <a:gd name="T60" fmla="*/ 151 w 261"/>
                  <a:gd name="T61" fmla="*/ 319 h 416"/>
                  <a:gd name="T62" fmla="*/ 158 w 261"/>
                  <a:gd name="T63" fmla="*/ 332 h 416"/>
                  <a:gd name="T64" fmla="*/ 146 w 261"/>
                  <a:gd name="T65" fmla="*/ 340 h 416"/>
                  <a:gd name="T66" fmla="*/ 140 w 261"/>
                  <a:gd name="T67" fmla="*/ 364 h 416"/>
                  <a:gd name="T68" fmla="*/ 147 w 261"/>
                  <a:gd name="T69" fmla="*/ 370 h 416"/>
                  <a:gd name="T70" fmla="*/ 155 w 261"/>
                  <a:gd name="T71" fmla="*/ 372 h 416"/>
                  <a:gd name="T72" fmla="*/ 24 w 261"/>
                  <a:gd name="T73" fmla="*/ 25 h 416"/>
                  <a:gd name="T74" fmla="*/ 254 w 261"/>
                  <a:gd name="T75" fmla="*/ 340 h 416"/>
                  <a:gd name="T76" fmla="*/ 247 w 261"/>
                  <a:gd name="T77" fmla="*/ 341 h 416"/>
                  <a:gd name="T78" fmla="*/ 249 w 261"/>
                  <a:gd name="T79" fmla="*/ 328 h 416"/>
                  <a:gd name="T80" fmla="*/ 237 w 261"/>
                  <a:gd name="T81" fmla="*/ 306 h 416"/>
                  <a:gd name="T82" fmla="*/ 232 w 261"/>
                  <a:gd name="T83" fmla="*/ 304 h 416"/>
                  <a:gd name="T84" fmla="*/ 223 w 261"/>
                  <a:gd name="T85" fmla="*/ 312 h 416"/>
                  <a:gd name="T86" fmla="*/ 215 w 261"/>
                  <a:gd name="T87" fmla="*/ 301 h 416"/>
                  <a:gd name="T88" fmla="*/ 213 w 261"/>
                  <a:gd name="T89" fmla="*/ 0 h 416"/>
                  <a:gd name="T90" fmla="*/ 0 w 261"/>
                  <a:gd name="T91" fmla="*/ 397 h 416"/>
                  <a:gd name="T92" fmla="*/ 164 w 261"/>
                  <a:gd name="T93" fmla="*/ 404 h 416"/>
                  <a:gd name="T94" fmla="*/ 168 w 261"/>
                  <a:gd name="T95" fmla="*/ 406 h 416"/>
                  <a:gd name="T96" fmla="*/ 178 w 261"/>
                  <a:gd name="T97" fmla="*/ 398 h 416"/>
                  <a:gd name="T98" fmla="*/ 185 w 261"/>
                  <a:gd name="T99" fmla="*/ 409 h 416"/>
                  <a:gd name="T100" fmla="*/ 209 w 261"/>
                  <a:gd name="T101" fmla="*/ 416 h 416"/>
                  <a:gd name="T102" fmla="*/ 214 w 261"/>
                  <a:gd name="T103" fmla="*/ 401 h 416"/>
                  <a:gd name="T104" fmla="*/ 228 w 261"/>
                  <a:gd name="T105" fmla="*/ 404 h 416"/>
                  <a:gd name="T106" fmla="*/ 235 w 261"/>
                  <a:gd name="T107" fmla="*/ 406 h 416"/>
                  <a:gd name="T108" fmla="*/ 249 w 261"/>
                  <a:gd name="T109" fmla="*/ 382 h 416"/>
                  <a:gd name="T110" fmla="*/ 247 w 261"/>
                  <a:gd name="T111" fmla="*/ 369 h 416"/>
                  <a:gd name="T112" fmla="*/ 261 w 261"/>
                  <a:gd name="T113" fmla="*/ 364 h 416"/>
                  <a:gd name="T114" fmla="*/ 254 w 261"/>
                  <a:gd name="T115" fmla="*/ 34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1" h="416">
                    <a:moveTo>
                      <a:pt x="251" y="360"/>
                    </a:moveTo>
                    <a:lnTo>
                      <a:pt x="251" y="360"/>
                    </a:lnTo>
                    <a:lnTo>
                      <a:pt x="239" y="358"/>
                    </a:lnTo>
                    <a:lnTo>
                      <a:pt x="238" y="363"/>
                    </a:lnTo>
                    <a:cubicBezTo>
                      <a:pt x="237" y="368"/>
                      <a:pt x="235" y="372"/>
                      <a:pt x="232" y="376"/>
                    </a:cubicBezTo>
                    <a:lnTo>
                      <a:pt x="230" y="380"/>
                    </a:lnTo>
                    <a:lnTo>
                      <a:pt x="240" y="387"/>
                    </a:lnTo>
                    <a:lnTo>
                      <a:pt x="233" y="394"/>
                    </a:lnTo>
                    <a:lnTo>
                      <a:pt x="226" y="385"/>
                    </a:lnTo>
                    <a:lnTo>
                      <a:pt x="222" y="387"/>
                    </a:lnTo>
                    <a:cubicBezTo>
                      <a:pt x="217" y="390"/>
                      <a:pt x="213" y="392"/>
                      <a:pt x="208" y="393"/>
                    </a:cubicBezTo>
                    <a:lnTo>
                      <a:pt x="203" y="394"/>
                    </a:lnTo>
                    <a:lnTo>
                      <a:pt x="205" y="406"/>
                    </a:lnTo>
                    <a:lnTo>
                      <a:pt x="196" y="406"/>
                    </a:lnTo>
                    <a:lnTo>
                      <a:pt x="197" y="394"/>
                    </a:lnTo>
                    <a:lnTo>
                      <a:pt x="193" y="393"/>
                    </a:lnTo>
                    <a:cubicBezTo>
                      <a:pt x="188" y="392"/>
                      <a:pt x="183" y="390"/>
                      <a:pt x="179" y="387"/>
                    </a:cubicBezTo>
                    <a:lnTo>
                      <a:pt x="175" y="385"/>
                    </a:lnTo>
                    <a:lnTo>
                      <a:pt x="168" y="394"/>
                    </a:lnTo>
                    <a:lnTo>
                      <a:pt x="161" y="388"/>
                    </a:lnTo>
                    <a:lnTo>
                      <a:pt x="161" y="387"/>
                    </a:lnTo>
                    <a:lnTo>
                      <a:pt x="171" y="380"/>
                    </a:lnTo>
                    <a:lnTo>
                      <a:pt x="168" y="376"/>
                    </a:lnTo>
                    <a:cubicBezTo>
                      <a:pt x="165" y="372"/>
                      <a:pt x="164" y="368"/>
                      <a:pt x="163" y="363"/>
                    </a:cubicBezTo>
                    <a:lnTo>
                      <a:pt x="162" y="358"/>
                    </a:lnTo>
                    <a:lnTo>
                      <a:pt x="150" y="360"/>
                    </a:lnTo>
                    <a:lnTo>
                      <a:pt x="150" y="350"/>
                    </a:lnTo>
                    <a:lnTo>
                      <a:pt x="162" y="352"/>
                    </a:lnTo>
                    <a:lnTo>
                      <a:pt x="163" y="347"/>
                    </a:lnTo>
                    <a:cubicBezTo>
                      <a:pt x="163" y="343"/>
                      <a:pt x="165" y="338"/>
                      <a:pt x="168" y="334"/>
                    </a:cubicBezTo>
                    <a:lnTo>
                      <a:pt x="171" y="330"/>
                    </a:lnTo>
                    <a:lnTo>
                      <a:pt x="161" y="323"/>
                    </a:lnTo>
                    <a:lnTo>
                      <a:pt x="168" y="316"/>
                    </a:lnTo>
                    <a:lnTo>
                      <a:pt x="175" y="325"/>
                    </a:lnTo>
                    <a:lnTo>
                      <a:pt x="179" y="323"/>
                    </a:lnTo>
                    <a:cubicBezTo>
                      <a:pt x="183" y="320"/>
                      <a:pt x="188" y="318"/>
                      <a:pt x="193" y="317"/>
                    </a:cubicBezTo>
                    <a:lnTo>
                      <a:pt x="197" y="316"/>
                    </a:lnTo>
                    <a:lnTo>
                      <a:pt x="196" y="304"/>
                    </a:lnTo>
                    <a:lnTo>
                      <a:pt x="205" y="304"/>
                    </a:lnTo>
                    <a:lnTo>
                      <a:pt x="203" y="316"/>
                    </a:lnTo>
                    <a:lnTo>
                      <a:pt x="208" y="317"/>
                    </a:lnTo>
                    <a:cubicBezTo>
                      <a:pt x="213" y="318"/>
                      <a:pt x="217" y="320"/>
                      <a:pt x="222" y="323"/>
                    </a:cubicBezTo>
                    <a:lnTo>
                      <a:pt x="226" y="325"/>
                    </a:lnTo>
                    <a:lnTo>
                      <a:pt x="233" y="316"/>
                    </a:lnTo>
                    <a:lnTo>
                      <a:pt x="240" y="323"/>
                    </a:lnTo>
                    <a:lnTo>
                      <a:pt x="230" y="330"/>
                    </a:lnTo>
                    <a:lnTo>
                      <a:pt x="232" y="334"/>
                    </a:lnTo>
                    <a:cubicBezTo>
                      <a:pt x="235" y="338"/>
                      <a:pt x="237" y="343"/>
                      <a:pt x="238" y="347"/>
                    </a:cubicBezTo>
                    <a:lnTo>
                      <a:pt x="239" y="352"/>
                    </a:lnTo>
                    <a:lnTo>
                      <a:pt x="251" y="350"/>
                    </a:lnTo>
                    <a:lnTo>
                      <a:pt x="251" y="360"/>
                    </a:lnTo>
                    <a:close/>
                    <a:moveTo>
                      <a:pt x="24" y="25"/>
                    </a:moveTo>
                    <a:lnTo>
                      <a:pt x="24" y="25"/>
                    </a:lnTo>
                    <a:lnTo>
                      <a:pt x="188" y="25"/>
                    </a:lnTo>
                    <a:lnTo>
                      <a:pt x="188" y="296"/>
                    </a:lnTo>
                    <a:cubicBezTo>
                      <a:pt x="186" y="297"/>
                      <a:pt x="185" y="299"/>
                      <a:pt x="185" y="302"/>
                    </a:cubicBezTo>
                    <a:lnTo>
                      <a:pt x="186" y="309"/>
                    </a:lnTo>
                    <a:cubicBezTo>
                      <a:pt x="183" y="310"/>
                      <a:pt x="180" y="311"/>
                      <a:pt x="178" y="312"/>
                    </a:cubicBezTo>
                    <a:lnTo>
                      <a:pt x="173" y="306"/>
                    </a:lnTo>
                    <a:cubicBezTo>
                      <a:pt x="172" y="305"/>
                      <a:pt x="170" y="304"/>
                      <a:pt x="168" y="304"/>
                    </a:cubicBezTo>
                    <a:lnTo>
                      <a:pt x="165" y="305"/>
                    </a:lnTo>
                    <a:lnTo>
                      <a:pt x="151" y="319"/>
                    </a:lnTo>
                    <a:cubicBezTo>
                      <a:pt x="149" y="321"/>
                      <a:pt x="149" y="325"/>
                      <a:pt x="152" y="328"/>
                    </a:cubicBezTo>
                    <a:lnTo>
                      <a:pt x="158" y="332"/>
                    </a:lnTo>
                    <a:cubicBezTo>
                      <a:pt x="156" y="335"/>
                      <a:pt x="155" y="338"/>
                      <a:pt x="154" y="341"/>
                    </a:cubicBezTo>
                    <a:lnTo>
                      <a:pt x="146" y="340"/>
                    </a:lnTo>
                    <a:cubicBezTo>
                      <a:pt x="143" y="340"/>
                      <a:pt x="140" y="343"/>
                      <a:pt x="140" y="346"/>
                    </a:cubicBezTo>
                    <a:lnTo>
                      <a:pt x="140" y="364"/>
                    </a:lnTo>
                    <a:cubicBezTo>
                      <a:pt x="140" y="367"/>
                      <a:pt x="143" y="370"/>
                      <a:pt x="147" y="370"/>
                    </a:cubicBezTo>
                    <a:lnTo>
                      <a:pt x="147" y="370"/>
                    </a:lnTo>
                    <a:lnTo>
                      <a:pt x="154" y="369"/>
                    </a:lnTo>
                    <a:cubicBezTo>
                      <a:pt x="154" y="370"/>
                      <a:pt x="155" y="371"/>
                      <a:pt x="155" y="372"/>
                    </a:cubicBezTo>
                    <a:lnTo>
                      <a:pt x="24" y="372"/>
                    </a:lnTo>
                    <a:lnTo>
                      <a:pt x="24" y="25"/>
                    </a:lnTo>
                    <a:close/>
                    <a:moveTo>
                      <a:pt x="254" y="340"/>
                    </a:moveTo>
                    <a:lnTo>
                      <a:pt x="254" y="340"/>
                    </a:lnTo>
                    <a:lnTo>
                      <a:pt x="254" y="340"/>
                    </a:lnTo>
                    <a:lnTo>
                      <a:pt x="247" y="341"/>
                    </a:lnTo>
                    <a:cubicBezTo>
                      <a:pt x="246" y="338"/>
                      <a:pt x="245" y="335"/>
                      <a:pt x="243" y="332"/>
                    </a:cubicBezTo>
                    <a:lnTo>
                      <a:pt x="249" y="328"/>
                    </a:lnTo>
                    <a:cubicBezTo>
                      <a:pt x="252" y="325"/>
                      <a:pt x="252" y="321"/>
                      <a:pt x="249" y="319"/>
                    </a:cubicBezTo>
                    <a:lnTo>
                      <a:pt x="237" y="306"/>
                    </a:lnTo>
                    <a:lnTo>
                      <a:pt x="234" y="304"/>
                    </a:lnTo>
                    <a:lnTo>
                      <a:pt x="232" y="304"/>
                    </a:lnTo>
                    <a:cubicBezTo>
                      <a:pt x="231" y="304"/>
                      <a:pt x="229" y="305"/>
                      <a:pt x="227" y="307"/>
                    </a:cubicBezTo>
                    <a:lnTo>
                      <a:pt x="223" y="312"/>
                    </a:lnTo>
                    <a:cubicBezTo>
                      <a:pt x="220" y="311"/>
                      <a:pt x="217" y="310"/>
                      <a:pt x="214" y="309"/>
                    </a:cubicBezTo>
                    <a:lnTo>
                      <a:pt x="215" y="301"/>
                    </a:lnTo>
                    <a:cubicBezTo>
                      <a:pt x="215" y="299"/>
                      <a:pt x="214" y="297"/>
                      <a:pt x="213" y="296"/>
                    </a:cubicBezTo>
                    <a:lnTo>
                      <a:pt x="213" y="0"/>
                    </a:lnTo>
                    <a:lnTo>
                      <a:pt x="0" y="0"/>
                    </a:lnTo>
                    <a:lnTo>
                      <a:pt x="0" y="397"/>
                    </a:lnTo>
                    <a:lnTo>
                      <a:pt x="157" y="397"/>
                    </a:lnTo>
                    <a:lnTo>
                      <a:pt x="164" y="404"/>
                    </a:lnTo>
                    <a:lnTo>
                      <a:pt x="166" y="406"/>
                    </a:lnTo>
                    <a:lnTo>
                      <a:pt x="168" y="406"/>
                    </a:lnTo>
                    <a:cubicBezTo>
                      <a:pt x="170" y="406"/>
                      <a:pt x="172" y="405"/>
                      <a:pt x="173" y="403"/>
                    </a:cubicBezTo>
                    <a:lnTo>
                      <a:pt x="178" y="398"/>
                    </a:lnTo>
                    <a:cubicBezTo>
                      <a:pt x="180" y="399"/>
                      <a:pt x="183" y="401"/>
                      <a:pt x="186" y="401"/>
                    </a:cubicBezTo>
                    <a:lnTo>
                      <a:pt x="185" y="409"/>
                    </a:lnTo>
                    <a:cubicBezTo>
                      <a:pt x="185" y="413"/>
                      <a:pt x="188" y="416"/>
                      <a:pt x="191" y="416"/>
                    </a:cubicBezTo>
                    <a:lnTo>
                      <a:pt x="209" y="416"/>
                    </a:lnTo>
                    <a:cubicBezTo>
                      <a:pt x="213" y="416"/>
                      <a:pt x="215" y="413"/>
                      <a:pt x="215" y="408"/>
                    </a:cubicBezTo>
                    <a:lnTo>
                      <a:pt x="214" y="401"/>
                    </a:lnTo>
                    <a:cubicBezTo>
                      <a:pt x="217" y="401"/>
                      <a:pt x="220" y="399"/>
                      <a:pt x="223" y="398"/>
                    </a:cubicBezTo>
                    <a:lnTo>
                      <a:pt x="228" y="404"/>
                    </a:lnTo>
                    <a:cubicBezTo>
                      <a:pt x="229" y="405"/>
                      <a:pt x="231" y="406"/>
                      <a:pt x="232" y="406"/>
                    </a:cubicBezTo>
                    <a:lnTo>
                      <a:pt x="235" y="406"/>
                    </a:lnTo>
                    <a:lnTo>
                      <a:pt x="250" y="391"/>
                    </a:lnTo>
                    <a:cubicBezTo>
                      <a:pt x="252" y="389"/>
                      <a:pt x="252" y="385"/>
                      <a:pt x="249" y="382"/>
                    </a:cubicBezTo>
                    <a:lnTo>
                      <a:pt x="243" y="378"/>
                    </a:lnTo>
                    <a:cubicBezTo>
                      <a:pt x="245" y="375"/>
                      <a:pt x="246" y="372"/>
                      <a:pt x="247" y="369"/>
                    </a:cubicBezTo>
                    <a:lnTo>
                      <a:pt x="254" y="370"/>
                    </a:lnTo>
                    <a:cubicBezTo>
                      <a:pt x="258" y="370"/>
                      <a:pt x="261" y="367"/>
                      <a:pt x="261" y="364"/>
                    </a:cubicBezTo>
                    <a:lnTo>
                      <a:pt x="261" y="346"/>
                    </a:lnTo>
                    <a:cubicBezTo>
                      <a:pt x="261" y="343"/>
                      <a:pt x="258" y="340"/>
                      <a:pt x="254" y="340"/>
                    </a:cubicBezTo>
                    <a:close/>
                  </a:path>
                </a:pathLst>
              </a:custGeom>
              <a:grpFill/>
              <a:ln>
                <a:noFill/>
              </a:ln>
            </p:spPr>
            <p:txBody>
              <a:bodyPr/>
              <a:lstStyle/>
              <a:p>
                <a:pPr marL="0" marR="0" lvl="0" indent="0" defTabSz="1227224" eaLnBrk="1" fontAlgn="auto" latinLnBrk="0" hangingPunct="1">
                  <a:lnSpc>
                    <a:spcPct val="100000"/>
                  </a:lnSpc>
                  <a:spcBef>
                    <a:spcPts val="0"/>
                  </a:spcBef>
                  <a:spcAft>
                    <a:spcPts val="0"/>
                  </a:spcAft>
                  <a:buClrTx/>
                  <a:buSzTx/>
                  <a:buFontTx/>
                  <a:buNone/>
                  <a:tabLst/>
                  <a:defRPr/>
                </a:pPr>
                <a:endParaRPr kumimoji="0" lang="zh-CN" altLang="en-US" sz="7200" b="0" i="0" u="none" strike="noStrike" kern="0" cap="none" spc="0" normalizeH="0" baseline="0" noProof="0" dirty="0">
                  <a:ln>
                    <a:noFill/>
                  </a:ln>
                  <a:solidFill>
                    <a:prstClr val="white"/>
                  </a:solidFill>
                  <a:effectLst/>
                  <a:uLnTx/>
                  <a:uFillTx/>
                  <a:ea typeface="微软雅黑" panose="020B0503020204020204" pitchFamily="34" charset="-122"/>
                  <a:cs typeface="Arial" panose="020B0604020202020204" pitchFamily="34" charset="0"/>
                  <a:sym typeface="Arial" panose="020B0604020202020204" pitchFamily="34" charset="0"/>
                </a:endParaRPr>
              </a:p>
            </p:txBody>
          </p:sp>
        </p:grpSp>
      </p:grpSp>
      <p:grpSp>
        <p:nvGrpSpPr>
          <p:cNvPr id="875" name="组合 874"/>
          <p:cNvGrpSpPr/>
          <p:nvPr/>
        </p:nvGrpSpPr>
        <p:grpSpPr>
          <a:xfrm>
            <a:off x="2233753" y="1604797"/>
            <a:ext cx="832192" cy="832192"/>
            <a:chOff x="8263062" y="401216"/>
            <a:chExt cx="936000" cy="936000"/>
          </a:xfrm>
        </p:grpSpPr>
        <p:grpSp>
          <p:nvGrpSpPr>
            <p:cNvPr id="876" name="组合 875"/>
            <p:cNvGrpSpPr/>
            <p:nvPr/>
          </p:nvGrpSpPr>
          <p:grpSpPr>
            <a:xfrm>
              <a:off x="8624508" y="618450"/>
              <a:ext cx="213109" cy="467807"/>
              <a:chOff x="1431926" y="2889251"/>
              <a:chExt cx="247650" cy="574675"/>
            </a:xfrm>
            <a:solidFill>
              <a:sysClr val="window" lastClr="FFFFFF"/>
            </a:solidFill>
          </p:grpSpPr>
          <p:sp>
            <p:nvSpPr>
              <p:cNvPr id="885" name="Freeform 664"/>
              <p:cNvSpPr>
                <a:spLocks noEditPoints="1"/>
              </p:cNvSpPr>
              <p:nvPr/>
            </p:nvSpPr>
            <p:spPr bwMode="auto">
              <a:xfrm>
                <a:off x="1462089" y="2916239"/>
                <a:ext cx="187325" cy="115888"/>
              </a:xfrm>
              <a:custGeom>
                <a:avLst/>
                <a:gdLst>
                  <a:gd name="T0" fmla="*/ 105 w 220"/>
                  <a:gd name="T1" fmla="*/ 12 h 136"/>
                  <a:gd name="T2" fmla="*/ 105 w 220"/>
                  <a:gd name="T3" fmla="*/ 12 h 136"/>
                  <a:gd name="T4" fmla="*/ 41 w 220"/>
                  <a:gd name="T5" fmla="*/ 62 h 136"/>
                  <a:gd name="T6" fmla="*/ 36 w 220"/>
                  <a:gd name="T7" fmla="*/ 66 h 136"/>
                  <a:gd name="T8" fmla="*/ 11 w 220"/>
                  <a:gd name="T9" fmla="*/ 95 h 136"/>
                  <a:gd name="T10" fmla="*/ 41 w 220"/>
                  <a:gd name="T11" fmla="*/ 124 h 136"/>
                  <a:gd name="T12" fmla="*/ 186 w 220"/>
                  <a:gd name="T13" fmla="*/ 124 h 136"/>
                  <a:gd name="T14" fmla="*/ 193 w 220"/>
                  <a:gd name="T15" fmla="*/ 122 h 136"/>
                  <a:gd name="T16" fmla="*/ 209 w 220"/>
                  <a:gd name="T17" fmla="*/ 90 h 136"/>
                  <a:gd name="T18" fmla="*/ 168 w 220"/>
                  <a:gd name="T19" fmla="*/ 49 h 136"/>
                  <a:gd name="T20" fmla="*/ 163 w 220"/>
                  <a:gd name="T21" fmla="*/ 46 h 136"/>
                  <a:gd name="T22" fmla="*/ 105 w 220"/>
                  <a:gd name="T23" fmla="*/ 12 h 136"/>
                  <a:gd name="T24" fmla="*/ 186 w 220"/>
                  <a:gd name="T25" fmla="*/ 136 h 136"/>
                  <a:gd name="T26" fmla="*/ 186 w 220"/>
                  <a:gd name="T27" fmla="*/ 136 h 136"/>
                  <a:gd name="T28" fmla="*/ 41 w 220"/>
                  <a:gd name="T29" fmla="*/ 136 h 136"/>
                  <a:gd name="T30" fmla="*/ 0 w 220"/>
                  <a:gd name="T31" fmla="*/ 95 h 136"/>
                  <a:gd name="T32" fmla="*/ 31 w 220"/>
                  <a:gd name="T33" fmla="*/ 55 h 136"/>
                  <a:gd name="T34" fmla="*/ 105 w 220"/>
                  <a:gd name="T35" fmla="*/ 0 h 136"/>
                  <a:gd name="T36" fmla="*/ 172 w 220"/>
                  <a:gd name="T37" fmla="*/ 38 h 136"/>
                  <a:gd name="T38" fmla="*/ 220 w 220"/>
                  <a:gd name="T39" fmla="*/ 90 h 136"/>
                  <a:gd name="T40" fmla="*/ 200 w 220"/>
                  <a:gd name="T41" fmla="*/ 131 h 136"/>
                  <a:gd name="T42" fmla="*/ 186 w 220"/>
                  <a:gd name="T43"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0" h="136">
                    <a:moveTo>
                      <a:pt x="105" y="12"/>
                    </a:moveTo>
                    <a:lnTo>
                      <a:pt x="105" y="12"/>
                    </a:lnTo>
                    <a:cubicBezTo>
                      <a:pt x="75" y="12"/>
                      <a:pt x="48" y="32"/>
                      <a:pt x="41" y="62"/>
                    </a:cubicBezTo>
                    <a:cubicBezTo>
                      <a:pt x="40" y="64"/>
                      <a:pt x="38" y="66"/>
                      <a:pt x="36" y="66"/>
                    </a:cubicBezTo>
                    <a:cubicBezTo>
                      <a:pt x="22" y="68"/>
                      <a:pt x="11" y="80"/>
                      <a:pt x="11" y="95"/>
                    </a:cubicBezTo>
                    <a:cubicBezTo>
                      <a:pt x="11" y="111"/>
                      <a:pt x="24" y="124"/>
                      <a:pt x="41" y="124"/>
                    </a:cubicBezTo>
                    <a:lnTo>
                      <a:pt x="186" y="124"/>
                    </a:lnTo>
                    <a:cubicBezTo>
                      <a:pt x="189" y="124"/>
                      <a:pt x="191" y="124"/>
                      <a:pt x="193" y="122"/>
                    </a:cubicBezTo>
                    <a:cubicBezTo>
                      <a:pt x="203" y="114"/>
                      <a:pt x="209" y="102"/>
                      <a:pt x="209" y="90"/>
                    </a:cubicBezTo>
                    <a:cubicBezTo>
                      <a:pt x="209" y="68"/>
                      <a:pt x="191" y="49"/>
                      <a:pt x="168" y="49"/>
                    </a:cubicBezTo>
                    <a:cubicBezTo>
                      <a:pt x="166" y="49"/>
                      <a:pt x="164" y="48"/>
                      <a:pt x="163" y="46"/>
                    </a:cubicBezTo>
                    <a:cubicBezTo>
                      <a:pt x="151" y="25"/>
                      <a:pt x="129" y="12"/>
                      <a:pt x="105" y="12"/>
                    </a:cubicBezTo>
                    <a:close/>
                    <a:moveTo>
                      <a:pt x="186" y="136"/>
                    </a:moveTo>
                    <a:lnTo>
                      <a:pt x="186" y="136"/>
                    </a:lnTo>
                    <a:lnTo>
                      <a:pt x="41" y="136"/>
                    </a:lnTo>
                    <a:cubicBezTo>
                      <a:pt x="18" y="136"/>
                      <a:pt x="0" y="117"/>
                      <a:pt x="0" y="95"/>
                    </a:cubicBezTo>
                    <a:cubicBezTo>
                      <a:pt x="0" y="76"/>
                      <a:pt x="13" y="60"/>
                      <a:pt x="31" y="55"/>
                    </a:cubicBezTo>
                    <a:cubicBezTo>
                      <a:pt x="41" y="23"/>
                      <a:pt x="71" y="0"/>
                      <a:pt x="105" y="0"/>
                    </a:cubicBezTo>
                    <a:cubicBezTo>
                      <a:pt x="132" y="0"/>
                      <a:pt x="157" y="15"/>
                      <a:pt x="172" y="38"/>
                    </a:cubicBezTo>
                    <a:cubicBezTo>
                      <a:pt x="199" y="40"/>
                      <a:pt x="220" y="63"/>
                      <a:pt x="220" y="90"/>
                    </a:cubicBezTo>
                    <a:cubicBezTo>
                      <a:pt x="220" y="106"/>
                      <a:pt x="213" y="121"/>
                      <a:pt x="200" y="131"/>
                    </a:cubicBezTo>
                    <a:cubicBezTo>
                      <a:pt x="197" y="134"/>
                      <a:pt x="192" y="136"/>
                      <a:pt x="186" y="136"/>
                    </a:cubicBez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886" name="Freeform 665"/>
              <p:cNvSpPr>
                <a:spLocks noEditPoints="1"/>
              </p:cNvSpPr>
              <p:nvPr/>
            </p:nvSpPr>
            <p:spPr bwMode="auto">
              <a:xfrm>
                <a:off x="1504951" y="2960689"/>
                <a:ext cx="47625" cy="30163"/>
              </a:xfrm>
              <a:custGeom>
                <a:avLst/>
                <a:gdLst>
                  <a:gd name="T0" fmla="*/ 28 w 55"/>
                  <a:gd name="T1" fmla="*/ 7 h 36"/>
                  <a:gd name="T2" fmla="*/ 28 w 55"/>
                  <a:gd name="T3" fmla="*/ 7 h 36"/>
                  <a:gd name="T4" fmla="*/ 8 w 55"/>
                  <a:gd name="T5" fmla="*/ 18 h 36"/>
                  <a:gd name="T6" fmla="*/ 28 w 55"/>
                  <a:gd name="T7" fmla="*/ 28 h 36"/>
                  <a:gd name="T8" fmla="*/ 47 w 55"/>
                  <a:gd name="T9" fmla="*/ 18 h 36"/>
                  <a:gd name="T10" fmla="*/ 28 w 55"/>
                  <a:gd name="T11" fmla="*/ 7 h 36"/>
                  <a:gd name="T12" fmla="*/ 28 w 55"/>
                  <a:gd name="T13" fmla="*/ 36 h 36"/>
                  <a:gd name="T14" fmla="*/ 28 w 55"/>
                  <a:gd name="T15" fmla="*/ 36 h 36"/>
                  <a:gd name="T16" fmla="*/ 0 w 55"/>
                  <a:gd name="T17" fmla="*/ 18 h 36"/>
                  <a:gd name="T18" fmla="*/ 28 w 55"/>
                  <a:gd name="T19" fmla="*/ 0 h 36"/>
                  <a:gd name="T20" fmla="*/ 55 w 55"/>
                  <a:gd name="T21" fmla="*/ 18 h 36"/>
                  <a:gd name="T22" fmla="*/ 28 w 55"/>
                  <a:gd name="T2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36">
                    <a:moveTo>
                      <a:pt x="28" y="7"/>
                    </a:moveTo>
                    <a:lnTo>
                      <a:pt x="28" y="7"/>
                    </a:lnTo>
                    <a:cubicBezTo>
                      <a:pt x="16" y="7"/>
                      <a:pt x="8" y="13"/>
                      <a:pt x="8" y="18"/>
                    </a:cubicBezTo>
                    <a:cubicBezTo>
                      <a:pt x="8" y="23"/>
                      <a:pt x="16" y="28"/>
                      <a:pt x="28" y="28"/>
                    </a:cubicBezTo>
                    <a:cubicBezTo>
                      <a:pt x="39" y="28"/>
                      <a:pt x="47" y="23"/>
                      <a:pt x="47" y="18"/>
                    </a:cubicBezTo>
                    <a:cubicBezTo>
                      <a:pt x="47" y="13"/>
                      <a:pt x="39" y="7"/>
                      <a:pt x="28" y="7"/>
                    </a:cubicBezTo>
                    <a:close/>
                    <a:moveTo>
                      <a:pt x="28" y="36"/>
                    </a:moveTo>
                    <a:lnTo>
                      <a:pt x="28" y="36"/>
                    </a:lnTo>
                    <a:cubicBezTo>
                      <a:pt x="12" y="36"/>
                      <a:pt x="0" y="28"/>
                      <a:pt x="0" y="18"/>
                    </a:cubicBezTo>
                    <a:cubicBezTo>
                      <a:pt x="0" y="8"/>
                      <a:pt x="12" y="0"/>
                      <a:pt x="28" y="0"/>
                    </a:cubicBezTo>
                    <a:cubicBezTo>
                      <a:pt x="43" y="0"/>
                      <a:pt x="55" y="8"/>
                      <a:pt x="55" y="18"/>
                    </a:cubicBezTo>
                    <a:cubicBezTo>
                      <a:pt x="55" y="28"/>
                      <a:pt x="43" y="36"/>
                      <a:pt x="28" y="36"/>
                    </a:cubicBez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887" name="Freeform 666"/>
              <p:cNvSpPr>
                <a:spLocks noEditPoints="1"/>
              </p:cNvSpPr>
              <p:nvPr/>
            </p:nvSpPr>
            <p:spPr bwMode="auto">
              <a:xfrm>
                <a:off x="1504951" y="2973389"/>
                <a:ext cx="47625" cy="41275"/>
              </a:xfrm>
              <a:custGeom>
                <a:avLst/>
                <a:gdLst>
                  <a:gd name="T0" fmla="*/ 8 w 55"/>
                  <a:gd name="T1" fmla="*/ 30 h 49"/>
                  <a:gd name="T2" fmla="*/ 8 w 55"/>
                  <a:gd name="T3" fmla="*/ 30 h 49"/>
                  <a:gd name="T4" fmla="*/ 8 w 55"/>
                  <a:gd name="T5" fmla="*/ 31 h 49"/>
                  <a:gd name="T6" fmla="*/ 28 w 55"/>
                  <a:gd name="T7" fmla="*/ 42 h 49"/>
                  <a:gd name="T8" fmla="*/ 47 w 55"/>
                  <a:gd name="T9" fmla="*/ 31 h 49"/>
                  <a:gd name="T10" fmla="*/ 47 w 55"/>
                  <a:gd name="T11" fmla="*/ 30 h 49"/>
                  <a:gd name="T12" fmla="*/ 28 w 55"/>
                  <a:gd name="T13" fmla="*/ 35 h 49"/>
                  <a:gd name="T14" fmla="*/ 8 w 55"/>
                  <a:gd name="T15" fmla="*/ 30 h 49"/>
                  <a:gd name="T16" fmla="*/ 28 w 55"/>
                  <a:gd name="T17" fmla="*/ 49 h 49"/>
                  <a:gd name="T18" fmla="*/ 28 w 55"/>
                  <a:gd name="T19" fmla="*/ 49 h 49"/>
                  <a:gd name="T20" fmla="*/ 0 w 55"/>
                  <a:gd name="T21" fmla="*/ 31 h 49"/>
                  <a:gd name="T22" fmla="*/ 0 w 55"/>
                  <a:gd name="T23" fmla="*/ 4 h 49"/>
                  <a:gd name="T24" fmla="*/ 4 w 55"/>
                  <a:gd name="T25" fmla="*/ 0 h 49"/>
                  <a:gd name="T26" fmla="*/ 8 w 55"/>
                  <a:gd name="T27" fmla="*/ 4 h 49"/>
                  <a:gd name="T28" fmla="*/ 8 w 55"/>
                  <a:gd name="T29" fmla="*/ 17 h 49"/>
                  <a:gd name="T30" fmla="*/ 28 w 55"/>
                  <a:gd name="T31" fmla="*/ 28 h 49"/>
                  <a:gd name="T32" fmla="*/ 47 w 55"/>
                  <a:gd name="T33" fmla="*/ 17 h 49"/>
                  <a:gd name="T34" fmla="*/ 47 w 55"/>
                  <a:gd name="T35" fmla="*/ 4 h 49"/>
                  <a:gd name="T36" fmla="*/ 55 w 55"/>
                  <a:gd name="T37" fmla="*/ 4 h 49"/>
                  <a:gd name="T38" fmla="*/ 55 w 55"/>
                  <a:gd name="T39" fmla="*/ 31 h 49"/>
                  <a:gd name="T40" fmla="*/ 28 w 55"/>
                  <a:gd name="T4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5" h="49">
                    <a:moveTo>
                      <a:pt x="8" y="30"/>
                    </a:moveTo>
                    <a:lnTo>
                      <a:pt x="8" y="30"/>
                    </a:lnTo>
                    <a:lnTo>
                      <a:pt x="8" y="31"/>
                    </a:lnTo>
                    <a:cubicBezTo>
                      <a:pt x="8" y="36"/>
                      <a:pt x="16" y="42"/>
                      <a:pt x="28" y="42"/>
                    </a:cubicBezTo>
                    <a:cubicBezTo>
                      <a:pt x="39" y="42"/>
                      <a:pt x="47" y="36"/>
                      <a:pt x="47" y="31"/>
                    </a:cubicBezTo>
                    <a:lnTo>
                      <a:pt x="47" y="30"/>
                    </a:lnTo>
                    <a:cubicBezTo>
                      <a:pt x="42" y="33"/>
                      <a:pt x="35" y="35"/>
                      <a:pt x="28" y="35"/>
                    </a:cubicBezTo>
                    <a:cubicBezTo>
                      <a:pt x="20" y="35"/>
                      <a:pt x="13" y="33"/>
                      <a:pt x="8" y="30"/>
                    </a:cubicBezTo>
                    <a:close/>
                    <a:moveTo>
                      <a:pt x="28" y="49"/>
                    </a:moveTo>
                    <a:lnTo>
                      <a:pt x="28" y="49"/>
                    </a:lnTo>
                    <a:cubicBezTo>
                      <a:pt x="12" y="49"/>
                      <a:pt x="0" y="41"/>
                      <a:pt x="0" y="31"/>
                    </a:cubicBezTo>
                    <a:lnTo>
                      <a:pt x="0" y="4"/>
                    </a:lnTo>
                    <a:cubicBezTo>
                      <a:pt x="0" y="1"/>
                      <a:pt x="2" y="0"/>
                      <a:pt x="4" y="0"/>
                    </a:cubicBezTo>
                    <a:cubicBezTo>
                      <a:pt x="6" y="0"/>
                      <a:pt x="8" y="1"/>
                      <a:pt x="8" y="4"/>
                    </a:cubicBezTo>
                    <a:lnTo>
                      <a:pt x="8" y="17"/>
                    </a:lnTo>
                    <a:cubicBezTo>
                      <a:pt x="8" y="22"/>
                      <a:pt x="16" y="28"/>
                      <a:pt x="28" y="28"/>
                    </a:cubicBezTo>
                    <a:cubicBezTo>
                      <a:pt x="39" y="28"/>
                      <a:pt x="47" y="22"/>
                      <a:pt x="47" y="17"/>
                    </a:cubicBezTo>
                    <a:lnTo>
                      <a:pt x="47" y="4"/>
                    </a:lnTo>
                    <a:lnTo>
                      <a:pt x="55" y="4"/>
                    </a:lnTo>
                    <a:lnTo>
                      <a:pt x="55" y="31"/>
                    </a:lnTo>
                    <a:cubicBezTo>
                      <a:pt x="55" y="41"/>
                      <a:pt x="43" y="49"/>
                      <a:pt x="28" y="49"/>
                    </a:cubicBez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888" name="Freeform 667"/>
              <p:cNvSpPr>
                <a:spLocks noEditPoints="1"/>
              </p:cNvSpPr>
              <p:nvPr/>
            </p:nvSpPr>
            <p:spPr bwMode="auto">
              <a:xfrm>
                <a:off x="1558926" y="2960689"/>
                <a:ext cx="46038" cy="30163"/>
              </a:xfrm>
              <a:custGeom>
                <a:avLst/>
                <a:gdLst>
                  <a:gd name="T0" fmla="*/ 27 w 54"/>
                  <a:gd name="T1" fmla="*/ 7 h 36"/>
                  <a:gd name="T2" fmla="*/ 27 w 54"/>
                  <a:gd name="T3" fmla="*/ 7 h 36"/>
                  <a:gd name="T4" fmla="*/ 8 w 54"/>
                  <a:gd name="T5" fmla="*/ 18 h 36"/>
                  <a:gd name="T6" fmla="*/ 27 w 54"/>
                  <a:gd name="T7" fmla="*/ 28 h 36"/>
                  <a:gd name="T8" fmla="*/ 47 w 54"/>
                  <a:gd name="T9" fmla="*/ 18 h 36"/>
                  <a:gd name="T10" fmla="*/ 27 w 54"/>
                  <a:gd name="T11" fmla="*/ 7 h 36"/>
                  <a:gd name="T12" fmla="*/ 27 w 54"/>
                  <a:gd name="T13" fmla="*/ 36 h 36"/>
                  <a:gd name="T14" fmla="*/ 27 w 54"/>
                  <a:gd name="T15" fmla="*/ 36 h 36"/>
                  <a:gd name="T16" fmla="*/ 0 w 54"/>
                  <a:gd name="T17" fmla="*/ 18 h 36"/>
                  <a:gd name="T18" fmla="*/ 27 w 54"/>
                  <a:gd name="T19" fmla="*/ 0 h 36"/>
                  <a:gd name="T20" fmla="*/ 54 w 54"/>
                  <a:gd name="T21" fmla="*/ 18 h 36"/>
                  <a:gd name="T22" fmla="*/ 27 w 54"/>
                  <a:gd name="T2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36">
                    <a:moveTo>
                      <a:pt x="27" y="7"/>
                    </a:moveTo>
                    <a:lnTo>
                      <a:pt x="27" y="7"/>
                    </a:lnTo>
                    <a:cubicBezTo>
                      <a:pt x="16" y="7"/>
                      <a:pt x="8" y="13"/>
                      <a:pt x="8" y="18"/>
                    </a:cubicBezTo>
                    <a:cubicBezTo>
                      <a:pt x="8" y="23"/>
                      <a:pt x="16" y="28"/>
                      <a:pt x="27" y="28"/>
                    </a:cubicBezTo>
                    <a:cubicBezTo>
                      <a:pt x="39" y="28"/>
                      <a:pt x="47" y="23"/>
                      <a:pt x="47" y="18"/>
                    </a:cubicBezTo>
                    <a:cubicBezTo>
                      <a:pt x="47" y="13"/>
                      <a:pt x="39" y="7"/>
                      <a:pt x="27" y="7"/>
                    </a:cubicBezTo>
                    <a:close/>
                    <a:moveTo>
                      <a:pt x="27" y="36"/>
                    </a:moveTo>
                    <a:lnTo>
                      <a:pt x="27" y="36"/>
                    </a:lnTo>
                    <a:cubicBezTo>
                      <a:pt x="12" y="36"/>
                      <a:pt x="0" y="28"/>
                      <a:pt x="0" y="18"/>
                    </a:cubicBezTo>
                    <a:cubicBezTo>
                      <a:pt x="0" y="8"/>
                      <a:pt x="12" y="0"/>
                      <a:pt x="27" y="0"/>
                    </a:cubicBezTo>
                    <a:cubicBezTo>
                      <a:pt x="43" y="0"/>
                      <a:pt x="54" y="8"/>
                      <a:pt x="54" y="18"/>
                    </a:cubicBezTo>
                    <a:cubicBezTo>
                      <a:pt x="54" y="28"/>
                      <a:pt x="43" y="36"/>
                      <a:pt x="27" y="36"/>
                    </a:cubicBez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889" name="Freeform 668"/>
              <p:cNvSpPr>
                <a:spLocks noEditPoints="1"/>
              </p:cNvSpPr>
              <p:nvPr/>
            </p:nvSpPr>
            <p:spPr bwMode="auto">
              <a:xfrm>
                <a:off x="1558926" y="2973389"/>
                <a:ext cx="46038" cy="41275"/>
              </a:xfrm>
              <a:custGeom>
                <a:avLst/>
                <a:gdLst>
                  <a:gd name="T0" fmla="*/ 8 w 54"/>
                  <a:gd name="T1" fmla="*/ 30 h 49"/>
                  <a:gd name="T2" fmla="*/ 8 w 54"/>
                  <a:gd name="T3" fmla="*/ 30 h 49"/>
                  <a:gd name="T4" fmla="*/ 8 w 54"/>
                  <a:gd name="T5" fmla="*/ 31 h 49"/>
                  <a:gd name="T6" fmla="*/ 27 w 54"/>
                  <a:gd name="T7" fmla="*/ 42 h 49"/>
                  <a:gd name="T8" fmla="*/ 47 w 54"/>
                  <a:gd name="T9" fmla="*/ 31 h 49"/>
                  <a:gd name="T10" fmla="*/ 47 w 54"/>
                  <a:gd name="T11" fmla="*/ 30 h 49"/>
                  <a:gd name="T12" fmla="*/ 27 w 54"/>
                  <a:gd name="T13" fmla="*/ 35 h 49"/>
                  <a:gd name="T14" fmla="*/ 8 w 54"/>
                  <a:gd name="T15" fmla="*/ 30 h 49"/>
                  <a:gd name="T16" fmla="*/ 27 w 54"/>
                  <a:gd name="T17" fmla="*/ 49 h 49"/>
                  <a:gd name="T18" fmla="*/ 27 w 54"/>
                  <a:gd name="T19" fmla="*/ 49 h 49"/>
                  <a:gd name="T20" fmla="*/ 0 w 54"/>
                  <a:gd name="T21" fmla="*/ 31 h 49"/>
                  <a:gd name="T22" fmla="*/ 0 w 54"/>
                  <a:gd name="T23" fmla="*/ 4 h 49"/>
                  <a:gd name="T24" fmla="*/ 4 w 54"/>
                  <a:gd name="T25" fmla="*/ 0 h 49"/>
                  <a:gd name="T26" fmla="*/ 8 w 54"/>
                  <a:gd name="T27" fmla="*/ 4 h 49"/>
                  <a:gd name="T28" fmla="*/ 8 w 54"/>
                  <a:gd name="T29" fmla="*/ 17 h 49"/>
                  <a:gd name="T30" fmla="*/ 27 w 54"/>
                  <a:gd name="T31" fmla="*/ 28 h 49"/>
                  <a:gd name="T32" fmla="*/ 47 w 54"/>
                  <a:gd name="T33" fmla="*/ 17 h 49"/>
                  <a:gd name="T34" fmla="*/ 47 w 54"/>
                  <a:gd name="T35" fmla="*/ 4 h 49"/>
                  <a:gd name="T36" fmla="*/ 54 w 54"/>
                  <a:gd name="T37" fmla="*/ 4 h 49"/>
                  <a:gd name="T38" fmla="*/ 54 w 54"/>
                  <a:gd name="T39" fmla="*/ 31 h 49"/>
                  <a:gd name="T40" fmla="*/ 27 w 54"/>
                  <a:gd name="T4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49">
                    <a:moveTo>
                      <a:pt x="8" y="30"/>
                    </a:moveTo>
                    <a:lnTo>
                      <a:pt x="8" y="30"/>
                    </a:lnTo>
                    <a:lnTo>
                      <a:pt x="8" y="31"/>
                    </a:lnTo>
                    <a:cubicBezTo>
                      <a:pt x="8" y="36"/>
                      <a:pt x="16" y="42"/>
                      <a:pt x="27" y="42"/>
                    </a:cubicBezTo>
                    <a:cubicBezTo>
                      <a:pt x="39" y="42"/>
                      <a:pt x="47" y="36"/>
                      <a:pt x="47" y="31"/>
                    </a:cubicBezTo>
                    <a:lnTo>
                      <a:pt x="47" y="30"/>
                    </a:lnTo>
                    <a:cubicBezTo>
                      <a:pt x="42" y="33"/>
                      <a:pt x="35" y="35"/>
                      <a:pt x="27" y="35"/>
                    </a:cubicBezTo>
                    <a:cubicBezTo>
                      <a:pt x="20" y="35"/>
                      <a:pt x="13" y="33"/>
                      <a:pt x="8" y="30"/>
                    </a:cubicBezTo>
                    <a:close/>
                    <a:moveTo>
                      <a:pt x="27" y="49"/>
                    </a:moveTo>
                    <a:lnTo>
                      <a:pt x="27" y="49"/>
                    </a:lnTo>
                    <a:cubicBezTo>
                      <a:pt x="12" y="49"/>
                      <a:pt x="0" y="41"/>
                      <a:pt x="0" y="31"/>
                    </a:cubicBezTo>
                    <a:lnTo>
                      <a:pt x="0" y="4"/>
                    </a:lnTo>
                    <a:cubicBezTo>
                      <a:pt x="0" y="1"/>
                      <a:pt x="2" y="0"/>
                      <a:pt x="4" y="0"/>
                    </a:cubicBezTo>
                    <a:cubicBezTo>
                      <a:pt x="6" y="0"/>
                      <a:pt x="8" y="1"/>
                      <a:pt x="8" y="4"/>
                    </a:cubicBezTo>
                    <a:lnTo>
                      <a:pt x="8" y="17"/>
                    </a:lnTo>
                    <a:cubicBezTo>
                      <a:pt x="8" y="22"/>
                      <a:pt x="16" y="28"/>
                      <a:pt x="27" y="28"/>
                    </a:cubicBezTo>
                    <a:cubicBezTo>
                      <a:pt x="39" y="28"/>
                      <a:pt x="47" y="22"/>
                      <a:pt x="47" y="17"/>
                    </a:cubicBezTo>
                    <a:lnTo>
                      <a:pt x="47" y="4"/>
                    </a:lnTo>
                    <a:lnTo>
                      <a:pt x="54" y="4"/>
                    </a:lnTo>
                    <a:lnTo>
                      <a:pt x="54" y="31"/>
                    </a:lnTo>
                    <a:cubicBezTo>
                      <a:pt x="54" y="41"/>
                      <a:pt x="43" y="49"/>
                      <a:pt x="27" y="49"/>
                    </a:cubicBez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890" name="Freeform 669"/>
              <p:cNvSpPr>
                <a:spLocks noEditPoints="1"/>
              </p:cNvSpPr>
              <p:nvPr/>
            </p:nvSpPr>
            <p:spPr bwMode="auto">
              <a:xfrm>
                <a:off x="1463676" y="3068639"/>
                <a:ext cx="184150" cy="36513"/>
              </a:xfrm>
              <a:custGeom>
                <a:avLst/>
                <a:gdLst>
                  <a:gd name="T0" fmla="*/ 7 w 216"/>
                  <a:gd name="T1" fmla="*/ 35 h 42"/>
                  <a:gd name="T2" fmla="*/ 7 w 216"/>
                  <a:gd name="T3" fmla="*/ 35 h 42"/>
                  <a:gd name="T4" fmla="*/ 209 w 216"/>
                  <a:gd name="T5" fmla="*/ 35 h 42"/>
                  <a:gd name="T6" fmla="*/ 209 w 216"/>
                  <a:gd name="T7" fmla="*/ 8 h 42"/>
                  <a:gd name="T8" fmla="*/ 7 w 216"/>
                  <a:gd name="T9" fmla="*/ 8 h 42"/>
                  <a:gd name="T10" fmla="*/ 7 w 216"/>
                  <a:gd name="T11" fmla="*/ 35 h 42"/>
                  <a:gd name="T12" fmla="*/ 212 w 216"/>
                  <a:gd name="T13" fmla="*/ 42 h 42"/>
                  <a:gd name="T14" fmla="*/ 212 w 216"/>
                  <a:gd name="T15" fmla="*/ 42 h 42"/>
                  <a:gd name="T16" fmla="*/ 3 w 216"/>
                  <a:gd name="T17" fmla="*/ 42 h 42"/>
                  <a:gd name="T18" fmla="*/ 0 w 216"/>
                  <a:gd name="T19" fmla="*/ 39 h 42"/>
                  <a:gd name="T20" fmla="*/ 0 w 216"/>
                  <a:gd name="T21" fmla="*/ 4 h 42"/>
                  <a:gd name="T22" fmla="*/ 3 w 216"/>
                  <a:gd name="T23" fmla="*/ 0 h 42"/>
                  <a:gd name="T24" fmla="*/ 212 w 216"/>
                  <a:gd name="T25" fmla="*/ 0 h 42"/>
                  <a:gd name="T26" fmla="*/ 216 w 216"/>
                  <a:gd name="T27" fmla="*/ 4 h 42"/>
                  <a:gd name="T28" fmla="*/ 216 w 216"/>
                  <a:gd name="T29" fmla="*/ 39 h 42"/>
                  <a:gd name="T30" fmla="*/ 212 w 216"/>
                  <a:gd name="T3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42">
                    <a:moveTo>
                      <a:pt x="7" y="35"/>
                    </a:moveTo>
                    <a:lnTo>
                      <a:pt x="7" y="35"/>
                    </a:lnTo>
                    <a:lnTo>
                      <a:pt x="209" y="35"/>
                    </a:lnTo>
                    <a:lnTo>
                      <a:pt x="209" y="8"/>
                    </a:lnTo>
                    <a:lnTo>
                      <a:pt x="7" y="8"/>
                    </a:lnTo>
                    <a:lnTo>
                      <a:pt x="7" y="35"/>
                    </a:lnTo>
                    <a:close/>
                    <a:moveTo>
                      <a:pt x="212" y="42"/>
                    </a:moveTo>
                    <a:lnTo>
                      <a:pt x="212" y="42"/>
                    </a:lnTo>
                    <a:lnTo>
                      <a:pt x="3" y="42"/>
                    </a:lnTo>
                    <a:cubicBezTo>
                      <a:pt x="1" y="42"/>
                      <a:pt x="0" y="41"/>
                      <a:pt x="0" y="39"/>
                    </a:cubicBezTo>
                    <a:lnTo>
                      <a:pt x="0" y="4"/>
                    </a:lnTo>
                    <a:cubicBezTo>
                      <a:pt x="0" y="2"/>
                      <a:pt x="1" y="0"/>
                      <a:pt x="3" y="0"/>
                    </a:cubicBezTo>
                    <a:lnTo>
                      <a:pt x="212" y="0"/>
                    </a:lnTo>
                    <a:cubicBezTo>
                      <a:pt x="215" y="0"/>
                      <a:pt x="216" y="2"/>
                      <a:pt x="216" y="4"/>
                    </a:cubicBezTo>
                    <a:lnTo>
                      <a:pt x="216" y="39"/>
                    </a:lnTo>
                    <a:cubicBezTo>
                      <a:pt x="216" y="41"/>
                      <a:pt x="215" y="42"/>
                      <a:pt x="212" y="42"/>
                    </a:cubicBez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891" name="Freeform 670"/>
              <p:cNvSpPr>
                <a:spLocks/>
              </p:cNvSpPr>
              <p:nvPr/>
            </p:nvSpPr>
            <p:spPr bwMode="auto">
              <a:xfrm>
                <a:off x="1431926" y="2889251"/>
                <a:ext cx="247650" cy="560388"/>
              </a:xfrm>
              <a:custGeom>
                <a:avLst/>
                <a:gdLst>
                  <a:gd name="T0" fmla="*/ 283 w 292"/>
                  <a:gd name="T1" fmla="*/ 657 h 657"/>
                  <a:gd name="T2" fmla="*/ 283 w 292"/>
                  <a:gd name="T3" fmla="*/ 657 h 657"/>
                  <a:gd name="T4" fmla="*/ 224 w 292"/>
                  <a:gd name="T5" fmla="*/ 657 h 657"/>
                  <a:gd name="T6" fmla="*/ 224 w 292"/>
                  <a:gd name="T7" fmla="*/ 638 h 657"/>
                  <a:gd name="T8" fmla="*/ 273 w 292"/>
                  <a:gd name="T9" fmla="*/ 638 h 657"/>
                  <a:gd name="T10" fmla="*/ 273 w 292"/>
                  <a:gd name="T11" fmla="*/ 19 h 657"/>
                  <a:gd name="T12" fmla="*/ 19 w 292"/>
                  <a:gd name="T13" fmla="*/ 19 h 657"/>
                  <a:gd name="T14" fmla="*/ 19 w 292"/>
                  <a:gd name="T15" fmla="*/ 638 h 657"/>
                  <a:gd name="T16" fmla="*/ 131 w 292"/>
                  <a:gd name="T17" fmla="*/ 638 h 657"/>
                  <a:gd name="T18" fmla="*/ 131 w 292"/>
                  <a:gd name="T19" fmla="*/ 657 h 657"/>
                  <a:gd name="T20" fmla="*/ 9 w 292"/>
                  <a:gd name="T21" fmla="*/ 657 h 657"/>
                  <a:gd name="T22" fmla="*/ 0 w 292"/>
                  <a:gd name="T23" fmla="*/ 648 h 657"/>
                  <a:gd name="T24" fmla="*/ 0 w 292"/>
                  <a:gd name="T25" fmla="*/ 10 h 657"/>
                  <a:gd name="T26" fmla="*/ 9 w 292"/>
                  <a:gd name="T27" fmla="*/ 0 h 657"/>
                  <a:gd name="T28" fmla="*/ 283 w 292"/>
                  <a:gd name="T29" fmla="*/ 0 h 657"/>
                  <a:gd name="T30" fmla="*/ 292 w 292"/>
                  <a:gd name="T31" fmla="*/ 10 h 657"/>
                  <a:gd name="T32" fmla="*/ 292 w 292"/>
                  <a:gd name="T33" fmla="*/ 648 h 657"/>
                  <a:gd name="T34" fmla="*/ 283 w 292"/>
                  <a:gd name="T35" fmla="*/ 657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2" h="657">
                    <a:moveTo>
                      <a:pt x="283" y="657"/>
                    </a:moveTo>
                    <a:lnTo>
                      <a:pt x="283" y="657"/>
                    </a:lnTo>
                    <a:lnTo>
                      <a:pt x="224" y="657"/>
                    </a:lnTo>
                    <a:lnTo>
                      <a:pt x="224" y="638"/>
                    </a:lnTo>
                    <a:lnTo>
                      <a:pt x="273" y="638"/>
                    </a:lnTo>
                    <a:lnTo>
                      <a:pt x="273" y="19"/>
                    </a:lnTo>
                    <a:lnTo>
                      <a:pt x="19" y="19"/>
                    </a:lnTo>
                    <a:lnTo>
                      <a:pt x="19" y="638"/>
                    </a:lnTo>
                    <a:lnTo>
                      <a:pt x="131" y="638"/>
                    </a:lnTo>
                    <a:lnTo>
                      <a:pt x="131" y="657"/>
                    </a:lnTo>
                    <a:lnTo>
                      <a:pt x="9" y="657"/>
                    </a:lnTo>
                    <a:cubicBezTo>
                      <a:pt x="4" y="657"/>
                      <a:pt x="0" y="653"/>
                      <a:pt x="0" y="648"/>
                    </a:cubicBezTo>
                    <a:lnTo>
                      <a:pt x="0" y="10"/>
                    </a:lnTo>
                    <a:cubicBezTo>
                      <a:pt x="0" y="5"/>
                      <a:pt x="4" y="0"/>
                      <a:pt x="9" y="0"/>
                    </a:cubicBezTo>
                    <a:lnTo>
                      <a:pt x="283" y="0"/>
                    </a:lnTo>
                    <a:cubicBezTo>
                      <a:pt x="288" y="0"/>
                      <a:pt x="292" y="5"/>
                      <a:pt x="292" y="10"/>
                    </a:cubicBezTo>
                    <a:lnTo>
                      <a:pt x="292" y="648"/>
                    </a:lnTo>
                    <a:cubicBezTo>
                      <a:pt x="292" y="653"/>
                      <a:pt x="288" y="657"/>
                      <a:pt x="283" y="657"/>
                    </a:cubicBez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892" name="Freeform 671"/>
              <p:cNvSpPr>
                <a:spLocks/>
              </p:cNvSpPr>
              <p:nvPr/>
            </p:nvSpPr>
            <p:spPr bwMode="auto">
              <a:xfrm>
                <a:off x="1439864" y="3046414"/>
                <a:ext cx="231775" cy="7938"/>
              </a:xfrm>
              <a:custGeom>
                <a:avLst/>
                <a:gdLst>
                  <a:gd name="T0" fmla="*/ 272 w 272"/>
                  <a:gd name="T1" fmla="*/ 8 h 8"/>
                  <a:gd name="T2" fmla="*/ 272 w 272"/>
                  <a:gd name="T3" fmla="*/ 8 h 8"/>
                  <a:gd name="T4" fmla="*/ 0 w 272"/>
                  <a:gd name="T5" fmla="*/ 8 h 8"/>
                  <a:gd name="T6" fmla="*/ 0 w 272"/>
                  <a:gd name="T7" fmla="*/ 0 h 8"/>
                  <a:gd name="T8" fmla="*/ 272 w 272"/>
                  <a:gd name="T9" fmla="*/ 0 h 8"/>
                  <a:gd name="T10" fmla="*/ 272 w 272"/>
                  <a:gd name="T11" fmla="*/ 8 h 8"/>
                </a:gdLst>
                <a:ahLst/>
                <a:cxnLst>
                  <a:cxn ang="0">
                    <a:pos x="T0" y="T1"/>
                  </a:cxn>
                  <a:cxn ang="0">
                    <a:pos x="T2" y="T3"/>
                  </a:cxn>
                  <a:cxn ang="0">
                    <a:pos x="T4" y="T5"/>
                  </a:cxn>
                  <a:cxn ang="0">
                    <a:pos x="T6" y="T7"/>
                  </a:cxn>
                  <a:cxn ang="0">
                    <a:pos x="T8" y="T9"/>
                  </a:cxn>
                  <a:cxn ang="0">
                    <a:pos x="T10" y="T11"/>
                  </a:cxn>
                </a:cxnLst>
                <a:rect l="0" t="0" r="r" b="b"/>
                <a:pathLst>
                  <a:path w="272" h="8">
                    <a:moveTo>
                      <a:pt x="272" y="8"/>
                    </a:moveTo>
                    <a:lnTo>
                      <a:pt x="272" y="8"/>
                    </a:lnTo>
                    <a:lnTo>
                      <a:pt x="0" y="8"/>
                    </a:lnTo>
                    <a:lnTo>
                      <a:pt x="0" y="0"/>
                    </a:lnTo>
                    <a:lnTo>
                      <a:pt x="272" y="0"/>
                    </a:lnTo>
                    <a:lnTo>
                      <a:pt x="272" y="8"/>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893" name="Freeform 672"/>
              <p:cNvSpPr>
                <a:spLocks/>
              </p:cNvSpPr>
              <p:nvPr/>
            </p:nvSpPr>
            <p:spPr bwMode="auto">
              <a:xfrm>
                <a:off x="1439864" y="3167064"/>
                <a:ext cx="231775" cy="6350"/>
              </a:xfrm>
              <a:custGeom>
                <a:avLst/>
                <a:gdLst>
                  <a:gd name="T0" fmla="*/ 272 w 272"/>
                  <a:gd name="T1" fmla="*/ 8 h 8"/>
                  <a:gd name="T2" fmla="*/ 272 w 272"/>
                  <a:gd name="T3" fmla="*/ 8 h 8"/>
                  <a:gd name="T4" fmla="*/ 0 w 272"/>
                  <a:gd name="T5" fmla="*/ 8 h 8"/>
                  <a:gd name="T6" fmla="*/ 0 w 272"/>
                  <a:gd name="T7" fmla="*/ 0 h 8"/>
                  <a:gd name="T8" fmla="*/ 272 w 272"/>
                  <a:gd name="T9" fmla="*/ 0 h 8"/>
                  <a:gd name="T10" fmla="*/ 272 w 272"/>
                  <a:gd name="T11" fmla="*/ 8 h 8"/>
                </a:gdLst>
                <a:ahLst/>
                <a:cxnLst>
                  <a:cxn ang="0">
                    <a:pos x="T0" y="T1"/>
                  </a:cxn>
                  <a:cxn ang="0">
                    <a:pos x="T2" y="T3"/>
                  </a:cxn>
                  <a:cxn ang="0">
                    <a:pos x="T4" y="T5"/>
                  </a:cxn>
                  <a:cxn ang="0">
                    <a:pos x="T6" y="T7"/>
                  </a:cxn>
                  <a:cxn ang="0">
                    <a:pos x="T8" y="T9"/>
                  </a:cxn>
                  <a:cxn ang="0">
                    <a:pos x="T10" y="T11"/>
                  </a:cxn>
                </a:cxnLst>
                <a:rect l="0" t="0" r="r" b="b"/>
                <a:pathLst>
                  <a:path w="272" h="8">
                    <a:moveTo>
                      <a:pt x="272" y="8"/>
                    </a:moveTo>
                    <a:lnTo>
                      <a:pt x="272" y="8"/>
                    </a:lnTo>
                    <a:lnTo>
                      <a:pt x="0" y="8"/>
                    </a:lnTo>
                    <a:lnTo>
                      <a:pt x="0" y="0"/>
                    </a:lnTo>
                    <a:lnTo>
                      <a:pt x="272" y="0"/>
                    </a:lnTo>
                    <a:lnTo>
                      <a:pt x="272" y="8"/>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894" name="Freeform 673"/>
              <p:cNvSpPr>
                <a:spLocks noEditPoints="1"/>
              </p:cNvSpPr>
              <p:nvPr/>
            </p:nvSpPr>
            <p:spPr bwMode="auto">
              <a:xfrm>
                <a:off x="1462089" y="3187701"/>
                <a:ext cx="187325" cy="215900"/>
              </a:xfrm>
              <a:custGeom>
                <a:avLst/>
                <a:gdLst>
                  <a:gd name="T0" fmla="*/ 11 w 220"/>
                  <a:gd name="T1" fmla="*/ 242 h 253"/>
                  <a:gd name="T2" fmla="*/ 11 w 220"/>
                  <a:gd name="T3" fmla="*/ 242 h 253"/>
                  <a:gd name="T4" fmla="*/ 209 w 220"/>
                  <a:gd name="T5" fmla="*/ 242 h 253"/>
                  <a:gd name="T6" fmla="*/ 209 w 220"/>
                  <a:gd name="T7" fmla="*/ 11 h 253"/>
                  <a:gd name="T8" fmla="*/ 11 w 220"/>
                  <a:gd name="T9" fmla="*/ 11 h 253"/>
                  <a:gd name="T10" fmla="*/ 11 w 220"/>
                  <a:gd name="T11" fmla="*/ 242 h 253"/>
                  <a:gd name="T12" fmla="*/ 214 w 220"/>
                  <a:gd name="T13" fmla="*/ 253 h 253"/>
                  <a:gd name="T14" fmla="*/ 214 w 220"/>
                  <a:gd name="T15" fmla="*/ 253 h 253"/>
                  <a:gd name="T16" fmla="*/ 5 w 220"/>
                  <a:gd name="T17" fmla="*/ 253 h 253"/>
                  <a:gd name="T18" fmla="*/ 0 w 220"/>
                  <a:gd name="T19" fmla="*/ 247 h 253"/>
                  <a:gd name="T20" fmla="*/ 0 w 220"/>
                  <a:gd name="T21" fmla="*/ 5 h 253"/>
                  <a:gd name="T22" fmla="*/ 5 w 220"/>
                  <a:gd name="T23" fmla="*/ 0 h 253"/>
                  <a:gd name="T24" fmla="*/ 214 w 220"/>
                  <a:gd name="T25" fmla="*/ 0 h 253"/>
                  <a:gd name="T26" fmla="*/ 220 w 220"/>
                  <a:gd name="T27" fmla="*/ 5 h 253"/>
                  <a:gd name="T28" fmla="*/ 220 w 220"/>
                  <a:gd name="T29" fmla="*/ 247 h 253"/>
                  <a:gd name="T30" fmla="*/ 214 w 220"/>
                  <a:gd name="T31"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0" h="253">
                    <a:moveTo>
                      <a:pt x="11" y="242"/>
                    </a:moveTo>
                    <a:lnTo>
                      <a:pt x="11" y="242"/>
                    </a:lnTo>
                    <a:lnTo>
                      <a:pt x="209" y="242"/>
                    </a:lnTo>
                    <a:lnTo>
                      <a:pt x="209" y="11"/>
                    </a:lnTo>
                    <a:lnTo>
                      <a:pt x="11" y="11"/>
                    </a:lnTo>
                    <a:lnTo>
                      <a:pt x="11" y="242"/>
                    </a:lnTo>
                    <a:close/>
                    <a:moveTo>
                      <a:pt x="214" y="253"/>
                    </a:moveTo>
                    <a:lnTo>
                      <a:pt x="214" y="253"/>
                    </a:lnTo>
                    <a:lnTo>
                      <a:pt x="5" y="253"/>
                    </a:lnTo>
                    <a:cubicBezTo>
                      <a:pt x="2" y="253"/>
                      <a:pt x="0" y="251"/>
                      <a:pt x="0" y="247"/>
                    </a:cubicBezTo>
                    <a:lnTo>
                      <a:pt x="0" y="5"/>
                    </a:lnTo>
                    <a:cubicBezTo>
                      <a:pt x="0" y="2"/>
                      <a:pt x="2" y="0"/>
                      <a:pt x="5" y="0"/>
                    </a:cubicBezTo>
                    <a:lnTo>
                      <a:pt x="214" y="0"/>
                    </a:lnTo>
                    <a:cubicBezTo>
                      <a:pt x="218" y="0"/>
                      <a:pt x="220" y="2"/>
                      <a:pt x="220" y="5"/>
                    </a:cubicBezTo>
                    <a:lnTo>
                      <a:pt x="220" y="247"/>
                    </a:lnTo>
                    <a:cubicBezTo>
                      <a:pt x="220" y="251"/>
                      <a:pt x="218" y="253"/>
                      <a:pt x="214" y="253"/>
                    </a:cubicBez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895" name="Freeform 674"/>
              <p:cNvSpPr>
                <a:spLocks/>
              </p:cNvSpPr>
              <p:nvPr/>
            </p:nvSpPr>
            <p:spPr bwMode="auto">
              <a:xfrm>
                <a:off x="1477964" y="3194051"/>
                <a:ext cx="3175" cy="203200"/>
              </a:xfrm>
              <a:custGeom>
                <a:avLst/>
                <a:gdLst>
                  <a:gd name="T0" fmla="*/ 4 w 4"/>
                  <a:gd name="T1" fmla="*/ 238 h 238"/>
                  <a:gd name="T2" fmla="*/ 4 w 4"/>
                  <a:gd name="T3" fmla="*/ 238 h 238"/>
                  <a:gd name="T4" fmla="*/ 0 w 4"/>
                  <a:gd name="T5" fmla="*/ 238 h 238"/>
                  <a:gd name="T6" fmla="*/ 0 w 4"/>
                  <a:gd name="T7" fmla="*/ 0 h 238"/>
                  <a:gd name="T8" fmla="*/ 4 w 4"/>
                  <a:gd name="T9" fmla="*/ 0 h 238"/>
                  <a:gd name="T10" fmla="*/ 4 w 4"/>
                  <a:gd name="T11" fmla="*/ 238 h 238"/>
                </a:gdLst>
                <a:ahLst/>
                <a:cxnLst>
                  <a:cxn ang="0">
                    <a:pos x="T0" y="T1"/>
                  </a:cxn>
                  <a:cxn ang="0">
                    <a:pos x="T2" y="T3"/>
                  </a:cxn>
                  <a:cxn ang="0">
                    <a:pos x="T4" y="T5"/>
                  </a:cxn>
                  <a:cxn ang="0">
                    <a:pos x="T6" y="T7"/>
                  </a:cxn>
                  <a:cxn ang="0">
                    <a:pos x="T8" y="T9"/>
                  </a:cxn>
                  <a:cxn ang="0">
                    <a:pos x="T10" y="T11"/>
                  </a:cxn>
                </a:cxnLst>
                <a:rect l="0" t="0" r="r" b="b"/>
                <a:pathLst>
                  <a:path w="4" h="238">
                    <a:moveTo>
                      <a:pt x="4" y="238"/>
                    </a:moveTo>
                    <a:lnTo>
                      <a:pt x="4" y="238"/>
                    </a:lnTo>
                    <a:lnTo>
                      <a:pt x="0" y="238"/>
                    </a:lnTo>
                    <a:lnTo>
                      <a:pt x="0" y="0"/>
                    </a:lnTo>
                    <a:lnTo>
                      <a:pt x="4" y="0"/>
                    </a:lnTo>
                    <a:lnTo>
                      <a:pt x="4" y="238"/>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896" name="Freeform 675"/>
              <p:cNvSpPr>
                <a:spLocks/>
              </p:cNvSpPr>
              <p:nvPr/>
            </p:nvSpPr>
            <p:spPr bwMode="auto">
              <a:xfrm>
                <a:off x="1630364" y="3194051"/>
                <a:ext cx="3175" cy="203200"/>
              </a:xfrm>
              <a:custGeom>
                <a:avLst/>
                <a:gdLst>
                  <a:gd name="T0" fmla="*/ 4 w 4"/>
                  <a:gd name="T1" fmla="*/ 238 h 238"/>
                  <a:gd name="T2" fmla="*/ 4 w 4"/>
                  <a:gd name="T3" fmla="*/ 238 h 238"/>
                  <a:gd name="T4" fmla="*/ 0 w 4"/>
                  <a:gd name="T5" fmla="*/ 238 h 238"/>
                  <a:gd name="T6" fmla="*/ 0 w 4"/>
                  <a:gd name="T7" fmla="*/ 0 h 238"/>
                  <a:gd name="T8" fmla="*/ 4 w 4"/>
                  <a:gd name="T9" fmla="*/ 0 h 238"/>
                  <a:gd name="T10" fmla="*/ 4 w 4"/>
                  <a:gd name="T11" fmla="*/ 238 h 238"/>
                </a:gdLst>
                <a:ahLst/>
                <a:cxnLst>
                  <a:cxn ang="0">
                    <a:pos x="T0" y="T1"/>
                  </a:cxn>
                  <a:cxn ang="0">
                    <a:pos x="T2" y="T3"/>
                  </a:cxn>
                  <a:cxn ang="0">
                    <a:pos x="T4" y="T5"/>
                  </a:cxn>
                  <a:cxn ang="0">
                    <a:pos x="T6" y="T7"/>
                  </a:cxn>
                  <a:cxn ang="0">
                    <a:pos x="T8" y="T9"/>
                  </a:cxn>
                  <a:cxn ang="0">
                    <a:pos x="T10" y="T11"/>
                  </a:cxn>
                </a:cxnLst>
                <a:rect l="0" t="0" r="r" b="b"/>
                <a:pathLst>
                  <a:path w="4" h="238">
                    <a:moveTo>
                      <a:pt x="4" y="238"/>
                    </a:moveTo>
                    <a:lnTo>
                      <a:pt x="4" y="238"/>
                    </a:lnTo>
                    <a:lnTo>
                      <a:pt x="0" y="238"/>
                    </a:lnTo>
                    <a:lnTo>
                      <a:pt x="0" y="0"/>
                    </a:lnTo>
                    <a:lnTo>
                      <a:pt x="4" y="0"/>
                    </a:lnTo>
                    <a:lnTo>
                      <a:pt x="4" y="238"/>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897" name="Freeform 676"/>
              <p:cNvSpPr>
                <a:spLocks/>
              </p:cNvSpPr>
              <p:nvPr/>
            </p:nvSpPr>
            <p:spPr bwMode="auto">
              <a:xfrm>
                <a:off x="1481139" y="3378201"/>
                <a:ext cx="150813" cy="3175"/>
              </a:xfrm>
              <a:custGeom>
                <a:avLst/>
                <a:gdLst>
                  <a:gd name="T0" fmla="*/ 178 w 178"/>
                  <a:gd name="T1" fmla="*/ 3 h 3"/>
                  <a:gd name="T2" fmla="*/ 178 w 178"/>
                  <a:gd name="T3" fmla="*/ 3 h 3"/>
                  <a:gd name="T4" fmla="*/ 0 w 178"/>
                  <a:gd name="T5" fmla="*/ 3 h 3"/>
                  <a:gd name="T6" fmla="*/ 0 w 178"/>
                  <a:gd name="T7" fmla="*/ 0 h 3"/>
                  <a:gd name="T8" fmla="*/ 178 w 178"/>
                  <a:gd name="T9" fmla="*/ 0 h 3"/>
                  <a:gd name="T10" fmla="*/ 178 w 178"/>
                  <a:gd name="T11" fmla="*/ 3 h 3"/>
                </a:gdLst>
                <a:ahLst/>
                <a:cxnLst>
                  <a:cxn ang="0">
                    <a:pos x="T0" y="T1"/>
                  </a:cxn>
                  <a:cxn ang="0">
                    <a:pos x="T2" y="T3"/>
                  </a:cxn>
                  <a:cxn ang="0">
                    <a:pos x="T4" y="T5"/>
                  </a:cxn>
                  <a:cxn ang="0">
                    <a:pos x="T6" y="T7"/>
                  </a:cxn>
                  <a:cxn ang="0">
                    <a:pos x="T8" y="T9"/>
                  </a:cxn>
                  <a:cxn ang="0">
                    <a:pos x="T10" y="T11"/>
                  </a:cxn>
                </a:cxnLst>
                <a:rect l="0" t="0" r="r" b="b"/>
                <a:pathLst>
                  <a:path w="178" h="3">
                    <a:moveTo>
                      <a:pt x="178" y="3"/>
                    </a:moveTo>
                    <a:lnTo>
                      <a:pt x="178" y="3"/>
                    </a:lnTo>
                    <a:lnTo>
                      <a:pt x="0" y="3"/>
                    </a:lnTo>
                    <a:lnTo>
                      <a:pt x="0" y="0"/>
                    </a:lnTo>
                    <a:lnTo>
                      <a:pt x="178" y="0"/>
                    </a:lnTo>
                    <a:lnTo>
                      <a:pt x="178" y="3"/>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898" name="Freeform 677"/>
              <p:cNvSpPr>
                <a:spLocks/>
              </p:cNvSpPr>
              <p:nvPr/>
            </p:nvSpPr>
            <p:spPr bwMode="auto">
              <a:xfrm>
                <a:off x="1481139" y="3201989"/>
                <a:ext cx="150813" cy="3175"/>
              </a:xfrm>
              <a:custGeom>
                <a:avLst/>
                <a:gdLst>
                  <a:gd name="T0" fmla="*/ 178 w 178"/>
                  <a:gd name="T1" fmla="*/ 4 h 4"/>
                  <a:gd name="T2" fmla="*/ 178 w 178"/>
                  <a:gd name="T3" fmla="*/ 4 h 4"/>
                  <a:gd name="T4" fmla="*/ 0 w 178"/>
                  <a:gd name="T5" fmla="*/ 4 h 4"/>
                  <a:gd name="T6" fmla="*/ 0 w 178"/>
                  <a:gd name="T7" fmla="*/ 0 h 4"/>
                  <a:gd name="T8" fmla="*/ 178 w 178"/>
                  <a:gd name="T9" fmla="*/ 0 h 4"/>
                  <a:gd name="T10" fmla="*/ 178 w 178"/>
                  <a:gd name="T11" fmla="*/ 4 h 4"/>
                </a:gdLst>
                <a:ahLst/>
                <a:cxnLst>
                  <a:cxn ang="0">
                    <a:pos x="T0" y="T1"/>
                  </a:cxn>
                  <a:cxn ang="0">
                    <a:pos x="T2" y="T3"/>
                  </a:cxn>
                  <a:cxn ang="0">
                    <a:pos x="T4" y="T5"/>
                  </a:cxn>
                  <a:cxn ang="0">
                    <a:pos x="T6" y="T7"/>
                  </a:cxn>
                  <a:cxn ang="0">
                    <a:pos x="T8" y="T9"/>
                  </a:cxn>
                  <a:cxn ang="0">
                    <a:pos x="T10" y="T11"/>
                  </a:cxn>
                </a:cxnLst>
                <a:rect l="0" t="0" r="r" b="b"/>
                <a:pathLst>
                  <a:path w="178" h="4">
                    <a:moveTo>
                      <a:pt x="178" y="4"/>
                    </a:moveTo>
                    <a:lnTo>
                      <a:pt x="178" y="4"/>
                    </a:lnTo>
                    <a:lnTo>
                      <a:pt x="0" y="4"/>
                    </a:lnTo>
                    <a:lnTo>
                      <a:pt x="0" y="0"/>
                    </a:lnTo>
                    <a:lnTo>
                      <a:pt x="178" y="0"/>
                    </a:lnTo>
                    <a:lnTo>
                      <a:pt x="178" y="4"/>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899" name="Freeform 678"/>
              <p:cNvSpPr>
                <a:spLocks noEditPoints="1"/>
              </p:cNvSpPr>
              <p:nvPr/>
            </p:nvSpPr>
            <p:spPr bwMode="auto">
              <a:xfrm>
                <a:off x="1492251" y="3216276"/>
                <a:ext cx="58738" cy="14288"/>
              </a:xfrm>
              <a:custGeom>
                <a:avLst/>
                <a:gdLst>
                  <a:gd name="T0" fmla="*/ 65 w 70"/>
                  <a:gd name="T1" fmla="*/ 12 h 16"/>
                  <a:gd name="T2" fmla="*/ 65 w 70"/>
                  <a:gd name="T3" fmla="*/ 12 h 16"/>
                  <a:gd name="T4" fmla="*/ 55 w 70"/>
                  <a:gd name="T5" fmla="*/ 12 h 16"/>
                  <a:gd name="T6" fmla="*/ 55 w 70"/>
                  <a:gd name="T7" fmla="*/ 4 h 16"/>
                  <a:gd name="T8" fmla="*/ 65 w 70"/>
                  <a:gd name="T9" fmla="*/ 4 h 16"/>
                  <a:gd name="T10" fmla="*/ 65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5" y="12"/>
                    </a:moveTo>
                    <a:lnTo>
                      <a:pt x="65" y="12"/>
                    </a:lnTo>
                    <a:lnTo>
                      <a:pt x="55" y="12"/>
                    </a:lnTo>
                    <a:lnTo>
                      <a:pt x="55" y="4"/>
                    </a:lnTo>
                    <a:lnTo>
                      <a:pt x="65" y="4"/>
                    </a:lnTo>
                    <a:lnTo>
                      <a:pt x="65" y="12"/>
                    </a:lnTo>
                    <a:close/>
                    <a:moveTo>
                      <a:pt x="0" y="16"/>
                    </a:moveTo>
                    <a:lnTo>
                      <a:pt x="0" y="16"/>
                    </a:lnTo>
                    <a:lnTo>
                      <a:pt x="70" y="16"/>
                    </a:lnTo>
                    <a:lnTo>
                      <a:pt x="70" y="0"/>
                    </a:lnTo>
                    <a:lnTo>
                      <a:pt x="0" y="0"/>
                    </a:lnTo>
                    <a:lnTo>
                      <a:pt x="0" y="1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00" name="Freeform 679"/>
              <p:cNvSpPr>
                <a:spLocks noEditPoints="1"/>
              </p:cNvSpPr>
              <p:nvPr/>
            </p:nvSpPr>
            <p:spPr bwMode="auto">
              <a:xfrm>
                <a:off x="1492251" y="3235326"/>
                <a:ext cx="58738" cy="14288"/>
              </a:xfrm>
              <a:custGeom>
                <a:avLst/>
                <a:gdLst>
                  <a:gd name="T0" fmla="*/ 65 w 70"/>
                  <a:gd name="T1" fmla="*/ 13 h 16"/>
                  <a:gd name="T2" fmla="*/ 65 w 70"/>
                  <a:gd name="T3" fmla="*/ 13 h 16"/>
                  <a:gd name="T4" fmla="*/ 55 w 70"/>
                  <a:gd name="T5" fmla="*/ 13 h 16"/>
                  <a:gd name="T6" fmla="*/ 55 w 70"/>
                  <a:gd name="T7" fmla="*/ 4 h 16"/>
                  <a:gd name="T8" fmla="*/ 65 w 70"/>
                  <a:gd name="T9" fmla="*/ 4 h 16"/>
                  <a:gd name="T10" fmla="*/ 65 w 70"/>
                  <a:gd name="T11" fmla="*/ 13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5" y="13"/>
                    </a:moveTo>
                    <a:lnTo>
                      <a:pt x="65" y="13"/>
                    </a:lnTo>
                    <a:lnTo>
                      <a:pt x="55" y="13"/>
                    </a:lnTo>
                    <a:lnTo>
                      <a:pt x="55" y="4"/>
                    </a:lnTo>
                    <a:lnTo>
                      <a:pt x="65" y="4"/>
                    </a:lnTo>
                    <a:lnTo>
                      <a:pt x="65" y="13"/>
                    </a:lnTo>
                    <a:close/>
                    <a:moveTo>
                      <a:pt x="0" y="16"/>
                    </a:moveTo>
                    <a:lnTo>
                      <a:pt x="0" y="16"/>
                    </a:lnTo>
                    <a:lnTo>
                      <a:pt x="70" y="16"/>
                    </a:lnTo>
                    <a:lnTo>
                      <a:pt x="70" y="0"/>
                    </a:lnTo>
                    <a:lnTo>
                      <a:pt x="0" y="0"/>
                    </a:lnTo>
                    <a:lnTo>
                      <a:pt x="0" y="1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01" name="Freeform 680"/>
              <p:cNvSpPr>
                <a:spLocks noEditPoints="1"/>
              </p:cNvSpPr>
              <p:nvPr/>
            </p:nvSpPr>
            <p:spPr bwMode="auto">
              <a:xfrm>
                <a:off x="1492251" y="3255964"/>
                <a:ext cx="58738" cy="14288"/>
              </a:xfrm>
              <a:custGeom>
                <a:avLst/>
                <a:gdLst>
                  <a:gd name="T0" fmla="*/ 65 w 70"/>
                  <a:gd name="T1" fmla="*/ 12 h 16"/>
                  <a:gd name="T2" fmla="*/ 65 w 70"/>
                  <a:gd name="T3" fmla="*/ 12 h 16"/>
                  <a:gd name="T4" fmla="*/ 55 w 70"/>
                  <a:gd name="T5" fmla="*/ 12 h 16"/>
                  <a:gd name="T6" fmla="*/ 55 w 70"/>
                  <a:gd name="T7" fmla="*/ 4 h 16"/>
                  <a:gd name="T8" fmla="*/ 65 w 70"/>
                  <a:gd name="T9" fmla="*/ 4 h 16"/>
                  <a:gd name="T10" fmla="*/ 65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5" y="12"/>
                    </a:moveTo>
                    <a:lnTo>
                      <a:pt x="65" y="12"/>
                    </a:lnTo>
                    <a:lnTo>
                      <a:pt x="55" y="12"/>
                    </a:lnTo>
                    <a:lnTo>
                      <a:pt x="55" y="4"/>
                    </a:lnTo>
                    <a:lnTo>
                      <a:pt x="65" y="4"/>
                    </a:lnTo>
                    <a:lnTo>
                      <a:pt x="65" y="12"/>
                    </a:lnTo>
                    <a:close/>
                    <a:moveTo>
                      <a:pt x="0" y="16"/>
                    </a:moveTo>
                    <a:lnTo>
                      <a:pt x="0" y="16"/>
                    </a:lnTo>
                    <a:lnTo>
                      <a:pt x="70" y="16"/>
                    </a:lnTo>
                    <a:lnTo>
                      <a:pt x="70" y="0"/>
                    </a:lnTo>
                    <a:lnTo>
                      <a:pt x="0" y="0"/>
                    </a:lnTo>
                    <a:lnTo>
                      <a:pt x="0" y="1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02" name="Freeform 681"/>
              <p:cNvSpPr>
                <a:spLocks noEditPoints="1"/>
              </p:cNvSpPr>
              <p:nvPr/>
            </p:nvSpPr>
            <p:spPr bwMode="auto">
              <a:xfrm>
                <a:off x="1492251" y="3276601"/>
                <a:ext cx="58738" cy="12700"/>
              </a:xfrm>
              <a:custGeom>
                <a:avLst/>
                <a:gdLst>
                  <a:gd name="T0" fmla="*/ 65 w 70"/>
                  <a:gd name="T1" fmla="*/ 12 h 16"/>
                  <a:gd name="T2" fmla="*/ 65 w 70"/>
                  <a:gd name="T3" fmla="*/ 12 h 16"/>
                  <a:gd name="T4" fmla="*/ 55 w 70"/>
                  <a:gd name="T5" fmla="*/ 12 h 16"/>
                  <a:gd name="T6" fmla="*/ 55 w 70"/>
                  <a:gd name="T7" fmla="*/ 4 h 16"/>
                  <a:gd name="T8" fmla="*/ 65 w 70"/>
                  <a:gd name="T9" fmla="*/ 4 h 16"/>
                  <a:gd name="T10" fmla="*/ 65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5" y="12"/>
                    </a:moveTo>
                    <a:lnTo>
                      <a:pt x="65" y="12"/>
                    </a:lnTo>
                    <a:lnTo>
                      <a:pt x="55" y="12"/>
                    </a:lnTo>
                    <a:lnTo>
                      <a:pt x="55" y="4"/>
                    </a:lnTo>
                    <a:lnTo>
                      <a:pt x="65" y="4"/>
                    </a:lnTo>
                    <a:lnTo>
                      <a:pt x="65" y="12"/>
                    </a:lnTo>
                    <a:close/>
                    <a:moveTo>
                      <a:pt x="0" y="16"/>
                    </a:moveTo>
                    <a:lnTo>
                      <a:pt x="0" y="16"/>
                    </a:lnTo>
                    <a:lnTo>
                      <a:pt x="70" y="16"/>
                    </a:lnTo>
                    <a:lnTo>
                      <a:pt x="70" y="0"/>
                    </a:lnTo>
                    <a:lnTo>
                      <a:pt x="0" y="0"/>
                    </a:lnTo>
                    <a:lnTo>
                      <a:pt x="0" y="1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03" name="Freeform 682"/>
              <p:cNvSpPr>
                <a:spLocks noEditPoints="1"/>
              </p:cNvSpPr>
              <p:nvPr/>
            </p:nvSpPr>
            <p:spPr bwMode="auto">
              <a:xfrm>
                <a:off x="1560514" y="3216276"/>
                <a:ext cx="58738" cy="14288"/>
              </a:xfrm>
              <a:custGeom>
                <a:avLst/>
                <a:gdLst>
                  <a:gd name="T0" fmla="*/ 64 w 70"/>
                  <a:gd name="T1" fmla="*/ 12 h 16"/>
                  <a:gd name="T2" fmla="*/ 64 w 70"/>
                  <a:gd name="T3" fmla="*/ 12 h 16"/>
                  <a:gd name="T4" fmla="*/ 55 w 70"/>
                  <a:gd name="T5" fmla="*/ 12 h 16"/>
                  <a:gd name="T6" fmla="*/ 55 w 70"/>
                  <a:gd name="T7" fmla="*/ 4 h 16"/>
                  <a:gd name="T8" fmla="*/ 64 w 70"/>
                  <a:gd name="T9" fmla="*/ 4 h 16"/>
                  <a:gd name="T10" fmla="*/ 64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4" y="12"/>
                    </a:moveTo>
                    <a:lnTo>
                      <a:pt x="64" y="12"/>
                    </a:lnTo>
                    <a:lnTo>
                      <a:pt x="55" y="12"/>
                    </a:lnTo>
                    <a:lnTo>
                      <a:pt x="55" y="4"/>
                    </a:lnTo>
                    <a:lnTo>
                      <a:pt x="64" y="4"/>
                    </a:lnTo>
                    <a:lnTo>
                      <a:pt x="64" y="12"/>
                    </a:lnTo>
                    <a:close/>
                    <a:moveTo>
                      <a:pt x="0" y="16"/>
                    </a:moveTo>
                    <a:lnTo>
                      <a:pt x="0" y="16"/>
                    </a:lnTo>
                    <a:lnTo>
                      <a:pt x="70" y="16"/>
                    </a:lnTo>
                    <a:lnTo>
                      <a:pt x="70" y="0"/>
                    </a:lnTo>
                    <a:lnTo>
                      <a:pt x="0" y="0"/>
                    </a:lnTo>
                    <a:lnTo>
                      <a:pt x="0" y="1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04" name="Freeform 683"/>
              <p:cNvSpPr>
                <a:spLocks noEditPoints="1"/>
              </p:cNvSpPr>
              <p:nvPr/>
            </p:nvSpPr>
            <p:spPr bwMode="auto">
              <a:xfrm>
                <a:off x="1560514" y="3235326"/>
                <a:ext cx="58738" cy="14288"/>
              </a:xfrm>
              <a:custGeom>
                <a:avLst/>
                <a:gdLst>
                  <a:gd name="T0" fmla="*/ 64 w 70"/>
                  <a:gd name="T1" fmla="*/ 13 h 16"/>
                  <a:gd name="T2" fmla="*/ 64 w 70"/>
                  <a:gd name="T3" fmla="*/ 13 h 16"/>
                  <a:gd name="T4" fmla="*/ 55 w 70"/>
                  <a:gd name="T5" fmla="*/ 13 h 16"/>
                  <a:gd name="T6" fmla="*/ 55 w 70"/>
                  <a:gd name="T7" fmla="*/ 4 h 16"/>
                  <a:gd name="T8" fmla="*/ 64 w 70"/>
                  <a:gd name="T9" fmla="*/ 4 h 16"/>
                  <a:gd name="T10" fmla="*/ 64 w 70"/>
                  <a:gd name="T11" fmla="*/ 13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4" y="13"/>
                    </a:moveTo>
                    <a:lnTo>
                      <a:pt x="64" y="13"/>
                    </a:lnTo>
                    <a:lnTo>
                      <a:pt x="55" y="13"/>
                    </a:lnTo>
                    <a:lnTo>
                      <a:pt x="55" y="4"/>
                    </a:lnTo>
                    <a:lnTo>
                      <a:pt x="64" y="4"/>
                    </a:lnTo>
                    <a:lnTo>
                      <a:pt x="64" y="13"/>
                    </a:lnTo>
                    <a:close/>
                    <a:moveTo>
                      <a:pt x="0" y="16"/>
                    </a:moveTo>
                    <a:lnTo>
                      <a:pt x="0" y="16"/>
                    </a:lnTo>
                    <a:lnTo>
                      <a:pt x="70" y="16"/>
                    </a:lnTo>
                    <a:lnTo>
                      <a:pt x="70" y="0"/>
                    </a:lnTo>
                    <a:lnTo>
                      <a:pt x="0" y="0"/>
                    </a:lnTo>
                    <a:lnTo>
                      <a:pt x="0" y="1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05" name="Freeform 684"/>
              <p:cNvSpPr>
                <a:spLocks noEditPoints="1"/>
              </p:cNvSpPr>
              <p:nvPr/>
            </p:nvSpPr>
            <p:spPr bwMode="auto">
              <a:xfrm>
                <a:off x="1560514" y="3255964"/>
                <a:ext cx="58738" cy="14288"/>
              </a:xfrm>
              <a:custGeom>
                <a:avLst/>
                <a:gdLst>
                  <a:gd name="T0" fmla="*/ 64 w 70"/>
                  <a:gd name="T1" fmla="*/ 12 h 16"/>
                  <a:gd name="T2" fmla="*/ 64 w 70"/>
                  <a:gd name="T3" fmla="*/ 12 h 16"/>
                  <a:gd name="T4" fmla="*/ 55 w 70"/>
                  <a:gd name="T5" fmla="*/ 12 h 16"/>
                  <a:gd name="T6" fmla="*/ 55 w 70"/>
                  <a:gd name="T7" fmla="*/ 4 h 16"/>
                  <a:gd name="T8" fmla="*/ 64 w 70"/>
                  <a:gd name="T9" fmla="*/ 4 h 16"/>
                  <a:gd name="T10" fmla="*/ 64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4" y="12"/>
                    </a:moveTo>
                    <a:lnTo>
                      <a:pt x="64" y="12"/>
                    </a:lnTo>
                    <a:lnTo>
                      <a:pt x="55" y="12"/>
                    </a:lnTo>
                    <a:lnTo>
                      <a:pt x="55" y="4"/>
                    </a:lnTo>
                    <a:lnTo>
                      <a:pt x="64" y="4"/>
                    </a:lnTo>
                    <a:lnTo>
                      <a:pt x="64" y="12"/>
                    </a:lnTo>
                    <a:close/>
                    <a:moveTo>
                      <a:pt x="0" y="16"/>
                    </a:moveTo>
                    <a:lnTo>
                      <a:pt x="0" y="16"/>
                    </a:lnTo>
                    <a:lnTo>
                      <a:pt x="70" y="16"/>
                    </a:lnTo>
                    <a:lnTo>
                      <a:pt x="70" y="0"/>
                    </a:lnTo>
                    <a:lnTo>
                      <a:pt x="0" y="0"/>
                    </a:lnTo>
                    <a:lnTo>
                      <a:pt x="0" y="1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06" name="Freeform 685"/>
              <p:cNvSpPr>
                <a:spLocks noEditPoints="1"/>
              </p:cNvSpPr>
              <p:nvPr/>
            </p:nvSpPr>
            <p:spPr bwMode="auto">
              <a:xfrm>
                <a:off x="1560514" y="3276601"/>
                <a:ext cx="58738" cy="12700"/>
              </a:xfrm>
              <a:custGeom>
                <a:avLst/>
                <a:gdLst>
                  <a:gd name="T0" fmla="*/ 64 w 70"/>
                  <a:gd name="T1" fmla="*/ 12 h 16"/>
                  <a:gd name="T2" fmla="*/ 64 w 70"/>
                  <a:gd name="T3" fmla="*/ 12 h 16"/>
                  <a:gd name="T4" fmla="*/ 55 w 70"/>
                  <a:gd name="T5" fmla="*/ 12 h 16"/>
                  <a:gd name="T6" fmla="*/ 55 w 70"/>
                  <a:gd name="T7" fmla="*/ 4 h 16"/>
                  <a:gd name="T8" fmla="*/ 64 w 70"/>
                  <a:gd name="T9" fmla="*/ 4 h 16"/>
                  <a:gd name="T10" fmla="*/ 64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4" y="12"/>
                    </a:moveTo>
                    <a:lnTo>
                      <a:pt x="64" y="12"/>
                    </a:lnTo>
                    <a:lnTo>
                      <a:pt x="55" y="12"/>
                    </a:lnTo>
                    <a:lnTo>
                      <a:pt x="55" y="4"/>
                    </a:lnTo>
                    <a:lnTo>
                      <a:pt x="64" y="4"/>
                    </a:lnTo>
                    <a:lnTo>
                      <a:pt x="64" y="12"/>
                    </a:lnTo>
                    <a:close/>
                    <a:moveTo>
                      <a:pt x="0" y="16"/>
                    </a:moveTo>
                    <a:lnTo>
                      <a:pt x="0" y="16"/>
                    </a:lnTo>
                    <a:lnTo>
                      <a:pt x="70" y="16"/>
                    </a:lnTo>
                    <a:lnTo>
                      <a:pt x="70" y="0"/>
                    </a:lnTo>
                    <a:lnTo>
                      <a:pt x="0" y="0"/>
                    </a:lnTo>
                    <a:lnTo>
                      <a:pt x="0" y="1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07" name="Freeform 686"/>
              <p:cNvSpPr>
                <a:spLocks noEditPoints="1"/>
              </p:cNvSpPr>
              <p:nvPr/>
            </p:nvSpPr>
            <p:spPr bwMode="auto">
              <a:xfrm>
                <a:off x="1492251" y="3297239"/>
                <a:ext cx="58738" cy="12700"/>
              </a:xfrm>
              <a:custGeom>
                <a:avLst/>
                <a:gdLst>
                  <a:gd name="T0" fmla="*/ 65 w 70"/>
                  <a:gd name="T1" fmla="*/ 12 h 16"/>
                  <a:gd name="T2" fmla="*/ 65 w 70"/>
                  <a:gd name="T3" fmla="*/ 12 h 16"/>
                  <a:gd name="T4" fmla="*/ 55 w 70"/>
                  <a:gd name="T5" fmla="*/ 12 h 16"/>
                  <a:gd name="T6" fmla="*/ 55 w 70"/>
                  <a:gd name="T7" fmla="*/ 4 h 16"/>
                  <a:gd name="T8" fmla="*/ 65 w 70"/>
                  <a:gd name="T9" fmla="*/ 4 h 16"/>
                  <a:gd name="T10" fmla="*/ 65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5" y="12"/>
                    </a:moveTo>
                    <a:lnTo>
                      <a:pt x="65" y="12"/>
                    </a:lnTo>
                    <a:lnTo>
                      <a:pt x="55" y="12"/>
                    </a:lnTo>
                    <a:lnTo>
                      <a:pt x="55" y="4"/>
                    </a:lnTo>
                    <a:lnTo>
                      <a:pt x="65" y="4"/>
                    </a:lnTo>
                    <a:lnTo>
                      <a:pt x="65" y="12"/>
                    </a:lnTo>
                    <a:close/>
                    <a:moveTo>
                      <a:pt x="0" y="16"/>
                    </a:moveTo>
                    <a:lnTo>
                      <a:pt x="0" y="16"/>
                    </a:lnTo>
                    <a:lnTo>
                      <a:pt x="70" y="16"/>
                    </a:lnTo>
                    <a:lnTo>
                      <a:pt x="70" y="0"/>
                    </a:lnTo>
                    <a:lnTo>
                      <a:pt x="0" y="0"/>
                    </a:lnTo>
                    <a:lnTo>
                      <a:pt x="0" y="1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08" name="Freeform 687"/>
              <p:cNvSpPr>
                <a:spLocks noEditPoints="1"/>
              </p:cNvSpPr>
              <p:nvPr/>
            </p:nvSpPr>
            <p:spPr bwMode="auto">
              <a:xfrm>
                <a:off x="1492251" y="3316289"/>
                <a:ext cx="58738" cy="12700"/>
              </a:xfrm>
              <a:custGeom>
                <a:avLst/>
                <a:gdLst>
                  <a:gd name="T0" fmla="*/ 65 w 70"/>
                  <a:gd name="T1" fmla="*/ 13 h 16"/>
                  <a:gd name="T2" fmla="*/ 65 w 70"/>
                  <a:gd name="T3" fmla="*/ 13 h 16"/>
                  <a:gd name="T4" fmla="*/ 55 w 70"/>
                  <a:gd name="T5" fmla="*/ 13 h 16"/>
                  <a:gd name="T6" fmla="*/ 55 w 70"/>
                  <a:gd name="T7" fmla="*/ 4 h 16"/>
                  <a:gd name="T8" fmla="*/ 65 w 70"/>
                  <a:gd name="T9" fmla="*/ 4 h 16"/>
                  <a:gd name="T10" fmla="*/ 65 w 70"/>
                  <a:gd name="T11" fmla="*/ 13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5" y="13"/>
                    </a:moveTo>
                    <a:lnTo>
                      <a:pt x="65" y="13"/>
                    </a:lnTo>
                    <a:lnTo>
                      <a:pt x="55" y="13"/>
                    </a:lnTo>
                    <a:lnTo>
                      <a:pt x="55" y="4"/>
                    </a:lnTo>
                    <a:lnTo>
                      <a:pt x="65" y="4"/>
                    </a:lnTo>
                    <a:lnTo>
                      <a:pt x="65" y="13"/>
                    </a:lnTo>
                    <a:close/>
                    <a:moveTo>
                      <a:pt x="0" y="16"/>
                    </a:moveTo>
                    <a:lnTo>
                      <a:pt x="0" y="16"/>
                    </a:lnTo>
                    <a:lnTo>
                      <a:pt x="70" y="16"/>
                    </a:lnTo>
                    <a:lnTo>
                      <a:pt x="70" y="0"/>
                    </a:lnTo>
                    <a:lnTo>
                      <a:pt x="0" y="0"/>
                    </a:lnTo>
                    <a:lnTo>
                      <a:pt x="0" y="1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09" name="Freeform 688"/>
              <p:cNvSpPr>
                <a:spLocks noEditPoints="1"/>
              </p:cNvSpPr>
              <p:nvPr/>
            </p:nvSpPr>
            <p:spPr bwMode="auto">
              <a:xfrm>
                <a:off x="1492251" y="3336926"/>
                <a:ext cx="58738" cy="12700"/>
              </a:xfrm>
              <a:custGeom>
                <a:avLst/>
                <a:gdLst>
                  <a:gd name="T0" fmla="*/ 65 w 70"/>
                  <a:gd name="T1" fmla="*/ 12 h 16"/>
                  <a:gd name="T2" fmla="*/ 65 w 70"/>
                  <a:gd name="T3" fmla="*/ 12 h 16"/>
                  <a:gd name="T4" fmla="*/ 55 w 70"/>
                  <a:gd name="T5" fmla="*/ 12 h 16"/>
                  <a:gd name="T6" fmla="*/ 55 w 70"/>
                  <a:gd name="T7" fmla="*/ 4 h 16"/>
                  <a:gd name="T8" fmla="*/ 65 w 70"/>
                  <a:gd name="T9" fmla="*/ 4 h 16"/>
                  <a:gd name="T10" fmla="*/ 65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5" y="12"/>
                    </a:moveTo>
                    <a:lnTo>
                      <a:pt x="65" y="12"/>
                    </a:lnTo>
                    <a:lnTo>
                      <a:pt x="55" y="12"/>
                    </a:lnTo>
                    <a:lnTo>
                      <a:pt x="55" y="4"/>
                    </a:lnTo>
                    <a:lnTo>
                      <a:pt x="65" y="4"/>
                    </a:lnTo>
                    <a:lnTo>
                      <a:pt x="65" y="12"/>
                    </a:lnTo>
                    <a:close/>
                    <a:moveTo>
                      <a:pt x="0" y="16"/>
                    </a:moveTo>
                    <a:lnTo>
                      <a:pt x="0" y="16"/>
                    </a:lnTo>
                    <a:lnTo>
                      <a:pt x="70" y="16"/>
                    </a:lnTo>
                    <a:lnTo>
                      <a:pt x="70" y="0"/>
                    </a:lnTo>
                    <a:lnTo>
                      <a:pt x="0" y="0"/>
                    </a:lnTo>
                    <a:lnTo>
                      <a:pt x="0" y="1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10" name="Freeform 689"/>
              <p:cNvSpPr>
                <a:spLocks noEditPoints="1"/>
              </p:cNvSpPr>
              <p:nvPr/>
            </p:nvSpPr>
            <p:spPr bwMode="auto">
              <a:xfrm>
                <a:off x="1492251" y="3355976"/>
                <a:ext cx="58738" cy="14288"/>
              </a:xfrm>
              <a:custGeom>
                <a:avLst/>
                <a:gdLst>
                  <a:gd name="T0" fmla="*/ 65 w 70"/>
                  <a:gd name="T1" fmla="*/ 12 h 16"/>
                  <a:gd name="T2" fmla="*/ 65 w 70"/>
                  <a:gd name="T3" fmla="*/ 12 h 16"/>
                  <a:gd name="T4" fmla="*/ 55 w 70"/>
                  <a:gd name="T5" fmla="*/ 12 h 16"/>
                  <a:gd name="T6" fmla="*/ 55 w 70"/>
                  <a:gd name="T7" fmla="*/ 4 h 16"/>
                  <a:gd name="T8" fmla="*/ 65 w 70"/>
                  <a:gd name="T9" fmla="*/ 4 h 16"/>
                  <a:gd name="T10" fmla="*/ 65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5" y="12"/>
                    </a:moveTo>
                    <a:lnTo>
                      <a:pt x="65" y="12"/>
                    </a:lnTo>
                    <a:lnTo>
                      <a:pt x="55" y="12"/>
                    </a:lnTo>
                    <a:lnTo>
                      <a:pt x="55" y="4"/>
                    </a:lnTo>
                    <a:lnTo>
                      <a:pt x="65" y="4"/>
                    </a:lnTo>
                    <a:lnTo>
                      <a:pt x="65" y="12"/>
                    </a:lnTo>
                    <a:close/>
                    <a:moveTo>
                      <a:pt x="0" y="16"/>
                    </a:moveTo>
                    <a:lnTo>
                      <a:pt x="0" y="16"/>
                    </a:lnTo>
                    <a:lnTo>
                      <a:pt x="70" y="16"/>
                    </a:lnTo>
                    <a:lnTo>
                      <a:pt x="70" y="0"/>
                    </a:lnTo>
                    <a:lnTo>
                      <a:pt x="0" y="0"/>
                    </a:lnTo>
                    <a:lnTo>
                      <a:pt x="0" y="1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11" name="Freeform 690"/>
              <p:cNvSpPr>
                <a:spLocks noEditPoints="1"/>
              </p:cNvSpPr>
              <p:nvPr/>
            </p:nvSpPr>
            <p:spPr bwMode="auto">
              <a:xfrm>
                <a:off x="1560514" y="3297239"/>
                <a:ext cx="58738" cy="12700"/>
              </a:xfrm>
              <a:custGeom>
                <a:avLst/>
                <a:gdLst>
                  <a:gd name="T0" fmla="*/ 64 w 70"/>
                  <a:gd name="T1" fmla="*/ 12 h 16"/>
                  <a:gd name="T2" fmla="*/ 64 w 70"/>
                  <a:gd name="T3" fmla="*/ 12 h 16"/>
                  <a:gd name="T4" fmla="*/ 55 w 70"/>
                  <a:gd name="T5" fmla="*/ 12 h 16"/>
                  <a:gd name="T6" fmla="*/ 55 w 70"/>
                  <a:gd name="T7" fmla="*/ 4 h 16"/>
                  <a:gd name="T8" fmla="*/ 64 w 70"/>
                  <a:gd name="T9" fmla="*/ 4 h 16"/>
                  <a:gd name="T10" fmla="*/ 64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4" y="12"/>
                    </a:moveTo>
                    <a:lnTo>
                      <a:pt x="64" y="12"/>
                    </a:lnTo>
                    <a:lnTo>
                      <a:pt x="55" y="12"/>
                    </a:lnTo>
                    <a:lnTo>
                      <a:pt x="55" y="4"/>
                    </a:lnTo>
                    <a:lnTo>
                      <a:pt x="64" y="4"/>
                    </a:lnTo>
                    <a:lnTo>
                      <a:pt x="64" y="12"/>
                    </a:lnTo>
                    <a:close/>
                    <a:moveTo>
                      <a:pt x="0" y="16"/>
                    </a:moveTo>
                    <a:lnTo>
                      <a:pt x="0" y="16"/>
                    </a:lnTo>
                    <a:lnTo>
                      <a:pt x="70" y="16"/>
                    </a:lnTo>
                    <a:lnTo>
                      <a:pt x="70" y="0"/>
                    </a:lnTo>
                    <a:lnTo>
                      <a:pt x="0" y="0"/>
                    </a:lnTo>
                    <a:lnTo>
                      <a:pt x="0" y="1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12" name="Freeform 691"/>
              <p:cNvSpPr>
                <a:spLocks noEditPoints="1"/>
              </p:cNvSpPr>
              <p:nvPr/>
            </p:nvSpPr>
            <p:spPr bwMode="auto">
              <a:xfrm>
                <a:off x="1560514" y="3316289"/>
                <a:ext cx="58738" cy="12700"/>
              </a:xfrm>
              <a:custGeom>
                <a:avLst/>
                <a:gdLst>
                  <a:gd name="T0" fmla="*/ 64 w 70"/>
                  <a:gd name="T1" fmla="*/ 13 h 16"/>
                  <a:gd name="T2" fmla="*/ 64 w 70"/>
                  <a:gd name="T3" fmla="*/ 13 h 16"/>
                  <a:gd name="T4" fmla="*/ 55 w 70"/>
                  <a:gd name="T5" fmla="*/ 13 h 16"/>
                  <a:gd name="T6" fmla="*/ 55 w 70"/>
                  <a:gd name="T7" fmla="*/ 4 h 16"/>
                  <a:gd name="T8" fmla="*/ 64 w 70"/>
                  <a:gd name="T9" fmla="*/ 4 h 16"/>
                  <a:gd name="T10" fmla="*/ 64 w 70"/>
                  <a:gd name="T11" fmla="*/ 13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4" y="13"/>
                    </a:moveTo>
                    <a:lnTo>
                      <a:pt x="64" y="13"/>
                    </a:lnTo>
                    <a:lnTo>
                      <a:pt x="55" y="13"/>
                    </a:lnTo>
                    <a:lnTo>
                      <a:pt x="55" y="4"/>
                    </a:lnTo>
                    <a:lnTo>
                      <a:pt x="64" y="4"/>
                    </a:lnTo>
                    <a:lnTo>
                      <a:pt x="64" y="13"/>
                    </a:lnTo>
                    <a:close/>
                    <a:moveTo>
                      <a:pt x="0" y="16"/>
                    </a:moveTo>
                    <a:lnTo>
                      <a:pt x="0" y="16"/>
                    </a:lnTo>
                    <a:lnTo>
                      <a:pt x="70" y="16"/>
                    </a:lnTo>
                    <a:lnTo>
                      <a:pt x="70" y="0"/>
                    </a:lnTo>
                    <a:lnTo>
                      <a:pt x="0" y="0"/>
                    </a:lnTo>
                    <a:lnTo>
                      <a:pt x="0" y="1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13" name="Freeform 692"/>
              <p:cNvSpPr>
                <a:spLocks noEditPoints="1"/>
              </p:cNvSpPr>
              <p:nvPr/>
            </p:nvSpPr>
            <p:spPr bwMode="auto">
              <a:xfrm>
                <a:off x="1560514" y="3336926"/>
                <a:ext cx="58738" cy="12700"/>
              </a:xfrm>
              <a:custGeom>
                <a:avLst/>
                <a:gdLst>
                  <a:gd name="T0" fmla="*/ 64 w 70"/>
                  <a:gd name="T1" fmla="*/ 12 h 16"/>
                  <a:gd name="T2" fmla="*/ 64 w 70"/>
                  <a:gd name="T3" fmla="*/ 12 h 16"/>
                  <a:gd name="T4" fmla="*/ 55 w 70"/>
                  <a:gd name="T5" fmla="*/ 12 h 16"/>
                  <a:gd name="T6" fmla="*/ 55 w 70"/>
                  <a:gd name="T7" fmla="*/ 4 h 16"/>
                  <a:gd name="T8" fmla="*/ 64 w 70"/>
                  <a:gd name="T9" fmla="*/ 4 h 16"/>
                  <a:gd name="T10" fmla="*/ 64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4" y="12"/>
                    </a:moveTo>
                    <a:lnTo>
                      <a:pt x="64" y="12"/>
                    </a:lnTo>
                    <a:lnTo>
                      <a:pt x="55" y="12"/>
                    </a:lnTo>
                    <a:lnTo>
                      <a:pt x="55" y="4"/>
                    </a:lnTo>
                    <a:lnTo>
                      <a:pt x="64" y="4"/>
                    </a:lnTo>
                    <a:lnTo>
                      <a:pt x="64" y="12"/>
                    </a:lnTo>
                    <a:close/>
                    <a:moveTo>
                      <a:pt x="0" y="16"/>
                    </a:moveTo>
                    <a:lnTo>
                      <a:pt x="0" y="16"/>
                    </a:lnTo>
                    <a:lnTo>
                      <a:pt x="70" y="16"/>
                    </a:lnTo>
                    <a:lnTo>
                      <a:pt x="70" y="0"/>
                    </a:lnTo>
                    <a:lnTo>
                      <a:pt x="0" y="0"/>
                    </a:lnTo>
                    <a:lnTo>
                      <a:pt x="0" y="1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14" name="Freeform 693"/>
              <p:cNvSpPr>
                <a:spLocks noEditPoints="1"/>
              </p:cNvSpPr>
              <p:nvPr/>
            </p:nvSpPr>
            <p:spPr bwMode="auto">
              <a:xfrm>
                <a:off x="1560514" y="3355976"/>
                <a:ext cx="58738" cy="14288"/>
              </a:xfrm>
              <a:custGeom>
                <a:avLst/>
                <a:gdLst>
                  <a:gd name="T0" fmla="*/ 64 w 70"/>
                  <a:gd name="T1" fmla="*/ 12 h 16"/>
                  <a:gd name="T2" fmla="*/ 64 w 70"/>
                  <a:gd name="T3" fmla="*/ 12 h 16"/>
                  <a:gd name="T4" fmla="*/ 55 w 70"/>
                  <a:gd name="T5" fmla="*/ 12 h 16"/>
                  <a:gd name="T6" fmla="*/ 55 w 70"/>
                  <a:gd name="T7" fmla="*/ 4 h 16"/>
                  <a:gd name="T8" fmla="*/ 64 w 70"/>
                  <a:gd name="T9" fmla="*/ 4 h 16"/>
                  <a:gd name="T10" fmla="*/ 64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4" y="12"/>
                    </a:moveTo>
                    <a:lnTo>
                      <a:pt x="64" y="12"/>
                    </a:lnTo>
                    <a:lnTo>
                      <a:pt x="55" y="12"/>
                    </a:lnTo>
                    <a:lnTo>
                      <a:pt x="55" y="4"/>
                    </a:lnTo>
                    <a:lnTo>
                      <a:pt x="64" y="4"/>
                    </a:lnTo>
                    <a:lnTo>
                      <a:pt x="64" y="12"/>
                    </a:lnTo>
                    <a:close/>
                    <a:moveTo>
                      <a:pt x="0" y="16"/>
                    </a:moveTo>
                    <a:lnTo>
                      <a:pt x="0" y="16"/>
                    </a:lnTo>
                    <a:lnTo>
                      <a:pt x="70" y="16"/>
                    </a:lnTo>
                    <a:lnTo>
                      <a:pt x="70" y="0"/>
                    </a:lnTo>
                    <a:lnTo>
                      <a:pt x="0" y="0"/>
                    </a:lnTo>
                    <a:lnTo>
                      <a:pt x="0" y="1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15" name="Freeform 694"/>
              <p:cNvSpPr>
                <a:spLocks/>
              </p:cNvSpPr>
              <p:nvPr/>
            </p:nvSpPr>
            <p:spPr bwMode="auto">
              <a:xfrm>
                <a:off x="1520826" y="3419476"/>
                <a:ext cx="42863"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16" name="Freeform 695"/>
              <p:cNvSpPr>
                <a:spLocks/>
              </p:cNvSpPr>
              <p:nvPr/>
            </p:nvSpPr>
            <p:spPr bwMode="auto">
              <a:xfrm>
                <a:off x="1600201" y="3419476"/>
                <a:ext cx="42863" cy="44450"/>
              </a:xfrm>
              <a:custGeom>
                <a:avLst/>
                <a:gdLst>
                  <a:gd name="T0" fmla="*/ 26 w 51"/>
                  <a:gd name="T1" fmla="*/ 52 h 52"/>
                  <a:gd name="T2" fmla="*/ 26 w 51"/>
                  <a:gd name="T3" fmla="*/ 52 h 52"/>
                  <a:gd name="T4" fmla="*/ 0 w 51"/>
                  <a:gd name="T5" fmla="*/ 26 h 52"/>
                  <a:gd name="T6" fmla="*/ 26 w 51"/>
                  <a:gd name="T7" fmla="*/ 0 h 52"/>
                  <a:gd name="T8" fmla="*/ 51 w 51"/>
                  <a:gd name="T9" fmla="*/ 26 h 52"/>
                  <a:gd name="T10" fmla="*/ 26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6" y="52"/>
                    </a:moveTo>
                    <a:lnTo>
                      <a:pt x="26" y="52"/>
                    </a:lnTo>
                    <a:cubicBezTo>
                      <a:pt x="11" y="52"/>
                      <a:pt x="0" y="40"/>
                      <a:pt x="0" y="26"/>
                    </a:cubicBezTo>
                    <a:cubicBezTo>
                      <a:pt x="0" y="12"/>
                      <a:pt x="11" y="0"/>
                      <a:pt x="26" y="0"/>
                    </a:cubicBezTo>
                    <a:cubicBezTo>
                      <a:pt x="40" y="0"/>
                      <a:pt x="51" y="12"/>
                      <a:pt x="51" y="26"/>
                    </a:cubicBezTo>
                    <a:cubicBezTo>
                      <a:pt x="51" y="40"/>
                      <a:pt x="40" y="52"/>
                      <a:pt x="26" y="52"/>
                    </a:cubicBez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17" name="Freeform 696"/>
              <p:cNvSpPr>
                <a:spLocks/>
              </p:cNvSpPr>
              <p:nvPr/>
            </p:nvSpPr>
            <p:spPr bwMode="auto">
              <a:xfrm>
                <a:off x="1490664" y="3081339"/>
                <a:ext cx="20638" cy="4763"/>
              </a:xfrm>
              <a:custGeom>
                <a:avLst/>
                <a:gdLst>
                  <a:gd name="T0" fmla="*/ 23 w 23"/>
                  <a:gd name="T1" fmla="*/ 6 h 6"/>
                  <a:gd name="T2" fmla="*/ 23 w 23"/>
                  <a:gd name="T3" fmla="*/ 6 h 6"/>
                  <a:gd name="T4" fmla="*/ 0 w 23"/>
                  <a:gd name="T5" fmla="*/ 6 h 6"/>
                  <a:gd name="T6" fmla="*/ 0 w 23"/>
                  <a:gd name="T7" fmla="*/ 0 h 6"/>
                  <a:gd name="T8" fmla="*/ 19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9" y="0"/>
                    </a:lnTo>
                    <a:lnTo>
                      <a:pt x="23" y="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18" name="Freeform 697"/>
              <p:cNvSpPr>
                <a:spLocks/>
              </p:cNvSpPr>
              <p:nvPr/>
            </p:nvSpPr>
            <p:spPr bwMode="auto">
              <a:xfrm>
                <a:off x="1509714" y="3081339"/>
                <a:ext cx="4763" cy="4763"/>
              </a:xfrm>
              <a:custGeom>
                <a:avLst/>
                <a:gdLst>
                  <a:gd name="T0" fmla="*/ 0 w 7"/>
                  <a:gd name="T1" fmla="*/ 0 h 5"/>
                  <a:gd name="T2" fmla="*/ 0 w 7"/>
                  <a:gd name="T3" fmla="*/ 0 h 5"/>
                  <a:gd name="T4" fmla="*/ 7 w 7"/>
                  <a:gd name="T5" fmla="*/ 0 h 5"/>
                  <a:gd name="T6" fmla="*/ 7 w 7"/>
                  <a:gd name="T7" fmla="*/ 5 h 5"/>
                  <a:gd name="T8" fmla="*/ 4 w 7"/>
                  <a:gd name="T9" fmla="*/ 5 h 5"/>
                  <a:gd name="T10" fmla="*/ 0 w 7"/>
                  <a:gd name="T11" fmla="*/ 0 h 5"/>
                </a:gdLst>
                <a:ahLst/>
                <a:cxnLst>
                  <a:cxn ang="0">
                    <a:pos x="T0" y="T1"/>
                  </a:cxn>
                  <a:cxn ang="0">
                    <a:pos x="T2" y="T3"/>
                  </a:cxn>
                  <a:cxn ang="0">
                    <a:pos x="T4" y="T5"/>
                  </a:cxn>
                  <a:cxn ang="0">
                    <a:pos x="T6" y="T7"/>
                  </a:cxn>
                  <a:cxn ang="0">
                    <a:pos x="T8" y="T9"/>
                  </a:cxn>
                  <a:cxn ang="0">
                    <a:pos x="T10" y="T11"/>
                  </a:cxn>
                </a:cxnLst>
                <a:rect l="0" t="0" r="r" b="b"/>
                <a:pathLst>
                  <a:path w="7" h="5">
                    <a:moveTo>
                      <a:pt x="0" y="0"/>
                    </a:moveTo>
                    <a:lnTo>
                      <a:pt x="0" y="0"/>
                    </a:lnTo>
                    <a:lnTo>
                      <a:pt x="7" y="0"/>
                    </a:lnTo>
                    <a:lnTo>
                      <a:pt x="7" y="5"/>
                    </a:lnTo>
                    <a:lnTo>
                      <a:pt x="4" y="5"/>
                    </a:lnTo>
                    <a:lnTo>
                      <a:pt x="0" y="0"/>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19" name="Freeform 698"/>
              <p:cNvSpPr>
                <a:spLocks/>
              </p:cNvSpPr>
              <p:nvPr/>
            </p:nvSpPr>
            <p:spPr bwMode="auto">
              <a:xfrm>
                <a:off x="1490664" y="3089276"/>
                <a:ext cx="20638" cy="4763"/>
              </a:xfrm>
              <a:custGeom>
                <a:avLst/>
                <a:gdLst>
                  <a:gd name="T0" fmla="*/ 23 w 23"/>
                  <a:gd name="T1" fmla="*/ 6 h 6"/>
                  <a:gd name="T2" fmla="*/ 23 w 23"/>
                  <a:gd name="T3" fmla="*/ 6 h 6"/>
                  <a:gd name="T4" fmla="*/ 0 w 23"/>
                  <a:gd name="T5" fmla="*/ 6 h 6"/>
                  <a:gd name="T6" fmla="*/ 0 w 23"/>
                  <a:gd name="T7" fmla="*/ 0 h 6"/>
                  <a:gd name="T8" fmla="*/ 19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9" y="0"/>
                    </a:lnTo>
                    <a:lnTo>
                      <a:pt x="23" y="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20" name="Freeform 699"/>
              <p:cNvSpPr>
                <a:spLocks/>
              </p:cNvSpPr>
              <p:nvPr/>
            </p:nvSpPr>
            <p:spPr bwMode="auto">
              <a:xfrm>
                <a:off x="1509714" y="3090864"/>
                <a:ext cx="4763" cy="3175"/>
              </a:xfrm>
              <a:custGeom>
                <a:avLst/>
                <a:gdLst>
                  <a:gd name="T0" fmla="*/ 0 w 7"/>
                  <a:gd name="T1" fmla="*/ 0 h 5"/>
                  <a:gd name="T2" fmla="*/ 0 w 7"/>
                  <a:gd name="T3" fmla="*/ 0 h 5"/>
                  <a:gd name="T4" fmla="*/ 7 w 7"/>
                  <a:gd name="T5" fmla="*/ 0 h 5"/>
                  <a:gd name="T6" fmla="*/ 7 w 7"/>
                  <a:gd name="T7" fmla="*/ 5 h 5"/>
                  <a:gd name="T8" fmla="*/ 4 w 7"/>
                  <a:gd name="T9" fmla="*/ 5 h 5"/>
                  <a:gd name="T10" fmla="*/ 0 w 7"/>
                  <a:gd name="T11" fmla="*/ 0 h 5"/>
                </a:gdLst>
                <a:ahLst/>
                <a:cxnLst>
                  <a:cxn ang="0">
                    <a:pos x="T0" y="T1"/>
                  </a:cxn>
                  <a:cxn ang="0">
                    <a:pos x="T2" y="T3"/>
                  </a:cxn>
                  <a:cxn ang="0">
                    <a:pos x="T4" y="T5"/>
                  </a:cxn>
                  <a:cxn ang="0">
                    <a:pos x="T6" y="T7"/>
                  </a:cxn>
                  <a:cxn ang="0">
                    <a:pos x="T8" y="T9"/>
                  </a:cxn>
                  <a:cxn ang="0">
                    <a:pos x="T10" y="T11"/>
                  </a:cxn>
                </a:cxnLst>
                <a:rect l="0" t="0" r="r" b="b"/>
                <a:pathLst>
                  <a:path w="7" h="5">
                    <a:moveTo>
                      <a:pt x="0" y="0"/>
                    </a:moveTo>
                    <a:lnTo>
                      <a:pt x="0" y="0"/>
                    </a:lnTo>
                    <a:lnTo>
                      <a:pt x="7" y="0"/>
                    </a:lnTo>
                    <a:lnTo>
                      <a:pt x="7" y="5"/>
                    </a:lnTo>
                    <a:lnTo>
                      <a:pt x="4" y="5"/>
                    </a:lnTo>
                    <a:lnTo>
                      <a:pt x="0" y="0"/>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21" name="Freeform 700"/>
              <p:cNvSpPr>
                <a:spLocks/>
              </p:cNvSpPr>
              <p:nvPr/>
            </p:nvSpPr>
            <p:spPr bwMode="auto">
              <a:xfrm>
                <a:off x="1525589" y="3081339"/>
                <a:ext cx="20638" cy="4763"/>
              </a:xfrm>
              <a:custGeom>
                <a:avLst/>
                <a:gdLst>
                  <a:gd name="T0" fmla="*/ 23 w 23"/>
                  <a:gd name="T1" fmla="*/ 6 h 6"/>
                  <a:gd name="T2" fmla="*/ 23 w 23"/>
                  <a:gd name="T3" fmla="*/ 6 h 6"/>
                  <a:gd name="T4" fmla="*/ 0 w 23"/>
                  <a:gd name="T5" fmla="*/ 6 h 6"/>
                  <a:gd name="T6" fmla="*/ 0 w 23"/>
                  <a:gd name="T7" fmla="*/ 0 h 6"/>
                  <a:gd name="T8" fmla="*/ 18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8" y="0"/>
                    </a:lnTo>
                    <a:lnTo>
                      <a:pt x="23" y="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22" name="Freeform 701"/>
              <p:cNvSpPr>
                <a:spLocks/>
              </p:cNvSpPr>
              <p:nvPr/>
            </p:nvSpPr>
            <p:spPr bwMode="auto">
              <a:xfrm>
                <a:off x="1544639" y="3081339"/>
                <a:ext cx="4763" cy="4763"/>
              </a:xfrm>
              <a:custGeom>
                <a:avLst/>
                <a:gdLst>
                  <a:gd name="T0" fmla="*/ 0 w 6"/>
                  <a:gd name="T1" fmla="*/ 0 h 5"/>
                  <a:gd name="T2" fmla="*/ 0 w 6"/>
                  <a:gd name="T3" fmla="*/ 0 h 5"/>
                  <a:gd name="T4" fmla="*/ 6 w 6"/>
                  <a:gd name="T5" fmla="*/ 0 h 5"/>
                  <a:gd name="T6" fmla="*/ 6 w 6"/>
                  <a:gd name="T7" fmla="*/ 5 h 5"/>
                  <a:gd name="T8" fmla="*/ 3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3" y="5"/>
                    </a:lnTo>
                    <a:lnTo>
                      <a:pt x="0" y="0"/>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23" name="Freeform 702"/>
              <p:cNvSpPr>
                <a:spLocks/>
              </p:cNvSpPr>
              <p:nvPr/>
            </p:nvSpPr>
            <p:spPr bwMode="auto">
              <a:xfrm>
                <a:off x="1525589" y="3089276"/>
                <a:ext cx="20638" cy="4763"/>
              </a:xfrm>
              <a:custGeom>
                <a:avLst/>
                <a:gdLst>
                  <a:gd name="T0" fmla="*/ 23 w 23"/>
                  <a:gd name="T1" fmla="*/ 6 h 6"/>
                  <a:gd name="T2" fmla="*/ 23 w 23"/>
                  <a:gd name="T3" fmla="*/ 6 h 6"/>
                  <a:gd name="T4" fmla="*/ 0 w 23"/>
                  <a:gd name="T5" fmla="*/ 6 h 6"/>
                  <a:gd name="T6" fmla="*/ 0 w 23"/>
                  <a:gd name="T7" fmla="*/ 0 h 6"/>
                  <a:gd name="T8" fmla="*/ 18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8" y="0"/>
                    </a:lnTo>
                    <a:lnTo>
                      <a:pt x="23" y="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24" name="Freeform 703"/>
              <p:cNvSpPr>
                <a:spLocks/>
              </p:cNvSpPr>
              <p:nvPr/>
            </p:nvSpPr>
            <p:spPr bwMode="auto">
              <a:xfrm>
                <a:off x="1544639" y="3090864"/>
                <a:ext cx="4763" cy="3175"/>
              </a:xfrm>
              <a:custGeom>
                <a:avLst/>
                <a:gdLst>
                  <a:gd name="T0" fmla="*/ 0 w 6"/>
                  <a:gd name="T1" fmla="*/ 0 h 5"/>
                  <a:gd name="T2" fmla="*/ 0 w 6"/>
                  <a:gd name="T3" fmla="*/ 0 h 5"/>
                  <a:gd name="T4" fmla="*/ 6 w 6"/>
                  <a:gd name="T5" fmla="*/ 0 h 5"/>
                  <a:gd name="T6" fmla="*/ 6 w 6"/>
                  <a:gd name="T7" fmla="*/ 5 h 5"/>
                  <a:gd name="T8" fmla="*/ 3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3" y="5"/>
                    </a:lnTo>
                    <a:lnTo>
                      <a:pt x="0" y="0"/>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25" name="Freeform 704"/>
              <p:cNvSpPr>
                <a:spLocks/>
              </p:cNvSpPr>
              <p:nvPr/>
            </p:nvSpPr>
            <p:spPr bwMode="auto">
              <a:xfrm>
                <a:off x="1562101" y="3081339"/>
                <a:ext cx="19050" cy="4763"/>
              </a:xfrm>
              <a:custGeom>
                <a:avLst/>
                <a:gdLst>
                  <a:gd name="T0" fmla="*/ 23 w 23"/>
                  <a:gd name="T1" fmla="*/ 6 h 6"/>
                  <a:gd name="T2" fmla="*/ 23 w 23"/>
                  <a:gd name="T3" fmla="*/ 6 h 6"/>
                  <a:gd name="T4" fmla="*/ 0 w 23"/>
                  <a:gd name="T5" fmla="*/ 6 h 6"/>
                  <a:gd name="T6" fmla="*/ 0 w 23"/>
                  <a:gd name="T7" fmla="*/ 0 h 6"/>
                  <a:gd name="T8" fmla="*/ 18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8" y="0"/>
                    </a:lnTo>
                    <a:lnTo>
                      <a:pt x="23" y="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26" name="Freeform 705"/>
              <p:cNvSpPr>
                <a:spLocks/>
              </p:cNvSpPr>
              <p:nvPr/>
            </p:nvSpPr>
            <p:spPr bwMode="auto">
              <a:xfrm>
                <a:off x="1579564" y="3081339"/>
                <a:ext cx="4763" cy="4763"/>
              </a:xfrm>
              <a:custGeom>
                <a:avLst/>
                <a:gdLst>
                  <a:gd name="T0" fmla="*/ 0 w 6"/>
                  <a:gd name="T1" fmla="*/ 0 h 5"/>
                  <a:gd name="T2" fmla="*/ 0 w 6"/>
                  <a:gd name="T3" fmla="*/ 0 h 5"/>
                  <a:gd name="T4" fmla="*/ 6 w 6"/>
                  <a:gd name="T5" fmla="*/ 0 h 5"/>
                  <a:gd name="T6" fmla="*/ 6 w 6"/>
                  <a:gd name="T7" fmla="*/ 5 h 5"/>
                  <a:gd name="T8" fmla="*/ 3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3" y="5"/>
                    </a:lnTo>
                    <a:lnTo>
                      <a:pt x="0" y="0"/>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27" name="Freeform 706"/>
              <p:cNvSpPr>
                <a:spLocks/>
              </p:cNvSpPr>
              <p:nvPr/>
            </p:nvSpPr>
            <p:spPr bwMode="auto">
              <a:xfrm>
                <a:off x="1562101" y="3089276"/>
                <a:ext cx="19050" cy="4763"/>
              </a:xfrm>
              <a:custGeom>
                <a:avLst/>
                <a:gdLst>
                  <a:gd name="T0" fmla="*/ 23 w 23"/>
                  <a:gd name="T1" fmla="*/ 6 h 6"/>
                  <a:gd name="T2" fmla="*/ 23 w 23"/>
                  <a:gd name="T3" fmla="*/ 6 h 6"/>
                  <a:gd name="T4" fmla="*/ 0 w 23"/>
                  <a:gd name="T5" fmla="*/ 6 h 6"/>
                  <a:gd name="T6" fmla="*/ 0 w 23"/>
                  <a:gd name="T7" fmla="*/ 0 h 6"/>
                  <a:gd name="T8" fmla="*/ 18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8" y="0"/>
                    </a:lnTo>
                    <a:lnTo>
                      <a:pt x="23" y="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28" name="Freeform 707"/>
              <p:cNvSpPr>
                <a:spLocks/>
              </p:cNvSpPr>
              <p:nvPr/>
            </p:nvSpPr>
            <p:spPr bwMode="auto">
              <a:xfrm>
                <a:off x="1579564" y="3090864"/>
                <a:ext cx="4763" cy="3175"/>
              </a:xfrm>
              <a:custGeom>
                <a:avLst/>
                <a:gdLst>
                  <a:gd name="T0" fmla="*/ 0 w 6"/>
                  <a:gd name="T1" fmla="*/ 0 h 5"/>
                  <a:gd name="T2" fmla="*/ 0 w 6"/>
                  <a:gd name="T3" fmla="*/ 0 h 5"/>
                  <a:gd name="T4" fmla="*/ 6 w 6"/>
                  <a:gd name="T5" fmla="*/ 0 h 5"/>
                  <a:gd name="T6" fmla="*/ 6 w 6"/>
                  <a:gd name="T7" fmla="*/ 5 h 5"/>
                  <a:gd name="T8" fmla="*/ 3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3" y="5"/>
                    </a:lnTo>
                    <a:lnTo>
                      <a:pt x="0" y="0"/>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29" name="Freeform 708"/>
              <p:cNvSpPr>
                <a:spLocks/>
              </p:cNvSpPr>
              <p:nvPr/>
            </p:nvSpPr>
            <p:spPr bwMode="auto">
              <a:xfrm>
                <a:off x="1597026" y="3081339"/>
                <a:ext cx="19050" cy="4763"/>
              </a:xfrm>
              <a:custGeom>
                <a:avLst/>
                <a:gdLst>
                  <a:gd name="T0" fmla="*/ 23 w 23"/>
                  <a:gd name="T1" fmla="*/ 6 h 6"/>
                  <a:gd name="T2" fmla="*/ 23 w 23"/>
                  <a:gd name="T3" fmla="*/ 6 h 6"/>
                  <a:gd name="T4" fmla="*/ 0 w 23"/>
                  <a:gd name="T5" fmla="*/ 6 h 6"/>
                  <a:gd name="T6" fmla="*/ 0 w 23"/>
                  <a:gd name="T7" fmla="*/ 0 h 6"/>
                  <a:gd name="T8" fmla="*/ 19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9" y="0"/>
                    </a:lnTo>
                    <a:lnTo>
                      <a:pt x="23" y="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30" name="Freeform 709"/>
              <p:cNvSpPr>
                <a:spLocks/>
              </p:cNvSpPr>
              <p:nvPr/>
            </p:nvSpPr>
            <p:spPr bwMode="auto">
              <a:xfrm>
                <a:off x="1614489" y="3081339"/>
                <a:ext cx="4763" cy="4763"/>
              </a:xfrm>
              <a:custGeom>
                <a:avLst/>
                <a:gdLst>
                  <a:gd name="T0" fmla="*/ 0 w 6"/>
                  <a:gd name="T1" fmla="*/ 0 h 5"/>
                  <a:gd name="T2" fmla="*/ 0 w 6"/>
                  <a:gd name="T3" fmla="*/ 0 h 5"/>
                  <a:gd name="T4" fmla="*/ 6 w 6"/>
                  <a:gd name="T5" fmla="*/ 0 h 5"/>
                  <a:gd name="T6" fmla="*/ 6 w 6"/>
                  <a:gd name="T7" fmla="*/ 5 h 5"/>
                  <a:gd name="T8" fmla="*/ 4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4" y="5"/>
                    </a:lnTo>
                    <a:lnTo>
                      <a:pt x="0" y="0"/>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31" name="Freeform 710"/>
              <p:cNvSpPr>
                <a:spLocks/>
              </p:cNvSpPr>
              <p:nvPr/>
            </p:nvSpPr>
            <p:spPr bwMode="auto">
              <a:xfrm>
                <a:off x="1597026" y="3089276"/>
                <a:ext cx="19050" cy="4763"/>
              </a:xfrm>
              <a:custGeom>
                <a:avLst/>
                <a:gdLst>
                  <a:gd name="T0" fmla="*/ 23 w 23"/>
                  <a:gd name="T1" fmla="*/ 6 h 6"/>
                  <a:gd name="T2" fmla="*/ 23 w 23"/>
                  <a:gd name="T3" fmla="*/ 6 h 6"/>
                  <a:gd name="T4" fmla="*/ 0 w 23"/>
                  <a:gd name="T5" fmla="*/ 6 h 6"/>
                  <a:gd name="T6" fmla="*/ 0 w 23"/>
                  <a:gd name="T7" fmla="*/ 0 h 6"/>
                  <a:gd name="T8" fmla="*/ 19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9" y="0"/>
                    </a:lnTo>
                    <a:lnTo>
                      <a:pt x="23" y="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32" name="Freeform 711"/>
              <p:cNvSpPr>
                <a:spLocks/>
              </p:cNvSpPr>
              <p:nvPr/>
            </p:nvSpPr>
            <p:spPr bwMode="auto">
              <a:xfrm>
                <a:off x="1614489" y="3090864"/>
                <a:ext cx="4763" cy="3175"/>
              </a:xfrm>
              <a:custGeom>
                <a:avLst/>
                <a:gdLst>
                  <a:gd name="T0" fmla="*/ 0 w 6"/>
                  <a:gd name="T1" fmla="*/ 0 h 5"/>
                  <a:gd name="T2" fmla="*/ 0 w 6"/>
                  <a:gd name="T3" fmla="*/ 0 h 5"/>
                  <a:gd name="T4" fmla="*/ 6 w 6"/>
                  <a:gd name="T5" fmla="*/ 0 h 5"/>
                  <a:gd name="T6" fmla="*/ 6 w 6"/>
                  <a:gd name="T7" fmla="*/ 5 h 5"/>
                  <a:gd name="T8" fmla="*/ 4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4" y="5"/>
                    </a:lnTo>
                    <a:lnTo>
                      <a:pt x="0" y="0"/>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33" name="Freeform 712"/>
              <p:cNvSpPr>
                <a:spLocks noEditPoints="1"/>
              </p:cNvSpPr>
              <p:nvPr/>
            </p:nvSpPr>
            <p:spPr bwMode="auto">
              <a:xfrm>
                <a:off x="1463676" y="3114676"/>
                <a:ext cx="184150" cy="36513"/>
              </a:xfrm>
              <a:custGeom>
                <a:avLst/>
                <a:gdLst>
                  <a:gd name="T0" fmla="*/ 7 w 216"/>
                  <a:gd name="T1" fmla="*/ 35 h 43"/>
                  <a:gd name="T2" fmla="*/ 7 w 216"/>
                  <a:gd name="T3" fmla="*/ 35 h 43"/>
                  <a:gd name="T4" fmla="*/ 209 w 216"/>
                  <a:gd name="T5" fmla="*/ 35 h 43"/>
                  <a:gd name="T6" fmla="*/ 209 w 216"/>
                  <a:gd name="T7" fmla="*/ 8 h 43"/>
                  <a:gd name="T8" fmla="*/ 7 w 216"/>
                  <a:gd name="T9" fmla="*/ 8 h 43"/>
                  <a:gd name="T10" fmla="*/ 7 w 216"/>
                  <a:gd name="T11" fmla="*/ 35 h 43"/>
                  <a:gd name="T12" fmla="*/ 212 w 216"/>
                  <a:gd name="T13" fmla="*/ 43 h 43"/>
                  <a:gd name="T14" fmla="*/ 212 w 216"/>
                  <a:gd name="T15" fmla="*/ 43 h 43"/>
                  <a:gd name="T16" fmla="*/ 3 w 216"/>
                  <a:gd name="T17" fmla="*/ 43 h 43"/>
                  <a:gd name="T18" fmla="*/ 0 w 216"/>
                  <a:gd name="T19" fmla="*/ 39 h 43"/>
                  <a:gd name="T20" fmla="*/ 0 w 216"/>
                  <a:gd name="T21" fmla="*/ 4 h 43"/>
                  <a:gd name="T22" fmla="*/ 3 w 216"/>
                  <a:gd name="T23" fmla="*/ 0 h 43"/>
                  <a:gd name="T24" fmla="*/ 212 w 216"/>
                  <a:gd name="T25" fmla="*/ 0 h 43"/>
                  <a:gd name="T26" fmla="*/ 216 w 216"/>
                  <a:gd name="T27" fmla="*/ 4 h 43"/>
                  <a:gd name="T28" fmla="*/ 216 w 216"/>
                  <a:gd name="T29" fmla="*/ 39 h 43"/>
                  <a:gd name="T30" fmla="*/ 212 w 216"/>
                  <a:gd name="T3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43">
                    <a:moveTo>
                      <a:pt x="7" y="35"/>
                    </a:moveTo>
                    <a:lnTo>
                      <a:pt x="7" y="35"/>
                    </a:lnTo>
                    <a:lnTo>
                      <a:pt x="209" y="35"/>
                    </a:lnTo>
                    <a:lnTo>
                      <a:pt x="209" y="8"/>
                    </a:lnTo>
                    <a:lnTo>
                      <a:pt x="7" y="8"/>
                    </a:lnTo>
                    <a:lnTo>
                      <a:pt x="7" y="35"/>
                    </a:lnTo>
                    <a:close/>
                    <a:moveTo>
                      <a:pt x="212" y="43"/>
                    </a:moveTo>
                    <a:lnTo>
                      <a:pt x="212" y="43"/>
                    </a:lnTo>
                    <a:lnTo>
                      <a:pt x="3" y="43"/>
                    </a:lnTo>
                    <a:cubicBezTo>
                      <a:pt x="1" y="43"/>
                      <a:pt x="0" y="41"/>
                      <a:pt x="0" y="39"/>
                    </a:cubicBezTo>
                    <a:lnTo>
                      <a:pt x="0" y="4"/>
                    </a:lnTo>
                    <a:cubicBezTo>
                      <a:pt x="0" y="2"/>
                      <a:pt x="1" y="0"/>
                      <a:pt x="3" y="0"/>
                    </a:cubicBezTo>
                    <a:lnTo>
                      <a:pt x="212" y="0"/>
                    </a:lnTo>
                    <a:cubicBezTo>
                      <a:pt x="215" y="0"/>
                      <a:pt x="216" y="2"/>
                      <a:pt x="216" y="4"/>
                    </a:cubicBezTo>
                    <a:lnTo>
                      <a:pt x="216" y="39"/>
                    </a:lnTo>
                    <a:cubicBezTo>
                      <a:pt x="216" y="41"/>
                      <a:pt x="215" y="43"/>
                      <a:pt x="212" y="43"/>
                    </a:cubicBez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34" name="Freeform 713"/>
              <p:cNvSpPr>
                <a:spLocks/>
              </p:cNvSpPr>
              <p:nvPr/>
            </p:nvSpPr>
            <p:spPr bwMode="auto">
              <a:xfrm>
                <a:off x="1490664" y="3125789"/>
                <a:ext cx="20638" cy="6350"/>
              </a:xfrm>
              <a:custGeom>
                <a:avLst/>
                <a:gdLst>
                  <a:gd name="T0" fmla="*/ 23 w 23"/>
                  <a:gd name="T1" fmla="*/ 7 h 7"/>
                  <a:gd name="T2" fmla="*/ 23 w 23"/>
                  <a:gd name="T3" fmla="*/ 7 h 7"/>
                  <a:gd name="T4" fmla="*/ 0 w 23"/>
                  <a:gd name="T5" fmla="*/ 7 h 7"/>
                  <a:gd name="T6" fmla="*/ 0 w 23"/>
                  <a:gd name="T7" fmla="*/ 0 h 7"/>
                  <a:gd name="T8" fmla="*/ 19 w 23"/>
                  <a:gd name="T9" fmla="*/ 0 h 7"/>
                  <a:gd name="T10" fmla="*/ 23 w 23"/>
                  <a:gd name="T11" fmla="*/ 7 h 7"/>
                </a:gdLst>
                <a:ahLst/>
                <a:cxnLst>
                  <a:cxn ang="0">
                    <a:pos x="T0" y="T1"/>
                  </a:cxn>
                  <a:cxn ang="0">
                    <a:pos x="T2" y="T3"/>
                  </a:cxn>
                  <a:cxn ang="0">
                    <a:pos x="T4" y="T5"/>
                  </a:cxn>
                  <a:cxn ang="0">
                    <a:pos x="T6" y="T7"/>
                  </a:cxn>
                  <a:cxn ang="0">
                    <a:pos x="T8" y="T9"/>
                  </a:cxn>
                  <a:cxn ang="0">
                    <a:pos x="T10" y="T11"/>
                  </a:cxn>
                </a:cxnLst>
                <a:rect l="0" t="0" r="r" b="b"/>
                <a:pathLst>
                  <a:path w="23" h="7">
                    <a:moveTo>
                      <a:pt x="23" y="7"/>
                    </a:moveTo>
                    <a:lnTo>
                      <a:pt x="23" y="7"/>
                    </a:lnTo>
                    <a:lnTo>
                      <a:pt x="0" y="7"/>
                    </a:lnTo>
                    <a:lnTo>
                      <a:pt x="0" y="0"/>
                    </a:lnTo>
                    <a:lnTo>
                      <a:pt x="19" y="0"/>
                    </a:lnTo>
                    <a:lnTo>
                      <a:pt x="23" y="7"/>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35" name="Freeform 714"/>
              <p:cNvSpPr>
                <a:spLocks/>
              </p:cNvSpPr>
              <p:nvPr/>
            </p:nvSpPr>
            <p:spPr bwMode="auto">
              <a:xfrm>
                <a:off x="1509714" y="3127376"/>
                <a:ext cx="4763" cy="4763"/>
              </a:xfrm>
              <a:custGeom>
                <a:avLst/>
                <a:gdLst>
                  <a:gd name="T0" fmla="*/ 0 w 7"/>
                  <a:gd name="T1" fmla="*/ 0 h 5"/>
                  <a:gd name="T2" fmla="*/ 0 w 7"/>
                  <a:gd name="T3" fmla="*/ 0 h 5"/>
                  <a:gd name="T4" fmla="*/ 7 w 7"/>
                  <a:gd name="T5" fmla="*/ 0 h 5"/>
                  <a:gd name="T6" fmla="*/ 7 w 7"/>
                  <a:gd name="T7" fmla="*/ 5 h 5"/>
                  <a:gd name="T8" fmla="*/ 4 w 7"/>
                  <a:gd name="T9" fmla="*/ 5 h 5"/>
                  <a:gd name="T10" fmla="*/ 0 w 7"/>
                  <a:gd name="T11" fmla="*/ 0 h 5"/>
                </a:gdLst>
                <a:ahLst/>
                <a:cxnLst>
                  <a:cxn ang="0">
                    <a:pos x="T0" y="T1"/>
                  </a:cxn>
                  <a:cxn ang="0">
                    <a:pos x="T2" y="T3"/>
                  </a:cxn>
                  <a:cxn ang="0">
                    <a:pos x="T4" y="T5"/>
                  </a:cxn>
                  <a:cxn ang="0">
                    <a:pos x="T6" y="T7"/>
                  </a:cxn>
                  <a:cxn ang="0">
                    <a:pos x="T8" y="T9"/>
                  </a:cxn>
                  <a:cxn ang="0">
                    <a:pos x="T10" y="T11"/>
                  </a:cxn>
                </a:cxnLst>
                <a:rect l="0" t="0" r="r" b="b"/>
                <a:pathLst>
                  <a:path w="7" h="5">
                    <a:moveTo>
                      <a:pt x="0" y="0"/>
                    </a:moveTo>
                    <a:lnTo>
                      <a:pt x="0" y="0"/>
                    </a:lnTo>
                    <a:lnTo>
                      <a:pt x="7" y="0"/>
                    </a:lnTo>
                    <a:lnTo>
                      <a:pt x="7" y="5"/>
                    </a:lnTo>
                    <a:lnTo>
                      <a:pt x="4" y="5"/>
                    </a:lnTo>
                    <a:lnTo>
                      <a:pt x="0" y="0"/>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36" name="Freeform 715"/>
              <p:cNvSpPr>
                <a:spLocks/>
              </p:cNvSpPr>
              <p:nvPr/>
            </p:nvSpPr>
            <p:spPr bwMode="auto">
              <a:xfrm>
                <a:off x="1490664" y="3135314"/>
                <a:ext cx="20638" cy="4763"/>
              </a:xfrm>
              <a:custGeom>
                <a:avLst/>
                <a:gdLst>
                  <a:gd name="T0" fmla="*/ 23 w 23"/>
                  <a:gd name="T1" fmla="*/ 6 h 6"/>
                  <a:gd name="T2" fmla="*/ 23 w 23"/>
                  <a:gd name="T3" fmla="*/ 6 h 6"/>
                  <a:gd name="T4" fmla="*/ 0 w 23"/>
                  <a:gd name="T5" fmla="*/ 6 h 6"/>
                  <a:gd name="T6" fmla="*/ 0 w 23"/>
                  <a:gd name="T7" fmla="*/ 0 h 6"/>
                  <a:gd name="T8" fmla="*/ 19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9" y="0"/>
                    </a:lnTo>
                    <a:lnTo>
                      <a:pt x="23" y="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37" name="Freeform 716"/>
              <p:cNvSpPr>
                <a:spLocks/>
              </p:cNvSpPr>
              <p:nvPr/>
            </p:nvSpPr>
            <p:spPr bwMode="auto">
              <a:xfrm>
                <a:off x="1509714" y="3135314"/>
                <a:ext cx="4763" cy="4763"/>
              </a:xfrm>
              <a:custGeom>
                <a:avLst/>
                <a:gdLst>
                  <a:gd name="T0" fmla="*/ 0 w 7"/>
                  <a:gd name="T1" fmla="*/ 0 h 5"/>
                  <a:gd name="T2" fmla="*/ 0 w 7"/>
                  <a:gd name="T3" fmla="*/ 0 h 5"/>
                  <a:gd name="T4" fmla="*/ 7 w 7"/>
                  <a:gd name="T5" fmla="*/ 0 h 5"/>
                  <a:gd name="T6" fmla="*/ 7 w 7"/>
                  <a:gd name="T7" fmla="*/ 5 h 5"/>
                  <a:gd name="T8" fmla="*/ 4 w 7"/>
                  <a:gd name="T9" fmla="*/ 5 h 5"/>
                  <a:gd name="T10" fmla="*/ 0 w 7"/>
                  <a:gd name="T11" fmla="*/ 0 h 5"/>
                </a:gdLst>
                <a:ahLst/>
                <a:cxnLst>
                  <a:cxn ang="0">
                    <a:pos x="T0" y="T1"/>
                  </a:cxn>
                  <a:cxn ang="0">
                    <a:pos x="T2" y="T3"/>
                  </a:cxn>
                  <a:cxn ang="0">
                    <a:pos x="T4" y="T5"/>
                  </a:cxn>
                  <a:cxn ang="0">
                    <a:pos x="T6" y="T7"/>
                  </a:cxn>
                  <a:cxn ang="0">
                    <a:pos x="T8" y="T9"/>
                  </a:cxn>
                  <a:cxn ang="0">
                    <a:pos x="T10" y="T11"/>
                  </a:cxn>
                </a:cxnLst>
                <a:rect l="0" t="0" r="r" b="b"/>
                <a:pathLst>
                  <a:path w="7" h="5">
                    <a:moveTo>
                      <a:pt x="0" y="0"/>
                    </a:moveTo>
                    <a:lnTo>
                      <a:pt x="0" y="0"/>
                    </a:lnTo>
                    <a:lnTo>
                      <a:pt x="7" y="0"/>
                    </a:lnTo>
                    <a:lnTo>
                      <a:pt x="7" y="5"/>
                    </a:lnTo>
                    <a:lnTo>
                      <a:pt x="4" y="5"/>
                    </a:lnTo>
                    <a:lnTo>
                      <a:pt x="0" y="0"/>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38" name="Freeform 717"/>
              <p:cNvSpPr>
                <a:spLocks/>
              </p:cNvSpPr>
              <p:nvPr/>
            </p:nvSpPr>
            <p:spPr bwMode="auto">
              <a:xfrm>
                <a:off x="1525589" y="3125789"/>
                <a:ext cx="20638" cy="6350"/>
              </a:xfrm>
              <a:custGeom>
                <a:avLst/>
                <a:gdLst>
                  <a:gd name="T0" fmla="*/ 23 w 23"/>
                  <a:gd name="T1" fmla="*/ 7 h 7"/>
                  <a:gd name="T2" fmla="*/ 23 w 23"/>
                  <a:gd name="T3" fmla="*/ 7 h 7"/>
                  <a:gd name="T4" fmla="*/ 0 w 23"/>
                  <a:gd name="T5" fmla="*/ 7 h 7"/>
                  <a:gd name="T6" fmla="*/ 0 w 23"/>
                  <a:gd name="T7" fmla="*/ 0 h 7"/>
                  <a:gd name="T8" fmla="*/ 18 w 23"/>
                  <a:gd name="T9" fmla="*/ 0 h 7"/>
                  <a:gd name="T10" fmla="*/ 23 w 23"/>
                  <a:gd name="T11" fmla="*/ 7 h 7"/>
                </a:gdLst>
                <a:ahLst/>
                <a:cxnLst>
                  <a:cxn ang="0">
                    <a:pos x="T0" y="T1"/>
                  </a:cxn>
                  <a:cxn ang="0">
                    <a:pos x="T2" y="T3"/>
                  </a:cxn>
                  <a:cxn ang="0">
                    <a:pos x="T4" y="T5"/>
                  </a:cxn>
                  <a:cxn ang="0">
                    <a:pos x="T6" y="T7"/>
                  </a:cxn>
                  <a:cxn ang="0">
                    <a:pos x="T8" y="T9"/>
                  </a:cxn>
                  <a:cxn ang="0">
                    <a:pos x="T10" y="T11"/>
                  </a:cxn>
                </a:cxnLst>
                <a:rect l="0" t="0" r="r" b="b"/>
                <a:pathLst>
                  <a:path w="23" h="7">
                    <a:moveTo>
                      <a:pt x="23" y="7"/>
                    </a:moveTo>
                    <a:lnTo>
                      <a:pt x="23" y="7"/>
                    </a:lnTo>
                    <a:lnTo>
                      <a:pt x="0" y="7"/>
                    </a:lnTo>
                    <a:lnTo>
                      <a:pt x="0" y="0"/>
                    </a:lnTo>
                    <a:lnTo>
                      <a:pt x="18" y="0"/>
                    </a:lnTo>
                    <a:lnTo>
                      <a:pt x="23" y="7"/>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39" name="Freeform 718"/>
              <p:cNvSpPr>
                <a:spLocks/>
              </p:cNvSpPr>
              <p:nvPr/>
            </p:nvSpPr>
            <p:spPr bwMode="auto">
              <a:xfrm>
                <a:off x="1544639" y="3127376"/>
                <a:ext cx="4763" cy="4763"/>
              </a:xfrm>
              <a:custGeom>
                <a:avLst/>
                <a:gdLst>
                  <a:gd name="T0" fmla="*/ 0 w 6"/>
                  <a:gd name="T1" fmla="*/ 0 h 5"/>
                  <a:gd name="T2" fmla="*/ 0 w 6"/>
                  <a:gd name="T3" fmla="*/ 0 h 5"/>
                  <a:gd name="T4" fmla="*/ 6 w 6"/>
                  <a:gd name="T5" fmla="*/ 0 h 5"/>
                  <a:gd name="T6" fmla="*/ 6 w 6"/>
                  <a:gd name="T7" fmla="*/ 5 h 5"/>
                  <a:gd name="T8" fmla="*/ 3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3" y="5"/>
                    </a:lnTo>
                    <a:lnTo>
                      <a:pt x="0" y="0"/>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40" name="Freeform 719"/>
              <p:cNvSpPr>
                <a:spLocks/>
              </p:cNvSpPr>
              <p:nvPr/>
            </p:nvSpPr>
            <p:spPr bwMode="auto">
              <a:xfrm>
                <a:off x="1525589" y="3135314"/>
                <a:ext cx="20638" cy="4763"/>
              </a:xfrm>
              <a:custGeom>
                <a:avLst/>
                <a:gdLst>
                  <a:gd name="T0" fmla="*/ 23 w 23"/>
                  <a:gd name="T1" fmla="*/ 6 h 6"/>
                  <a:gd name="T2" fmla="*/ 23 w 23"/>
                  <a:gd name="T3" fmla="*/ 6 h 6"/>
                  <a:gd name="T4" fmla="*/ 0 w 23"/>
                  <a:gd name="T5" fmla="*/ 6 h 6"/>
                  <a:gd name="T6" fmla="*/ 0 w 23"/>
                  <a:gd name="T7" fmla="*/ 0 h 6"/>
                  <a:gd name="T8" fmla="*/ 18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8" y="0"/>
                    </a:lnTo>
                    <a:lnTo>
                      <a:pt x="23" y="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41" name="Freeform 720"/>
              <p:cNvSpPr>
                <a:spLocks/>
              </p:cNvSpPr>
              <p:nvPr/>
            </p:nvSpPr>
            <p:spPr bwMode="auto">
              <a:xfrm>
                <a:off x="1544639" y="3135314"/>
                <a:ext cx="4763" cy="4763"/>
              </a:xfrm>
              <a:custGeom>
                <a:avLst/>
                <a:gdLst>
                  <a:gd name="T0" fmla="*/ 0 w 6"/>
                  <a:gd name="T1" fmla="*/ 0 h 5"/>
                  <a:gd name="T2" fmla="*/ 0 w 6"/>
                  <a:gd name="T3" fmla="*/ 0 h 5"/>
                  <a:gd name="T4" fmla="*/ 6 w 6"/>
                  <a:gd name="T5" fmla="*/ 0 h 5"/>
                  <a:gd name="T6" fmla="*/ 6 w 6"/>
                  <a:gd name="T7" fmla="*/ 5 h 5"/>
                  <a:gd name="T8" fmla="*/ 3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3" y="5"/>
                    </a:lnTo>
                    <a:lnTo>
                      <a:pt x="0" y="0"/>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42" name="Freeform 721"/>
              <p:cNvSpPr>
                <a:spLocks/>
              </p:cNvSpPr>
              <p:nvPr/>
            </p:nvSpPr>
            <p:spPr bwMode="auto">
              <a:xfrm>
                <a:off x="1562101" y="3125789"/>
                <a:ext cx="19050" cy="6350"/>
              </a:xfrm>
              <a:custGeom>
                <a:avLst/>
                <a:gdLst>
                  <a:gd name="T0" fmla="*/ 23 w 23"/>
                  <a:gd name="T1" fmla="*/ 7 h 7"/>
                  <a:gd name="T2" fmla="*/ 23 w 23"/>
                  <a:gd name="T3" fmla="*/ 7 h 7"/>
                  <a:gd name="T4" fmla="*/ 0 w 23"/>
                  <a:gd name="T5" fmla="*/ 7 h 7"/>
                  <a:gd name="T6" fmla="*/ 0 w 23"/>
                  <a:gd name="T7" fmla="*/ 0 h 7"/>
                  <a:gd name="T8" fmla="*/ 18 w 23"/>
                  <a:gd name="T9" fmla="*/ 0 h 7"/>
                  <a:gd name="T10" fmla="*/ 23 w 23"/>
                  <a:gd name="T11" fmla="*/ 7 h 7"/>
                </a:gdLst>
                <a:ahLst/>
                <a:cxnLst>
                  <a:cxn ang="0">
                    <a:pos x="T0" y="T1"/>
                  </a:cxn>
                  <a:cxn ang="0">
                    <a:pos x="T2" y="T3"/>
                  </a:cxn>
                  <a:cxn ang="0">
                    <a:pos x="T4" y="T5"/>
                  </a:cxn>
                  <a:cxn ang="0">
                    <a:pos x="T6" y="T7"/>
                  </a:cxn>
                  <a:cxn ang="0">
                    <a:pos x="T8" y="T9"/>
                  </a:cxn>
                  <a:cxn ang="0">
                    <a:pos x="T10" y="T11"/>
                  </a:cxn>
                </a:cxnLst>
                <a:rect l="0" t="0" r="r" b="b"/>
                <a:pathLst>
                  <a:path w="23" h="7">
                    <a:moveTo>
                      <a:pt x="23" y="7"/>
                    </a:moveTo>
                    <a:lnTo>
                      <a:pt x="23" y="7"/>
                    </a:lnTo>
                    <a:lnTo>
                      <a:pt x="0" y="7"/>
                    </a:lnTo>
                    <a:lnTo>
                      <a:pt x="0" y="0"/>
                    </a:lnTo>
                    <a:lnTo>
                      <a:pt x="18" y="0"/>
                    </a:lnTo>
                    <a:lnTo>
                      <a:pt x="23" y="7"/>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43" name="Freeform 722"/>
              <p:cNvSpPr>
                <a:spLocks/>
              </p:cNvSpPr>
              <p:nvPr/>
            </p:nvSpPr>
            <p:spPr bwMode="auto">
              <a:xfrm>
                <a:off x="1579564" y="3127376"/>
                <a:ext cx="4763" cy="4763"/>
              </a:xfrm>
              <a:custGeom>
                <a:avLst/>
                <a:gdLst>
                  <a:gd name="T0" fmla="*/ 0 w 6"/>
                  <a:gd name="T1" fmla="*/ 0 h 5"/>
                  <a:gd name="T2" fmla="*/ 0 w 6"/>
                  <a:gd name="T3" fmla="*/ 0 h 5"/>
                  <a:gd name="T4" fmla="*/ 6 w 6"/>
                  <a:gd name="T5" fmla="*/ 0 h 5"/>
                  <a:gd name="T6" fmla="*/ 6 w 6"/>
                  <a:gd name="T7" fmla="*/ 5 h 5"/>
                  <a:gd name="T8" fmla="*/ 3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3" y="5"/>
                    </a:lnTo>
                    <a:lnTo>
                      <a:pt x="0" y="0"/>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44" name="Freeform 723"/>
              <p:cNvSpPr>
                <a:spLocks/>
              </p:cNvSpPr>
              <p:nvPr/>
            </p:nvSpPr>
            <p:spPr bwMode="auto">
              <a:xfrm>
                <a:off x="1562101" y="3135314"/>
                <a:ext cx="19050" cy="4763"/>
              </a:xfrm>
              <a:custGeom>
                <a:avLst/>
                <a:gdLst>
                  <a:gd name="T0" fmla="*/ 23 w 23"/>
                  <a:gd name="T1" fmla="*/ 6 h 6"/>
                  <a:gd name="T2" fmla="*/ 23 w 23"/>
                  <a:gd name="T3" fmla="*/ 6 h 6"/>
                  <a:gd name="T4" fmla="*/ 0 w 23"/>
                  <a:gd name="T5" fmla="*/ 6 h 6"/>
                  <a:gd name="T6" fmla="*/ 0 w 23"/>
                  <a:gd name="T7" fmla="*/ 0 h 6"/>
                  <a:gd name="T8" fmla="*/ 18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8" y="0"/>
                    </a:lnTo>
                    <a:lnTo>
                      <a:pt x="23" y="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45" name="Freeform 724"/>
              <p:cNvSpPr>
                <a:spLocks/>
              </p:cNvSpPr>
              <p:nvPr/>
            </p:nvSpPr>
            <p:spPr bwMode="auto">
              <a:xfrm>
                <a:off x="1579564" y="3135314"/>
                <a:ext cx="4763" cy="4763"/>
              </a:xfrm>
              <a:custGeom>
                <a:avLst/>
                <a:gdLst>
                  <a:gd name="T0" fmla="*/ 0 w 6"/>
                  <a:gd name="T1" fmla="*/ 0 h 5"/>
                  <a:gd name="T2" fmla="*/ 0 w 6"/>
                  <a:gd name="T3" fmla="*/ 0 h 5"/>
                  <a:gd name="T4" fmla="*/ 6 w 6"/>
                  <a:gd name="T5" fmla="*/ 0 h 5"/>
                  <a:gd name="T6" fmla="*/ 6 w 6"/>
                  <a:gd name="T7" fmla="*/ 5 h 5"/>
                  <a:gd name="T8" fmla="*/ 3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3" y="5"/>
                    </a:lnTo>
                    <a:lnTo>
                      <a:pt x="0" y="0"/>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46" name="Freeform 725"/>
              <p:cNvSpPr>
                <a:spLocks/>
              </p:cNvSpPr>
              <p:nvPr/>
            </p:nvSpPr>
            <p:spPr bwMode="auto">
              <a:xfrm>
                <a:off x="1597026" y="3125789"/>
                <a:ext cx="19050" cy="6350"/>
              </a:xfrm>
              <a:custGeom>
                <a:avLst/>
                <a:gdLst>
                  <a:gd name="T0" fmla="*/ 23 w 23"/>
                  <a:gd name="T1" fmla="*/ 7 h 7"/>
                  <a:gd name="T2" fmla="*/ 23 w 23"/>
                  <a:gd name="T3" fmla="*/ 7 h 7"/>
                  <a:gd name="T4" fmla="*/ 0 w 23"/>
                  <a:gd name="T5" fmla="*/ 7 h 7"/>
                  <a:gd name="T6" fmla="*/ 0 w 23"/>
                  <a:gd name="T7" fmla="*/ 0 h 7"/>
                  <a:gd name="T8" fmla="*/ 19 w 23"/>
                  <a:gd name="T9" fmla="*/ 0 h 7"/>
                  <a:gd name="T10" fmla="*/ 23 w 23"/>
                  <a:gd name="T11" fmla="*/ 7 h 7"/>
                </a:gdLst>
                <a:ahLst/>
                <a:cxnLst>
                  <a:cxn ang="0">
                    <a:pos x="T0" y="T1"/>
                  </a:cxn>
                  <a:cxn ang="0">
                    <a:pos x="T2" y="T3"/>
                  </a:cxn>
                  <a:cxn ang="0">
                    <a:pos x="T4" y="T5"/>
                  </a:cxn>
                  <a:cxn ang="0">
                    <a:pos x="T6" y="T7"/>
                  </a:cxn>
                  <a:cxn ang="0">
                    <a:pos x="T8" y="T9"/>
                  </a:cxn>
                  <a:cxn ang="0">
                    <a:pos x="T10" y="T11"/>
                  </a:cxn>
                </a:cxnLst>
                <a:rect l="0" t="0" r="r" b="b"/>
                <a:pathLst>
                  <a:path w="23" h="7">
                    <a:moveTo>
                      <a:pt x="23" y="7"/>
                    </a:moveTo>
                    <a:lnTo>
                      <a:pt x="23" y="7"/>
                    </a:lnTo>
                    <a:lnTo>
                      <a:pt x="0" y="7"/>
                    </a:lnTo>
                    <a:lnTo>
                      <a:pt x="0" y="0"/>
                    </a:lnTo>
                    <a:lnTo>
                      <a:pt x="19" y="0"/>
                    </a:lnTo>
                    <a:lnTo>
                      <a:pt x="23" y="7"/>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47" name="Freeform 726"/>
              <p:cNvSpPr>
                <a:spLocks/>
              </p:cNvSpPr>
              <p:nvPr/>
            </p:nvSpPr>
            <p:spPr bwMode="auto">
              <a:xfrm>
                <a:off x="1614489" y="3127376"/>
                <a:ext cx="4763" cy="4763"/>
              </a:xfrm>
              <a:custGeom>
                <a:avLst/>
                <a:gdLst>
                  <a:gd name="T0" fmla="*/ 0 w 6"/>
                  <a:gd name="T1" fmla="*/ 0 h 5"/>
                  <a:gd name="T2" fmla="*/ 0 w 6"/>
                  <a:gd name="T3" fmla="*/ 0 h 5"/>
                  <a:gd name="T4" fmla="*/ 6 w 6"/>
                  <a:gd name="T5" fmla="*/ 0 h 5"/>
                  <a:gd name="T6" fmla="*/ 6 w 6"/>
                  <a:gd name="T7" fmla="*/ 5 h 5"/>
                  <a:gd name="T8" fmla="*/ 4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4" y="5"/>
                    </a:lnTo>
                    <a:lnTo>
                      <a:pt x="0" y="0"/>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48" name="Freeform 727"/>
              <p:cNvSpPr>
                <a:spLocks/>
              </p:cNvSpPr>
              <p:nvPr/>
            </p:nvSpPr>
            <p:spPr bwMode="auto">
              <a:xfrm>
                <a:off x="1597026" y="3135314"/>
                <a:ext cx="19050" cy="4763"/>
              </a:xfrm>
              <a:custGeom>
                <a:avLst/>
                <a:gdLst>
                  <a:gd name="T0" fmla="*/ 23 w 23"/>
                  <a:gd name="T1" fmla="*/ 6 h 6"/>
                  <a:gd name="T2" fmla="*/ 23 w 23"/>
                  <a:gd name="T3" fmla="*/ 6 h 6"/>
                  <a:gd name="T4" fmla="*/ 0 w 23"/>
                  <a:gd name="T5" fmla="*/ 6 h 6"/>
                  <a:gd name="T6" fmla="*/ 0 w 23"/>
                  <a:gd name="T7" fmla="*/ 0 h 6"/>
                  <a:gd name="T8" fmla="*/ 19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9" y="0"/>
                    </a:lnTo>
                    <a:lnTo>
                      <a:pt x="23" y="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49" name="Freeform 728"/>
              <p:cNvSpPr>
                <a:spLocks/>
              </p:cNvSpPr>
              <p:nvPr/>
            </p:nvSpPr>
            <p:spPr bwMode="auto">
              <a:xfrm>
                <a:off x="1614489" y="3135314"/>
                <a:ext cx="4763" cy="4763"/>
              </a:xfrm>
              <a:custGeom>
                <a:avLst/>
                <a:gdLst>
                  <a:gd name="T0" fmla="*/ 0 w 6"/>
                  <a:gd name="T1" fmla="*/ 0 h 5"/>
                  <a:gd name="T2" fmla="*/ 0 w 6"/>
                  <a:gd name="T3" fmla="*/ 0 h 5"/>
                  <a:gd name="T4" fmla="*/ 6 w 6"/>
                  <a:gd name="T5" fmla="*/ 0 h 5"/>
                  <a:gd name="T6" fmla="*/ 6 w 6"/>
                  <a:gd name="T7" fmla="*/ 5 h 5"/>
                  <a:gd name="T8" fmla="*/ 4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4" y="5"/>
                    </a:lnTo>
                    <a:lnTo>
                      <a:pt x="0" y="0"/>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grpSp>
        <p:grpSp>
          <p:nvGrpSpPr>
            <p:cNvPr id="877" name="组合 876"/>
            <p:cNvGrpSpPr/>
            <p:nvPr/>
          </p:nvGrpSpPr>
          <p:grpSpPr>
            <a:xfrm>
              <a:off x="8263062" y="401216"/>
              <a:ext cx="936000" cy="936000"/>
              <a:chOff x="6320607" y="401216"/>
              <a:chExt cx="936000" cy="936000"/>
            </a:xfrm>
          </p:grpSpPr>
          <p:sp>
            <p:nvSpPr>
              <p:cNvPr id="878" name="椭圆 877"/>
              <p:cNvSpPr>
                <a:spLocks noChangeAspect="1"/>
              </p:cNvSpPr>
              <p:nvPr/>
            </p:nvSpPr>
            <p:spPr>
              <a:xfrm>
                <a:off x="6456199" y="536808"/>
                <a:ext cx="664816" cy="664816"/>
              </a:xfrm>
              <a:prstGeom prst="ellipse">
                <a:avLst/>
              </a:prstGeom>
              <a:gradFill flip="none" rotWithShape="1">
                <a:gsLst>
                  <a:gs pos="0">
                    <a:sysClr val="window" lastClr="FFFFFF">
                      <a:alpha val="15000"/>
                    </a:sysClr>
                  </a:gs>
                  <a:gs pos="100000">
                    <a:sysClr val="window" lastClr="FFFFFF">
                      <a:alpha val="0"/>
                    </a:sysClr>
                  </a:gs>
                </a:gsLst>
                <a:lin ang="16200000" scaled="1"/>
                <a:tileRect/>
              </a:gradFill>
              <a:ln w="3175" cap="flat" cmpd="sng" algn="ctr">
                <a:gradFill flip="none" rotWithShape="1">
                  <a:gsLst>
                    <a:gs pos="0">
                      <a:sysClr val="window" lastClr="FFFFFF">
                        <a:alpha val="60000"/>
                      </a:sysClr>
                    </a:gs>
                    <a:gs pos="100000">
                      <a:sysClr val="window" lastClr="FFFFFF">
                        <a:alpha val="0"/>
                      </a:sysClr>
                    </a:gs>
                  </a:gsLst>
                  <a:lin ang="16200000" scaled="1"/>
                  <a:tileRect/>
                </a:gradFill>
                <a:prstDash val="solid"/>
                <a:round/>
                <a:headEnd/>
                <a:tailEn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grpSp>
            <p:nvGrpSpPr>
              <p:cNvPr id="879" name="组合 878">
                <a:extLst>
                  <a:ext uri="{FF2B5EF4-FFF2-40B4-BE49-F238E27FC236}">
                    <a16:creationId xmlns:a16="http://schemas.microsoft.com/office/drawing/2014/main" id="{C23CA5BF-4155-4DAE-9F40-4E9400101CE0}"/>
                  </a:ext>
                </a:extLst>
              </p:cNvPr>
              <p:cNvGrpSpPr/>
              <p:nvPr/>
            </p:nvGrpSpPr>
            <p:grpSpPr>
              <a:xfrm>
                <a:off x="6320607" y="401216"/>
                <a:ext cx="936000" cy="936000"/>
                <a:chOff x="8754824" y="1306577"/>
                <a:chExt cx="4131976" cy="4131976"/>
              </a:xfrm>
            </p:grpSpPr>
            <p:grpSp>
              <p:nvGrpSpPr>
                <p:cNvPr id="880" name="组合 879">
                  <a:extLst>
                    <a:ext uri="{FF2B5EF4-FFF2-40B4-BE49-F238E27FC236}">
                      <a16:creationId xmlns:a16="http://schemas.microsoft.com/office/drawing/2014/main" id="{648E86CE-954A-4BB1-BED9-25E4A1213F39}"/>
                    </a:ext>
                  </a:extLst>
                </p:cNvPr>
                <p:cNvGrpSpPr/>
                <p:nvPr/>
              </p:nvGrpSpPr>
              <p:grpSpPr>
                <a:xfrm>
                  <a:off x="8754824" y="1306577"/>
                  <a:ext cx="4131976" cy="4131976"/>
                  <a:chOff x="8754824" y="1306577"/>
                  <a:chExt cx="4131976" cy="4131976"/>
                </a:xfrm>
              </p:grpSpPr>
              <p:sp>
                <p:nvSpPr>
                  <p:cNvPr id="883" name="弧形 882">
                    <a:extLst>
                      <a:ext uri="{FF2B5EF4-FFF2-40B4-BE49-F238E27FC236}">
                        <a16:creationId xmlns:a16="http://schemas.microsoft.com/office/drawing/2014/main" id="{481394C6-32F3-4207-B6B4-7776D1ECB94D}"/>
                      </a:ext>
                    </a:extLst>
                  </p:cNvPr>
                  <p:cNvSpPr/>
                  <p:nvPr/>
                </p:nvSpPr>
                <p:spPr>
                  <a:xfrm>
                    <a:off x="9091627" y="1643380"/>
                    <a:ext cx="3458371" cy="3458371"/>
                  </a:xfrm>
                  <a:prstGeom prst="arc">
                    <a:avLst>
                      <a:gd name="adj1" fmla="val 2598712"/>
                      <a:gd name="adj2" fmla="val 19528826"/>
                    </a:avLst>
                  </a:prstGeom>
                  <a:noFill/>
                  <a:ln w="3175" cap="flat" cmpd="sng" algn="ctr">
                    <a:gradFill flip="none" rotWithShape="1">
                      <a:gsLst>
                        <a:gs pos="68000">
                          <a:srgbClr val="FFFFFF"/>
                        </a:gs>
                        <a:gs pos="0">
                          <a:sysClr val="window" lastClr="FFFFFF">
                            <a:alpha val="60000"/>
                          </a:sysClr>
                        </a:gs>
                        <a:gs pos="100000">
                          <a:sysClr val="window" lastClr="FFFFFF">
                            <a:alpha val="0"/>
                          </a:sysClr>
                        </a:gs>
                        <a:gs pos="35000">
                          <a:sysClr val="window" lastClr="FFFFFF">
                            <a:alpha val="0"/>
                          </a:sysClr>
                        </a:gs>
                      </a:gsLst>
                      <a:lin ang="16200000" scaled="1"/>
                      <a:tileRect/>
                    </a:gradFill>
                    <a:prstDash val="dash"/>
                    <a:round/>
                    <a:headEnd/>
                    <a:tailEn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sp>
                <p:nvSpPr>
                  <p:cNvPr id="884" name="弧形 883">
                    <a:extLst>
                      <a:ext uri="{FF2B5EF4-FFF2-40B4-BE49-F238E27FC236}">
                        <a16:creationId xmlns:a16="http://schemas.microsoft.com/office/drawing/2014/main" id="{888F5E61-E112-4CCF-B058-D5A2E2AF2450}"/>
                      </a:ext>
                    </a:extLst>
                  </p:cNvPr>
                  <p:cNvSpPr/>
                  <p:nvPr/>
                </p:nvSpPr>
                <p:spPr>
                  <a:xfrm>
                    <a:off x="8754824" y="1306577"/>
                    <a:ext cx="4131976" cy="4131976"/>
                  </a:xfrm>
                  <a:prstGeom prst="arc">
                    <a:avLst>
                      <a:gd name="adj1" fmla="val 12851280"/>
                      <a:gd name="adj2" fmla="val 2975152"/>
                    </a:avLst>
                  </a:prstGeom>
                  <a:noFill/>
                  <a:ln w="3175" cap="flat" cmpd="sng" algn="ctr">
                    <a:gradFill flip="none" rotWithShape="1">
                      <a:gsLst>
                        <a:gs pos="68000">
                          <a:srgbClr val="FFFFFF"/>
                        </a:gs>
                        <a:gs pos="0">
                          <a:sysClr val="window" lastClr="FFFFFF">
                            <a:alpha val="60000"/>
                          </a:sysClr>
                        </a:gs>
                        <a:gs pos="100000">
                          <a:sysClr val="window" lastClr="FFFFFF">
                            <a:alpha val="0"/>
                          </a:sysClr>
                        </a:gs>
                        <a:gs pos="35000">
                          <a:sysClr val="window" lastClr="FFFFFF">
                            <a:alpha val="0"/>
                          </a:sysClr>
                        </a:gs>
                      </a:gsLst>
                      <a:lin ang="16200000" scaled="1"/>
                      <a:tileRect/>
                    </a:gradFill>
                    <a:prstDash val="solid"/>
                    <a:round/>
                    <a:headEnd/>
                    <a:tailEn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grpSp>
            <p:sp>
              <p:nvSpPr>
                <p:cNvPr id="881" name="椭圆 880">
                  <a:extLst>
                    <a:ext uri="{FF2B5EF4-FFF2-40B4-BE49-F238E27FC236}">
                      <a16:creationId xmlns:a16="http://schemas.microsoft.com/office/drawing/2014/main" id="{BF43E7EB-A494-4E22-B205-333F49D9231E}"/>
                    </a:ext>
                  </a:extLst>
                </p:cNvPr>
                <p:cNvSpPr/>
                <p:nvPr/>
              </p:nvSpPr>
              <p:spPr>
                <a:xfrm>
                  <a:off x="8995246" y="2113864"/>
                  <a:ext cx="192760" cy="192760"/>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495873" eaLnBrk="1" fontAlgn="auto" latinLnBrk="0" hangingPunct="1">
                    <a:lnSpc>
                      <a:spcPct val="100000"/>
                    </a:lnSpc>
                    <a:spcBef>
                      <a:spcPts val="0"/>
                    </a:spcBef>
                    <a:spcAft>
                      <a:spcPts val="0"/>
                    </a:spcAft>
                    <a:buClrTx/>
                    <a:buSzTx/>
                    <a:buFontTx/>
                    <a:buNone/>
                    <a:tabLst/>
                    <a:defRPr/>
                  </a:pPr>
                  <a:endParaRPr kumimoji="0" lang="zh-CN" altLang="en-US" sz="533" b="0" i="0" u="none" strike="noStrike" kern="0" cap="none" spc="0" normalizeH="0" baseline="0" noProof="0">
                    <a:ln>
                      <a:noFill/>
                    </a:ln>
                    <a:solidFill>
                      <a:srgbClr val="FFFFFF"/>
                    </a:solidFill>
                    <a:effectLst/>
                    <a:uLnTx/>
                    <a:uFillTx/>
                    <a:ea typeface="微软雅黑" panose="020B0503020204020204" pitchFamily="34" charset="-122"/>
                    <a:cs typeface="Arial" panose="020B0604020202020204" pitchFamily="34" charset="0"/>
                  </a:endParaRPr>
                </a:p>
              </p:txBody>
            </p:sp>
            <p:sp>
              <p:nvSpPr>
                <p:cNvPr id="882" name="椭圆 881">
                  <a:extLst>
                    <a:ext uri="{FF2B5EF4-FFF2-40B4-BE49-F238E27FC236}">
                      <a16:creationId xmlns:a16="http://schemas.microsoft.com/office/drawing/2014/main" id="{E793A4A1-2213-4BC1-B3FF-211CA0B750F1}"/>
                    </a:ext>
                  </a:extLst>
                </p:cNvPr>
                <p:cNvSpPr/>
                <p:nvPr/>
              </p:nvSpPr>
              <p:spPr>
                <a:xfrm>
                  <a:off x="11966214" y="4451097"/>
                  <a:ext cx="192760" cy="192760"/>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495873" eaLnBrk="1" fontAlgn="auto" latinLnBrk="0" hangingPunct="1">
                    <a:lnSpc>
                      <a:spcPct val="100000"/>
                    </a:lnSpc>
                    <a:spcBef>
                      <a:spcPts val="0"/>
                    </a:spcBef>
                    <a:spcAft>
                      <a:spcPts val="0"/>
                    </a:spcAft>
                    <a:buClrTx/>
                    <a:buSzTx/>
                    <a:buFontTx/>
                    <a:buNone/>
                    <a:tabLst/>
                    <a:defRPr/>
                  </a:pPr>
                  <a:endParaRPr kumimoji="0" lang="zh-CN" altLang="en-US" sz="533" b="0" i="0" u="none" strike="noStrike" kern="0" cap="none" spc="0" normalizeH="0" baseline="0" noProof="0">
                    <a:ln>
                      <a:noFill/>
                    </a:ln>
                    <a:solidFill>
                      <a:srgbClr val="FFFFFF"/>
                    </a:solidFill>
                    <a:effectLst/>
                    <a:uLnTx/>
                    <a:uFillTx/>
                    <a:ea typeface="微软雅黑" panose="020B0503020204020204" pitchFamily="34" charset="-122"/>
                    <a:cs typeface="Arial" panose="020B0604020202020204" pitchFamily="34" charset="0"/>
                  </a:endParaRPr>
                </a:p>
              </p:txBody>
            </p:sp>
          </p:grpSp>
        </p:grpSp>
      </p:grpSp>
      <p:grpSp>
        <p:nvGrpSpPr>
          <p:cNvPr id="950" name="组合 949"/>
          <p:cNvGrpSpPr/>
          <p:nvPr/>
        </p:nvGrpSpPr>
        <p:grpSpPr>
          <a:xfrm>
            <a:off x="3432438" y="1604797"/>
            <a:ext cx="832192" cy="832192"/>
            <a:chOff x="10051493" y="401216"/>
            <a:chExt cx="936000" cy="936000"/>
          </a:xfrm>
        </p:grpSpPr>
        <p:grpSp>
          <p:nvGrpSpPr>
            <p:cNvPr id="951" name="组合 950"/>
            <p:cNvGrpSpPr/>
            <p:nvPr/>
          </p:nvGrpSpPr>
          <p:grpSpPr>
            <a:xfrm>
              <a:off x="10412939" y="646059"/>
              <a:ext cx="213109" cy="467807"/>
              <a:chOff x="1431926" y="2889251"/>
              <a:chExt cx="247650" cy="574675"/>
            </a:xfrm>
            <a:solidFill>
              <a:sysClr val="window" lastClr="FFFFFF"/>
            </a:solidFill>
          </p:grpSpPr>
          <p:sp>
            <p:nvSpPr>
              <p:cNvPr id="960" name="Freeform 664"/>
              <p:cNvSpPr>
                <a:spLocks noEditPoints="1"/>
              </p:cNvSpPr>
              <p:nvPr/>
            </p:nvSpPr>
            <p:spPr bwMode="auto">
              <a:xfrm>
                <a:off x="1462089" y="2916239"/>
                <a:ext cx="187325" cy="115888"/>
              </a:xfrm>
              <a:custGeom>
                <a:avLst/>
                <a:gdLst>
                  <a:gd name="T0" fmla="*/ 105 w 220"/>
                  <a:gd name="T1" fmla="*/ 12 h 136"/>
                  <a:gd name="T2" fmla="*/ 105 w 220"/>
                  <a:gd name="T3" fmla="*/ 12 h 136"/>
                  <a:gd name="T4" fmla="*/ 41 w 220"/>
                  <a:gd name="T5" fmla="*/ 62 h 136"/>
                  <a:gd name="T6" fmla="*/ 36 w 220"/>
                  <a:gd name="T7" fmla="*/ 66 h 136"/>
                  <a:gd name="T8" fmla="*/ 11 w 220"/>
                  <a:gd name="T9" fmla="*/ 95 h 136"/>
                  <a:gd name="T10" fmla="*/ 41 w 220"/>
                  <a:gd name="T11" fmla="*/ 124 h 136"/>
                  <a:gd name="T12" fmla="*/ 186 w 220"/>
                  <a:gd name="T13" fmla="*/ 124 h 136"/>
                  <a:gd name="T14" fmla="*/ 193 w 220"/>
                  <a:gd name="T15" fmla="*/ 122 h 136"/>
                  <a:gd name="T16" fmla="*/ 209 w 220"/>
                  <a:gd name="T17" fmla="*/ 90 h 136"/>
                  <a:gd name="T18" fmla="*/ 168 w 220"/>
                  <a:gd name="T19" fmla="*/ 49 h 136"/>
                  <a:gd name="T20" fmla="*/ 163 w 220"/>
                  <a:gd name="T21" fmla="*/ 46 h 136"/>
                  <a:gd name="T22" fmla="*/ 105 w 220"/>
                  <a:gd name="T23" fmla="*/ 12 h 136"/>
                  <a:gd name="T24" fmla="*/ 186 w 220"/>
                  <a:gd name="T25" fmla="*/ 136 h 136"/>
                  <a:gd name="T26" fmla="*/ 186 w 220"/>
                  <a:gd name="T27" fmla="*/ 136 h 136"/>
                  <a:gd name="T28" fmla="*/ 41 w 220"/>
                  <a:gd name="T29" fmla="*/ 136 h 136"/>
                  <a:gd name="T30" fmla="*/ 0 w 220"/>
                  <a:gd name="T31" fmla="*/ 95 h 136"/>
                  <a:gd name="T32" fmla="*/ 31 w 220"/>
                  <a:gd name="T33" fmla="*/ 55 h 136"/>
                  <a:gd name="T34" fmla="*/ 105 w 220"/>
                  <a:gd name="T35" fmla="*/ 0 h 136"/>
                  <a:gd name="T36" fmla="*/ 172 w 220"/>
                  <a:gd name="T37" fmla="*/ 38 h 136"/>
                  <a:gd name="T38" fmla="*/ 220 w 220"/>
                  <a:gd name="T39" fmla="*/ 90 h 136"/>
                  <a:gd name="T40" fmla="*/ 200 w 220"/>
                  <a:gd name="T41" fmla="*/ 131 h 136"/>
                  <a:gd name="T42" fmla="*/ 186 w 220"/>
                  <a:gd name="T43"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0" h="136">
                    <a:moveTo>
                      <a:pt x="105" y="12"/>
                    </a:moveTo>
                    <a:lnTo>
                      <a:pt x="105" y="12"/>
                    </a:lnTo>
                    <a:cubicBezTo>
                      <a:pt x="75" y="12"/>
                      <a:pt x="48" y="32"/>
                      <a:pt x="41" y="62"/>
                    </a:cubicBezTo>
                    <a:cubicBezTo>
                      <a:pt x="40" y="64"/>
                      <a:pt x="38" y="66"/>
                      <a:pt x="36" y="66"/>
                    </a:cubicBezTo>
                    <a:cubicBezTo>
                      <a:pt x="22" y="68"/>
                      <a:pt x="11" y="80"/>
                      <a:pt x="11" y="95"/>
                    </a:cubicBezTo>
                    <a:cubicBezTo>
                      <a:pt x="11" y="111"/>
                      <a:pt x="24" y="124"/>
                      <a:pt x="41" y="124"/>
                    </a:cubicBezTo>
                    <a:lnTo>
                      <a:pt x="186" y="124"/>
                    </a:lnTo>
                    <a:cubicBezTo>
                      <a:pt x="189" y="124"/>
                      <a:pt x="191" y="124"/>
                      <a:pt x="193" y="122"/>
                    </a:cubicBezTo>
                    <a:cubicBezTo>
                      <a:pt x="203" y="114"/>
                      <a:pt x="209" y="102"/>
                      <a:pt x="209" y="90"/>
                    </a:cubicBezTo>
                    <a:cubicBezTo>
                      <a:pt x="209" y="68"/>
                      <a:pt x="191" y="49"/>
                      <a:pt x="168" y="49"/>
                    </a:cubicBezTo>
                    <a:cubicBezTo>
                      <a:pt x="166" y="49"/>
                      <a:pt x="164" y="48"/>
                      <a:pt x="163" y="46"/>
                    </a:cubicBezTo>
                    <a:cubicBezTo>
                      <a:pt x="151" y="25"/>
                      <a:pt x="129" y="12"/>
                      <a:pt x="105" y="12"/>
                    </a:cubicBezTo>
                    <a:close/>
                    <a:moveTo>
                      <a:pt x="186" y="136"/>
                    </a:moveTo>
                    <a:lnTo>
                      <a:pt x="186" y="136"/>
                    </a:lnTo>
                    <a:lnTo>
                      <a:pt x="41" y="136"/>
                    </a:lnTo>
                    <a:cubicBezTo>
                      <a:pt x="18" y="136"/>
                      <a:pt x="0" y="117"/>
                      <a:pt x="0" y="95"/>
                    </a:cubicBezTo>
                    <a:cubicBezTo>
                      <a:pt x="0" y="76"/>
                      <a:pt x="13" y="60"/>
                      <a:pt x="31" y="55"/>
                    </a:cubicBezTo>
                    <a:cubicBezTo>
                      <a:pt x="41" y="23"/>
                      <a:pt x="71" y="0"/>
                      <a:pt x="105" y="0"/>
                    </a:cubicBezTo>
                    <a:cubicBezTo>
                      <a:pt x="132" y="0"/>
                      <a:pt x="157" y="15"/>
                      <a:pt x="172" y="38"/>
                    </a:cubicBezTo>
                    <a:cubicBezTo>
                      <a:pt x="199" y="40"/>
                      <a:pt x="220" y="63"/>
                      <a:pt x="220" y="90"/>
                    </a:cubicBezTo>
                    <a:cubicBezTo>
                      <a:pt x="220" y="106"/>
                      <a:pt x="213" y="121"/>
                      <a:pt x="200" y="131"/>
                    </a:cubicBezTo>
                    <a:cubicBezTo>
                      <a:pt x="197" y="134"/>
                      <a:pt x="192" y="136"/>
                      <a:pt x="186" y="136"/>
                    </a:cubicBez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61" name="Freeform 665"/>
              <p:cNvSpPr>
                <a:spLocks noEditPoints="1"/>
              </p:cNvSpPr>
              <p:nvPr/>
            </p:nvSpPr>
            <p:spPr bwMode="auto">
              <a:xfrm>
                <a:off x="1504951" y="2960689"/>
                <a:ext cx="47625" cy="30163"/>
              </a:xfrm>
              <a:custGeom>
                <a:avLst/>
                <a:gdLst>
                  <a:gd name="T0" fmla="*/ 28 w 55"/>
                  <a:gd name="T1" fmla="*/ 7 h 36"/>
                  <a:gd name="T2" fmla="*/ 28 w 55"/>
                  <a:gd name="T3" fmla="*/ 7 h 36"/>
                  <a:gd name="T4" fmla="*/ 8 w 55"/>
                  <a:gd name="T5" fmla="*/ 18 h 36"/>
                  <a:gd name="T6" fmla="*/ 28 w 55"/>
                  <a:gd name="T7" fmla="*/ 28 h 36"/>
                  <a:gd name="T8" fmla="*/ 47 w 55"/>
                  <a:gd name="T9" fmla="*/ 18 h 36"/>
                  <a:gd name="T10" fmla="*/ 28 w 55"/>
                  <a:gd name="T11" fmla="*/ 7 h 36"/>
                  <a:gd name="T12" fmla="*/ 28 w 55"/>
                  <a:gd name="T13" fmla="*/ 36 h 36"/>
                  <a:gd name="T14" fmla="*/ 28 w 55"/>
                  <a:gd name="T15" fmla="*/ 36 h 36"/>
                  <a:gd name="T16" fmla="*/ 0 w 55"/>
                  <a:gd name="T17" fmla="*/ 18 h 36"/>
                  <a:gd name="T18" fmla="*/ 28 w 55"/>
                  <a:gd name="T19" fmla="*/ 0 h 36"/>
                  <a:gd name="T20" fmla="*/ 55 w 55"/>
                  <a:gd name="T21" fmla="*/ 18 h 36"/>
                  <a:gd name="T22" fmla="*/ 28 w 55"/>
                  <a:gd name="T2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36">
                    <a:moveTo>
                      <a:pt x="28" y="7"/>
                    </a:moveTo>
                    <a:lnTo>
                      <a:pt x="28" y="7"/>
                    </a:lnTo>
                    <a:cubicBezTo>
                      <a:pt x="16" y="7"/>
                      <a:pt x="8" y="13"/>
                      <a:pt x="8" y="18"/>
                    </a:cubicBezTo>
                    <a:cubicBezTo>
                      <a:pt x="8" y="23"/>
                      <a:pt x="16" y="28"/>
                      <a:pt x="28" y="28"/>
                    </a:cubicBezTo>
                    <a:cubicBezTo>
                      <a:pt x="39" y="28"/>
                      <a:pt x="47" y="23"/>
                      <a:pt x="47" y="18"/>
                    </a:cubicBezTo>
                    <a:cubicBezTo>
                      <a:pt x="47" y="13"/>
                      <a:pt x="39" y="7"/>
                      <a:pt x="28" y="7"/>
                    </a:cubicBezTo>
                    <a:close/>
                    <a:moveTo>
                      <a:pt x="28" y="36"/>
                    </a:moveTo>
                    <a:lnTo>
                      <a:pt x="28" y="36"/>
                    </a:lnTo>
                    <a:cubicBezTo>
                      <a:pt x="12" y="36"/>
                      <a:pt x="0" y="28"/>
                      <a:pt x="0" y="18"/>
                    </a:cubicBezTo>
                    <a:cubicBezTo>
                      <a:pt x="0" y="8"/>
                      <a:pt x="12" y="0"/>
                      <a:pt x="28" y="0"/>
                    </a:cubicBezTo>
                    <a:cubicBezTo>
                      <a:pt x="43" y="0"/>
                      <a:pt x="55" y="8"/>
                      <a:pt x="55" y="18"/>
                    </a:cubicBezTo>
                    <a:cubicBezTo>
                      <a:pt x="55" y="28"/>
                      <a:pt x="43" y="36"/>
                      <a:pt x="28" y="36"/>
                    </a:cubicBez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62" name="Freeform 666"/>
              <p:cNvSpPr>
                <a:spLocks noEditPoints="1"/>
              </p:cNvSpPr>
              <p:nvPr/>
            </p:nvSpPr>
            <p:spPr bwMode="auto">
              <a:xfrm>
                <a:off x="1504951" y="2973389"/>
                <a:ext cx="47625" cy="41275"/>
              </a:xfrm>
              <a:custGeom>
                <a:avLst/>
                <a:gdLst>
                  <a:gd name="T0" fmla="*/ 8 w 55"/>
                  <a:gd name="T1" fmla="*/ 30 h 49"/>
                  <a:gd name="T2" fmla="*/ 8 w 55"/>
                  <a:gd name="T3" fmla="*/ 30 h 49"/>
                  <a:gd name="T4" fmla="*/ 8 w 55"/>
                  <a:gd name="T5" fmla="*/ 31 h 49"/>
                  <a:gd name="T6" fmla="*/ 28 w 55"/>
                  <a:gd name="T7" fmla="*/ 42 h 49"/>
                  <a:gd name="T8" fmla="*/ 47 w 55"/>
                  <a:gd name="T9" fmla="*/ 31 h 49"/>
                  <a:gd name="T10" fmla="*/ 47 w 55"/>
                  <a:gd name="T11" fmla="*/ 30 h 49"/>
                  <a:gd name="T12" fmla="*/ 28 w 55"/>
                  <a:gd name="T13" fmla="*/ 35 h 49"/>
                  <a:gd name="T14" fmla="*/ 8 w 55"/>
                  <a:gd name="T15" fmla="*/ 30 h 49"/>
                  <a:gd name="T16" fmla="*/ 28 w 55"/>
                  <a:gd name="T17" fmla="*/ 49 h 49"/>
                  <a:gd name="T18" fmla="*/ 28 w 55"/>
                  <a:gd name="T19" fmla="*/ 49 h 49"/>
                  <a:gd name="T20" fmla="*/ 0 w 55"/>
                  <a:gd name="T21" fmla="*/ 31 h 49"/>
                  <a:gd name="T22" fmla="*/ 0 w 55"/>
                  <a:gd name="T23" fmla="*/ 4 h 49"/>
                  <a:gd name="T24" fmla="*/ 4 w 55"/>
                  <a:gd name="T25" fmla="*/ 0 h 49"/>
                  <a:gd name="T26" fmla="*/ 8 w 55"/>
                  <a:gd name="T27" fmla="*/ 4 h 49"/>
                  <a:gd name="T28" fmla="*/ 8 w 55"/>
                  <a:gd name="T29" fmla="*/ 17 h 49"/>
                  <a:gd name="T30" fmla="*/ 28 w 55"/>
                  <a:gd name="T31" fmla="*/ 28 h 49"/>
                  <a:gd name="T32" fmla="*/ 47 w 55"/>
                  <a:gd name="T33" fmla="*/ 17 h 49"/>
                  <a:gd name="T34" fmla="*/ 47 w 55"/>
                  <a:gd name="T35" fmla="*/ 4 h 49"/>
                  <a:gd name="T36" fmla="*/ 55 w 55"/>
                  <a:gd name="T37" fmla="*/ 4 h 49"/>
                  <a:gd name="T38" fmla="*/ 55 w 55"/>
                  <a:gd name="T39" fmla="*/ 31 h 49"/>
                  <a:gd name="T40" fmla="*/ 28 w 55"/>
                  <a:gd name="T4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5" h="49">
                    <a:moveTo>
                      <a:pt x="8" y="30"/>
                    </a:moveTo>
                    <a:lnTo>
                      <a:pt x="8" y="30"/>
                    </a:lnTo>
                    <a:lnTo>
                      <a:pt x="8" y="31"/>
                    </a:lnTo>
                    <a:cubicBezTo>
                      <a:pt x="8" y="36"/>
                      <a:pt x="16" y="42"/>
                      <a:pt x="28" y="42"/>
                    </a:cubicBezTo>
                    <a:cubicBezTo>
                      <a:pt x="39" y="42"/>
                      <a:pt x="47" y="36"/>
                      <a:pt x="47" y="31"/>
                    </a:cubicBezTo>
                    <a:lnTo>
                      <a:pt x="47" y="30"/>
                    </a:lnTo>
                    <a:cubicBezTo>
                      <a:pt x="42" y="33"/>
                      <a:pt x="35" y="35"/>
                      <a:pt x="28" y="35"/>
                    </a:cubicBezTo>
                    <a:cubicBezTo>
                      <a:pt x="20" y="35"/>
                      <a:pt x="13" y="33"/>
                      <a:pt x="8" y="30"/>
                    </a:cubicBezTo>
                    <a:close/>
                    <a:moveTo>
                      <a:pt x="28" y="49"/>
                    </a:moveTo>
                    <a:lnTo>
                      <a:pt x="28" y="49"/>
                    </a:lnTo>
                    <a:cubicBezTo>
                      <a:pt x="12" y="49"/>
                      <a:pt x="0" y="41"/>
                      <a:pt x="0" y="31"/>
                    </a:cubicBezTo>
                    <a:lnTo>
                      <a:pt x="0" y="4"/>
                    </a:lnTo>
                    <a:cubicBezTo>
                      <a:pt x="0" y="1"/>
                      <a:pt x="2" y="0"/>
                      <a:pt x="4" y="0"/>
                    </a:cubicBezTo>
                    <a:cubicBezTo>
                      <a:pt x="6" y="0"/>
                      <a:pt x="8" y="1"/>
                      <a:pt x="8" y="4"/>
                    </a:cubicBezTo>
                    <a:lnTo>
                      <a:pt x="8" y="17"/>
                    </a:lnTo>
                    <a:cubicBezTo>
                      <a:pt x="8" y="22"/>
                      <a:pt x="16" y="28"/>
                      <a:pt x="28" y="28"/>
                    </a:cubicBezTo>
                    <a:cubicBezTo>
                      <a:pt x="39" y="28"/>
                      <a:pt x="47" y="22"/>
                      <a:pt x="47" y="17"/>
                    </a:cubicBezTo>
                    <a:lnTo>
                      <a:pt x="47" y="4"/>
                    </a:lnTo>
                    <a:lnTo>
                      <a:pt x="55" y="4"/>
                    </a:lnTo>
                    <a:lnTo>
                      <a:pt x="55" y="31"/>
                    </a:lnTo>
                    <a:cubicBezTo>
                      <a:pt x="55" y="41"/>
                      <a:pt x="43" y="49"/>
                      <a:pt x="28" y="49"/>
                    </a:cubicBez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63" name="Freeform 667"/>
              <p:cNvSpPr>
                <a:spLocks noEditPoints="1"/>
              </p:cNvSpPr>
              <p:nvPr/>
            </p:nvSpPr>
            <p:spPr bwMode="auto">
              <a:xfrm>
                <a:off x="1558926" y="2960689"/>
                <a:ext cx="46038" cy="30163"/>
              </a:xfrm>
              <a:custGeom>
                <a:avLst/>
                <a:gdLst>
                  <a:gd name="T0" fmla="*/ 27 w 54"/>
                  <a:gd name="T1" fmla="*/ 7 h 36"/>
                  <a:gd name="T2" fmla="*/ 27 w 54"/>
                  <a:gd name="T3" fmla="*/ 7 h 36"/>
                  <a:gd name="T4" fmla="*/ 8 w 54"/>
                  <a:gd name="T5" fmla="*/ 18 h 36"/>
                  <a:gd name="T6" fmla="*/ 27 w 54"/>
                  <a:gd name="T7" fmla="*/ 28 h 36"/>
                  <a:gd name="T8" fmla="*/ 47 w 54"/>
                  <a:gd name="T9" fmla="*/ 18 h 36"/>
                  <a:gd name="T10" fmla="*/ 27 w 54"/>
                  <a:gd name="T11" fmla="*/ 7 h 36"/>
                  <a:gd name="T12" fmla="*/ 27 w 54"/>
                  <a:gd name="T13" fmla="*/ 36 h 36"/>
                  <a:gd name="T14" fmla="*/ 27 w 54"/>
                  <a:gd name="T15" fmla="*/ 36 h 36"/>
                  <a:gd name="T16" fmla="*/ 0 w 54"/>
                  <a:gd name="T17" fmla="*/ 18 h 36"/>
                  <a:gd name="T18" fmla="*/ 27 w 54"/>
                  <a:gd name="T19" fmla="*/ 0 h 36"/>
                  <a:gd name="T20" fmla="*/ 54 w 54"/>
                  <a:gd name="T21" fmla="*/ 18 h 36"/>
                  <a:gd name="T22" fmla="*/ 27 w 54"/>
                  <a:gd name="T2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36">
                    <a:moveTo>
                      <a:pt x="27" y="7"/>
                    </a:moveTo>
                    <a:lnTo>
                      <a:pt x="27" y="7"/>
                    </a:lnTo>
                    <a:cubicBezTo>
                      <a:pt x="16" y="7"/>
                      <a:pt x="8" y="13"/>
                      <a:pt x="8" y="18"/>
                    </a:cubicBezTo>
                    <a:cubicBezTo>
                      <a:pt x="8" y="23"/>
                      <a:pt x="16" y="28"/>
                      <a:pt x="27" y="28"/>
                    </a:cubicBezTo>
                    <a:cubicBezTo>
                      <a:pt x="39" y="28"/>
                      <a:pt x="47" y="23"/>
                      <a:pt x="47" y="18"/>
                    </a:cubicBezTo>
                    <a:cubicBezTo>
                      <a:pt x="47" y="13"/>
                      <a:pt x="39" y="7"/>
                      <a:pt x="27" y="7"/>
                    </a:cubicBezTo>
                    <a:close/>
                    <a:moveTo>
                      <a:pt x="27" y="36"/>
                    </a:moveTo>
                    <a:lnTo>
                      <a:pt x="27" y="36"/>
                    </a:lnTo>
                    <a:cubicBezTo>
                      <a:pt x="12" y="36"/>
                      <a:pt x="0" y="28"/>
                      <a:pt x="0" y="18"/>
                    </a:cubicBezTo>
                    <a:cubicBezTo>
                      <a:pt x="0" y="8"/>
                      <a:pt x="12" y="0"/>
                      <a:pt x="27" y="0"/>
                    </a:cubicBezTo>
                    <a:cubicBezTo>
                      <a:pt x="43" y="0"/>
                      <a:pt x="54" y="8"/>
                      <a:pt x="54" y="18"/>
                    </a:cubicBezTo>
                    <a:cubicBezTo>
                      <a:pt x="54" y="28"/>
                      <a:pt x="43" y="36"/>
                      <a:pt x="27" y="36"/>
                    </a:cubicBez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64" name="Freeform 668"/>
              <p:cNvSpPr>
                <a:spLocks noEditPoints="1"/>
              </p:cNvSpPr>
              <p:nvPr/>
            </p:nvSpPr>
            <p:spPr bwMode="auto">
              <a:xfrm>
                <a:off x="1558926" y="2973389"/>
                <a:ext cx="46038" cy="41275"/>
              </a:xfrm>
              <a:custGeom>
                <a:avLst/>
                <a:gdLst>
                  <a:gd name="T0" fmla="*/ 8 w 54"/>
                  <a:gd name="T1" fmla="*/ 30 h 49"/>
                  <a:gd name="T2" fmla="*/ 8 w 54"/>
                  <a:gd name="T3" fmla="*/ 30 h 49"/>
                  <a:gd name="T4" fmla="*/ 8 w 54"/>
                  <a:gd name="T5" fmla="*/ 31 h 49"/>
                  <a:gd name="T6" fmla="*/ 27 w 54"/>
                  <a:gd name="T7" fmla="*/ 42 h 49"/>
                  <a:gd name="T8" fmla="*/ 47 w 54"/>
                  <a:gd name="T9" fmla="*/ 31 h 49"/>
                  <a:gd name="T10" fmla="*/ 47 w 54"/>
                  <a:gd name="T11" fmla="*/ 30 h 49"/>
                  <a:gd name="T12" fmla="*/ 27 w 54"/>
                  <a:gd name="T13" fmla="*/ 35 h 49"/>
                  <a:gd name="T14" fmla="*/ 8 w 54"/>
                  <a:gd name="T15" fmla="*/ 30 h 49"/>
                  <a:gd name="T16" fmla="*/ 27 w 54"/>
                  <a:gd name="T17" fmla="*/ 49 h 49"/>
                  <a:gd name="T18" fmla="*/ 27 w 54"/>
                  <a:gd name="T19" fmla="*/ 49 h 49"/>
                  <a:gd name="T20" fmla="*/ 0 w 54"/>
                  <a:gd name="T21" fmla="*/ 31 h 49"/>
                  <a:gd name="T22" fmla="*/ 0 w 54"/>
                  <a:gd name="T23" fmla="*/ 4 h 49"/>
                  <a:gd name="T24" fmla="*/ 4 w 54"/>
                  <a:gd name="T25" fmla="*/ 0 h 49"/>
                  <a:gd name="T26" fmla="*/ 8 w 54"/>
                  <a:gd name="T27" fmla="*/ 4 h 49"/>
                  <a:gd name="T28" fmla="*/ 8 w 54"/>
                  <a:gd name="T29" fmla="*/ 17 h 49"/>
                  <a:gd name="T30" fmla="*/ 27 w 54"/>
                  <a:gd name="T31" fmla="*/ 28 h 49"/>
                  <a:gd name="T32" fmla="*/ 47 w 54"/>
                  <a:gd name="T33" fmla="*/ 17 h 49"/>
                  <a:gd name="T34" fmla="*/ 47 w 54"/>
                  <a:gd name="T35" fmla="*/ 4 h 49"/>
                  <a:gd name="T36" fmla="*/ 54 w 54"/>
                  <a:gd name="T37" fmla="*/ 4 h 49"/>
                  <a:gd name="T38" fmla="*/ 54 w 54"/>
                  <a:gd name="T39" fmla="*/ 31 h 49"/>
                  <a:gd name="T40" fmla="*/ 27 w 54"/>
                  <a:gd name="T4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49">
                    <a:moveTo>
                      <a:pt x="8" y="30"/>
                    </a:moveTo>
                    <a:lnTo>
                      <a:pt x="8" y="30"/>
                    </a:lnTo>
                    <a:lnTo>
                      <a:pt x="8" y="31"/>
                    </a:lnTo>
                    <a:cubicBezTo>
                      <a:pt x="8" y="36"/>
                      <a:pt x="16" y="42"/>
                      <a:pt x="27" y="42"/>
                    </a:cubicBezTo>
                    <a:cubicBezTo>
                      <a:pt x="39" y="42"/>
                      <a:pt x="47" y="36"/>
                      <a:pt x="47" y="31"/>
                    </a:cubicBezTo>
                    <a:lnTo>
                      <a:pt x="47" y="30"/>
                    </a:lnTo>
                    <a:cubicBezTo>
                      <a:pt x="42" y="33"/>
                      <a:pt x="35" y="35"/>
                      <a:pt x="27" y="35"/>
                    </a:cubicBezTo>
                    <a:cubicBezTo>
                      <a:pt x="20" y="35"/>
                      <a:pt x="13" y="33"/>
                      <a:pt x="8" y="30"/>
                    </a:cubicBezTo>
                    <a:close/>
                    <a:moveTo>
                      <a:pt x="27" y="49"/>
                    </a:moveTo>
                    <a:lnTo>
                      <a:pt x="27" y="49"/>
                    </a:lnTo>
                    <a:cubicBezTo>
                      <a:pt x="12" y="49"/>
                      <a:pt x="0" y="41"/>
                      <a:pt x="0" y="31"/>
                    </a:cubicBezTo>
                    <a:lnTo>
                      <a:pt x="0" y="4"/>
                    </a:lnTo>
                    <a:cubicBezTo>
                      <a:pt x="0" y="1"/>
                      <a:pt x="2" y="0"/>
                      <a:pt x="4" y="0"/>
                    </a:cubicBezTo>
                    <a:cubicBezTo>
                      <a:pt x="6" y="0"/>
                      <a:pt x="8" y="1"/>
                      <a:pt x="8" y="4"/>
                    </a:cubicBezTo>
                    <a:lnTo>
                      <a:pt x="8" y="17"/>
                    </a:lnTo>
                    <a:cubicBezTo>
                      <a:pt x="8" y="22"/>
                      <a:pt x="16" y="28"/>
                      <a:pt x="27" y="28"/>
                    </a:cubicBezTo>
                    <a:cubicBezTo>
                      <a:pt x="39" y="28"/>
                      <a:pt x="47" y="22"/>
                      <a:pt x="47" y="17"/>
                    </a:cubicBezTo>
                    <a:lnTo>
                      <a:pt x="47" y="4"/>
                    </a:lnTo>
                    <a:lnTo>
                      <a:pt x="54" y="4"/>
                    </a:lnTo>
                    <a:lnTo>
                      <a:pt x="54" y="31"/>
                    </a:lnTo>
                    <a:cubicBezTo>
                      <a:pt x="54" y="41"/>
                      <a:pt x="43" y="49"/>
                      <a:pt x="27" y="49"/>
                    </a:cubicBez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65" name="Freeform 669"/>
              <p:cNvSpPr>
                <a:spLocks noEditPoints="1"/>
              </p:cNvSpPr>
              <p:nvPr/>
            </p:nvSpPr>
            <p:spPr bwMode="auto">
              <a:xfrm>
                <a:off x="1463676" y="3068639"/>
                <a:ext cx="184150" cy="36513"/>
              </a:xfrm>
              <a:custGeom>
                <a:avLst/>
                <a:gdLst>
                  <a:gd name="T0" fmla="*/ 7 w 216"/>
                  <a:gd name="T1" fmla="*/ 35 h 42"/>
                  <a:gd name="T2" fmla="*/ 7 w 216"/>
                  <a:gd name="T3" fmla="*/ 35 h 42"/>
                  <a:gd name="T4" fmla="*/ 209 w 216"/>
                  <a:gd name="T5" fmla="*/ 35 h 42"/>
                  <a:gd name="T6" fmla="*/ 209 w 216"/>
                  <a:gd name="T7" fmla="*/ 8 h 42"/>
                  <a:gd name="T8" fmla="*/ 7 w 216"/>
                  <a:gd name="T9" fmla="*/ 8 h 42"/>
                  <a:gd name="T10" fmla="*/ 7 w 216"/>
                  <a:gd name="T11" fmla="*/ 35 h 42"/>
                  <a:gd name="T12" fmla="*/ 212 w 216"/>
                  <a:gd name="T13" fmla="*/ 42 h 42"/>
                  <a:gd name="T14" fmla="*/ 212 w 216"/>
                  <a:gd name="T15" fmla="*/ 42 h 42"/>
                  <a:gd name="T16" fmla="*/ 3 w 216"/>
                  <a:gd name="T17" fmla="*/ 42 h 42"/>
                  <a:gd name="T18" fmla="*/ 0 w 216"/>
                  <a:gd name="T19" fmla="*/ 39 h 42"/>
                  <a:gd name="T20" fmla="*/ 0 w 216"/>
                  <a:gd name="T21" fmla="*/ 4 h 42"/>
                  <a:gd name="T22" fmla="*/ 3 w 216"/>
                  <a:gd name="T23" fmla="*/ 0 h 42"/>
                  <a:gd name="T24" fmla="*/ 212 w 216"/>
                  <a:gd name="T25" fmla="*/ 0 h 42"/>
                  <a:gd name="T26" fmla="*/ 216 w 216"/>
                  <a:gd name="T27" fmla="*/ 4 h 42"/>
                  <a:gd name="T28" fmla="*/ 216 w 216"/>
                  <a:gd name="T29" fmla="*/ 39 h 42"/>
                  <a:gd name="T30" fmla="*/ 212 w 216"/>
                  <a:gd name="T3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42">
                    <a:moveTo>
                      <a:pt x="7" y="35"/>
                    </a:moveTo>
                    <a:lnTo>
                      <a:pt x="7" y="35"/>
                    </a:lnTo>
                    <a:lnTo>
                      <a:pt x="209" y="35"/>
                    </a:lnTo>
                    <a:lnTo>
                      <a:pt x="209" y="8"/>
                    </a:lnTo>
                    <a:lnTo>
                      <a:pt x="7" y="8"/>
                    </a:lnTo>
                    <a:lnTo>
                      <a:pt x="7" y="35"/>
                    </a:lnTo>
                    <a:close/>
                    <a:moveTo>
                      <a:pt x="212" y="42"/>
                    </a:moveTo>
                    <a:lnTo>
                      <a:pt x="212" y="42"/>
                    </a:lnTo>
                    <a:lnTo>
                      <a:pt x="3" y="42"/>
                    </a:lnTo>
                    <a:cubicBezTo>
                      <a:pt x="1" y="42"/>
                      <a:pt x="0" y="41"/>
                      <a:pt x="0" y="39"/>
                    </a:cubicBezTo>
                    <a:lnTo>
                      <a:pt x="0" y="4"/>
                    </a:lnTo>
                    <a:cubicBezTo>
                      <a:pt x="0" y="2"/>
                      <a:pt x="1" y="0"/>
                      <a:pt x="3" y="0"/>
                    </a:cubicBezTo>
                    <a:lnTo>
                      <a:pt x="212" y="0"/>
                    </a:lnTo>
                    <a:cubicBezTo>
                      <a:pt x="215" y="0"/>
                      <a:pt x="216" y="2"/>
                      <a:pt x="216" y="4"/>
                    </a:cubicBezTo>
                    <a:lnTo>
                      <a:pt x="216" y="39"/>
                    </a:lnTo>
                    <a:cubicBezTo>
                      <a:pt x="216" y="41"/>
                      <a:pt x="215" y="42"/>
                      <a:pt x="212" y="42"/>
                    </a:cubicBez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66" name="Freeform 670"/>
              <p:cNvSpPr>
                <a:spLocks/>
              </p:cNvSpPr>
              <p:nvPr/>
            </p:nvSpPr>
            <p:spPr bwMode="auto">
              <a:xfrm>
                <a:off x="1431926" y="2889251"/>
                <a:ext cx="247650" cy="560388"/>
              </a:xfrm>
              <a:custGeom>
                <a:avLst/>
                <a:gdLst>
                  <a:gd name="T0" fmla="*/ 283 w 292"/>
                  <a:gd name="T1" fmla="*/ 657 h 657"/>
                  <a:gd name="T2" fmla="*/ 283 w 292"/>
                  <a:gd name="T3" fmla="*/ 657 h 657"/>
                  <a:gd name="T4" fmla="*/ 224 w 292"/>
                  <a:gd name="T5" fmla="*/ 657 h 657"/>
                  <a:gd name="T6" fmla="*/ 224 w 292"/>
                  <a:gd name="T7" fmla="*/ 638 h 657"/>
                  <a:gd name="T8" fmla="*/ 273 w 292"/>
                  <a:gd name="T9" fmla="*/ 638 h 657"/>
                  <a:gd name="T10" fmla="*/ 273 w 292"/>
                  <a:gd name="T11" fmla="*/ 19 h 657"/>
                  <a:gd name="T12" fmla="*/ 19 w 292"/>
                  <a:gd name="T13" fmla="*/ 19 h 657"/>
                  <a:gd name="T14" fmla="*/ 19 w 292"/>
                  <a:gd name="T15" fmla="*/ 638 h 657"/>
                  <a:gd name="T16" fmla="*/ 131 w 292"/>
                  <a:gd name="T17" fmla="*/ 638 h 657"/>
                  <a:gd name="T18" fmla="*/ 131 w 292"/>
                  <a:gd name="T19" fmla="*/ 657 h 657"/>
                  <a:gd name="T20" fmla="*/ 9 w 292"/>
                  <a:gd name="T21" fmla="*/ 657 h 657"/>
                  <a:gd name="T22" fmla="*/ 0 w 292"/>
                  <a:gd name="T23" fmla="*/ 648 h 657"/>
                  <a:gd name="T24" fmla="*/ 0 w 292"/>
                  <a:gd name="T25" fmla="*/ 10 h 657"/>
                  <a:gd name="T26" fmla="*/ 9 w 292"/>
                  <a:gd name="T27" fmla="*/ 0 h 657"/>
                  <a:gd name="T28" fmla="*/ 283 w 292"/>
                  <a:gd name="T29" fmla="*/ 0 h 657"/>
                  <a:gd name="T30" fmla="*/ 292 w 292"/>
                  <a:gd name="T31" fmla="*/ 10 h 657"/>
                  <a:gd name="T32" fmla="*/ 292 w 292"/>
                  <a:gd name="T33" fmla="*/ 648 h 657"/>
                  <a:gd name="T34" fmla="*/ 283 w 292"/>
                  <a:gd name="T35" fmla="*/ 657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2" h="657">
                    <a:moveTo>
                      <a:pt x="283" y="657"/>
                    </a:moveTo>
                    <a:lnTo>
                      <a:pt x="283" y="657"/>
                    </a:lnTo>
                    <a:lnTo>
                      <a:pt x="224" y="657"/>
                    </a:lnTo>
                    <a:lnTo>
                      <a:pt x="224" y="638"/>
                    </a:lnTo>
                    <a:lnTo>
                      <a:pt x="273" y="638"/>
                    </a:lnTo>
                    <a:lnTo>
                      <a:pt x="273" y="19"/>
                    </a:lnTo>
                    <a:lnTo>
                      <a:pt x="19" y="19"/>
                    </a:lnTo>
                    <a:lnTo>
                      <a:pt x="19" y="638"/>
                    </a:lnTo>
                    <a:lnTo>
                      <a:pt x="131" y="638"/>
                    </a:lnTo>
                    <a:lnTo>
                      <a:pt x="131" y="657"/>
                    </a:lnTo>
                    <a:lnTo>
                      <a:pt x="9" y="657"/>
                    </a:lnTo>
                    <a:cubicBezTo>
                      <a:pt x="4" y="657"/>
                      <a:pt x="0" y="653"/>
                      <a:pt x="0" y="648"/>
                    </a:cubicBezTo>
                    <a:lnTo>
                      <a:pt x="0" y="10"/>
                    </a:lnTo>
                    <a:cubicBezTo>
                      <a:pt x="0" y="5"/>
                      <a:pt x="4" y="0"/>
                      <a:pt x="9" y="0"/>
                    </a:cubicBezTo>
                    <a:lnTo>
                      <a:pt x="283" y="0"/>
                    </a:lnTo>
                    <a:cubicBezTo>
                      <a:pt x="288" y="0"/>
                      <a:pt x="292" y="5"/>
                      <a:pt x="292" y="10"/>
                    </a:cubicBezTo>
                    <a:lnTo>
                      <a:pt x="292" y="648"/>
                    </a:lnTo>
                    <a:cubicBezTo>
                      <a:pt x="292" y="653"/>
                      <a:pt x="288" y="657"/>
                      <a:pt x="283" y="657"/>
                    </a:cubicBez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67" name="Freeform 671"/>
              <p:cNvSpPr>
                <a:spLocks/>
              </p:cNvSpPr>
              <p:nvPr/>
            </p:nvSpPr>
            <p:spPr bwMode="auto">
              <a:xfrm>
                <a:off x="1439864" y="3046414"/>
                <a:ext cx="231775" cy="7938"/>
              </a:xfrm>
              <a:custGeom>
                <a:avLst/>
                <a:gdLst>
                  <a:gd name="T0" fmla="*/ 272 w 272"/>
                  <a:gd name="T1" fmla="*/ 8 h 8"/>
                  <a:gd name="T2" fmla="*/ 272 w 272"/>
                  <a:gd name="T3" fmla="*/ 8 h 8"/>
                  <a:gd name="T4" fmla="*/ 0 w 272"/>
                  <a:gd name="T5" fmla="*/ 8 h 8"/>
                  <a:gd name="T6" fmla="*/ 0 w 272"/>
                  <a:gd name="T7" fmla="*/ 0 h 8"/>
                  <a:gd name="T8" fmla="*/ 272 w 272"/>
                  <a:gd name="T9" fmla="*/ 0 h 8"/>
                  <a:gd name="T10" fmla="*/ 272 w 272"/>
                  <a:gd name="T11" fmla="*/ 8 h 8"/>
                </a:gdLst>
                <a:ahLst/>
                <a:cxnLst>
                  <a:cxn ang="0">
                    <a:pos x="T0" y="T1"/>
                  </a:cxn>
                  <a:cxn ang="0">
                    <a:pos x="T2" y="T3"/>
                  </a:cxn>
                  <a:cxn ang="0">
                    <a:pos x="T4" y="T5"/>
                  </a:cxn>
                  <a:cxn ang="0">
                    <a:pos x="T6" y="T7"/>
                  </a:cxn>
                  <a:cxn ang="0">
                    <a:pos x="T8" y="T9"/>
                  </a:cxn>
                  <a:cxn ang="0">
                    <a:pos x="T10" y="T11"/>
                  </a:cxn>
                </a:cxnLst>
                <a:rect l="0" t="0" r="r" b="b"/>
                <a:pathLst>
                  <a:path w="272" h="8">
                    <a:moveTo>
                      <a:pt x="272" y="8"/>
                    </a:moveTo>
                    <a:lnTo>
                      <a:pt x="272" y="8"/>
                    </a:lnTo>
                    <a:lnTo>
                      <a:pt x="0" y="8"/>
                    </a:lnTo>
                    <a:lnTo>
                      <a:pt x="0" y="0"/>
                    </a:lnTo>
                    <a:lnTo>
                      <a:pt x="272" y="0"/>
                    </a:lnTo>
                    <a:lnTo>
                      <a:pt x="272" y="8"/>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68" name="Freeform 672"/>
              <p:cNvSpPr>
                <a:spLocks/>
              </p:cNvSpPr>
              <p:nvPr/>
            </p:nvSpPr>
            <p:spPr bwMode="auto">
              <a:xfrm>
                <a:off x="1439864" y="3167064"/>
                <a:ext cx="231775" cy="6350"/>
              </a:xfrm>
              <a:custGeom>
                <a:avLst/>
                <a:gdLst>
                  <a:gd name="T0" fmla="*/ 272 w 272"/>
                  <a:gd name="T1" fmla="*/ 8 h 8"/>
                  <a:gd name="T2" fmla="*/ 272 w 272"/>
                  <a:gd name="T3" fmla="*/ 8 h 8"/>
                  <a:gd name="T4" fmla="*/ 0 w 272"/>
                  <a:gd name="T5" fmla="*/ 8 h 8"/>
                  <a:gd name="T6" fmla="*/ 0 w 272"/>
                  <a:gd name="T7" fmla="*/ 0 h 8"/>
                  <a:gd name="T8" fmla="*/ 272 w 272"/>
                  <a:gd name="T9" fmla="*/ 0 h 8"/>
                  <a:gd name="T10" fmla="*/ 272 w 272"/>
                  <a:gd name="T11" fmla="*/ 8 h 8"/>
                </a:gdLst>
                <a:ahLst/>
                <a:cxnLst>
                  <a:cxn ang="0">
                    <a:pos x="T0" y="T1"/>
                  </a:cxn>
                  <a:cxn ang="0">
                    <a:pos x="T2" y="T3"/>
                  </a:cxn>
                  <a:cxn ang="0">
                    <a:pos x="T4" y="T5"/>
                  </a:cxn>
                  <a:cxn ang="0">
                    <a:pos x="T6" y="T7"/>
                  </a:cxn>
                  <a:cxn ang="0">
                    <a:pos x="T8" y="T9"/>
                  </a:cxn>
                  <a:cxn ang="0">
                    <a:pos x="T10" y="T11"/>
                  </a:cxn>
                </a:cxnLst>
                <a:rect l="0" t="0" r="r" b="b"/>
                <a:pathLst>
                  <a:path w="272" h="8">
                    <a:moveTo>
                      <a:pt x="272" y="8"/>
                    </a:moveTo>
                    <a:lnTo>
                      <a:pt x="272" y="8"/>
                    </a:lnTo>
                    <a:lnTo>
                      <a:pt x="0" y="8"/>
                    </a:lnTo>
                    <a:lnTo>
                      <a:pt x="0" y="0"/>
                    </a:lnTo>
                    <a:lnTo>
                      <a:pt x="272" y="0"/>
                    </a:lnTo>
                    <a:lnTo>
                      <a:pt x="272" y="8"/>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69" name="Freeform 673"/>
              <p:cNvSpPr>
                <a:spLocks noEditPoints="1"/>
              </p:cNvSpPr>
              <p:nvPr/>
            </p:nvSpPr>
            <p:spPr bwMode="auto">
              <a:xfrm>
                <a:off x="1462089" y="3187701"/>
                <a:ext cx="187325" cy="215900"/>
              </a:xfrm>
              <a:custGeom>
                <a:avLst/>
                <a:gdLst>
                  <a:gd name="T0" fmla="*/ 11 w 220"/>
                  <a:gd name="T1" fmla="*/ 242 h 253"/>
                  <a:gd name="T2" fmla="*/ 11 w 220"/>
                  <a:gd name="T3" fmla="*/ 242 h 253"/>
                  <a:gd name="T4" fmla="*/ 209 w 220"/>
                  <a:gd name="T5" fmla="*/ 242 h 253"/>
                  <a:gd name="T6" fmla="*/ 209 w 220"/>
                  <a:gd name="T7" fmla="*/ 11 h 253"/>
                  <a:gd name="T8" fmla="*/ 11 w 220"/>
                  <a:gd name="T9" fmla="*/ 11 h 253"/>
                  <a:gd name="T10" fmla="*/ 11 w 220"/>
                  <a:gd name="T11" fmla="*/ 242 h 253"/>
                  <a:gd name="T12" fmla="*/ 214 w 220"/>
                  <a:gd name="T13" fmla="*/ 253 h 253"/>
                  <a:gd name="T14" fmla="*/ 214 w 220"/>
                  <a:gd name="T15" fmla="*/ 253 h 253"/>
                  <a:gd name="T16" fmla="*/ 5 w 220"/>
                  <a:gd name="T17" fmla="*/ 253 h 253"/>
                  <a:gd name="T18" fmla="*/ 0 w 220"/>
                  <a:gd name="T19" fmla="*/ 247 h 253"/>
                  <a:gd name="T20" fmla="*/ 0 w 220"/>
                  <a:gd name="T21" fmla="*/ 5 h 253"/>
                  <a:gd name="T22" fmla="*/ 5 w 220"/>
                  <a:gd name="T23" fmla="*/ 0 h 253"/>
                  <a:gd name="T24" fmla="*/ 214 w 220"/>
                  <a:gd name="T25" fmla="*/ 0 h 253"/>
                  <a:gd name="T26" fmla="*/ 220 w 220"/>
                  <a:gd name="T27" fmla="*/ 5 h 253"/>
                  <a:gd name="T28" fmla="*/ 220 w 220"/>
                  <a:gd name="T29" fmla="*/ 247 h 253"/>
                  <a:gd name="T30" fmla="*/ 214 w 220"/>
                  <a:gd name="T31"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0" h="253">
                    <a:moveTo>
                      <a:pt x="11" y="242"/>
                    </a:moveTo>
                    <a:lnTo>
                      <a:pt x="11" y="242"/>
                    </a:lnTo>
                    <a:lnTo>
                      <a:pt x="209" y="242"/>
                    </a:lnTo>
                    <a:lnTo>
                      <a:pt x="209" y="11"/>
                    </a:lnTo>
                    <a:lnTo>
                      <a:pt x="11" y="11"/>
                    </a:lnTo>
                    <a:lnTo>
                      <a:pt x="11" y="242"/>
                    </a:lnTo>
                    <a:close/>
                    <a:moveTo>
                      <a:pt x="214" y="253"/>
                    </a:moveTo>
                    <a:lnTo>
                      <a:pt x="214" y="253"/>
                    </a:lnTo>
                    <a:lnTo>
                      <a:pt x="5" y="253"/>
                    </a:lnTo>
                    <a:cubicBezTo>
                      <a:pt x="2" y="253"/>
                      <a:pt x="0" y="251"/>
                      <a:pt x="0" y="247"/>
                    </a:cubicBezTo>
                    <a:lnTo>
                      <a:pt x="0" y="5"/>
                    </a:lnTo>
                    <a:cubicBezTo>
                      <a:pt x="0" y="2"/>
                      <a:pt x="2" y="0"/>
                      <a:pt x="5" y="0"/>
                    </a:cubicBezTo>
                    <a:lnTo>
                      <a:pt x="214" y="0"/>
                    </a:lnTo>
                    <a:cubicBezTo>
                      <a:pt x="218" y="0"/>
                      <a:pt x="220" y="2"/>
                      <a:pt x="220" y="5"/>
                    </a:cubicBezTo>
                    <a:lnTo>
                      <a:pt x="220" y="247"/>
                    </a:lnTo>
                    <a:cubicBezTo>
                      <a:pt x="220" y="251"/>
                      <a:pt x="218" y="253"/>
                      <a:pt x="214" y="253"/>
                    </a:cubicBez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70" name="Freeform 674"/>
              <p:cNvSpPr>
                <a:spLocks/>
              </p:cNvSpPr>
              <p:nvPr/>
            </p:nvSpPr>
            <p:spPr bwMode="auto">
              <a:xfrm>
                <a:off x="1477964" y="3194051"/>
                <a:ext cx="3175" cy="203200"/>
              </a:xfrm>
              <a:custGeom>
                <a:avLst/>
                <a:gdLst>
                  <a:gd name="T0" fmla="*/ 4 w 4"/>
                  <a:gd name="T1" fmla="*/ 238 h 238"/>
                  <a:gd name="T2" fmla="*/ 4 w 4"/>
                  <a:gd name="T3" fmla="*/ 238 h 238"/>
                  <a:gd name="T4" fmla="*/ 0 w 4"/>
                  <a:gd name="T5" fmla="*/ 238 h 238"/>
                  <a:gd name="T6" fmla="*/ 0 w 4"/>
                  <a:gd name="T7" fmla="*/ 0 h 238"/>
                  <a:gd name="T8" fmla="*/ 4 w 4"/>
                  <a:gd name="T9" fmla="*/ 0 h 238"/>
                  <a:gd name="T10" fmla="*/ 4 w 4"/>
                  <a:gd name="T11" fmla="*/ 238 h 238"/>
                </a:gdLst>
                <a:ahLst/>
                <a:cxnLst>
                  <a:cxn ang="0">
                    <a:pos x="T0" y="T1"/>
                  </a:cxn>
                  <a:cxn ang="0">
                    <a:pos x="T2" y="T3"/>
                  </a:cxn>
                  <a:cxn ang="0">
                    <a:pos x="T4" y="T5"/>
                  </a:cxn>
                  <a:cxn ang="0">
                    <a:pos x="T6" y="T7"/>
                  </a:cxn>
                  <a:cxn ang="0">
                    <a:pos x="T8" y="T9"/>
                  </a:cxn>
                  <a:cxn ang="0">
                    <a:pos x="T10" y="T11"/>
                  </a:cxn>
                </a:cxnLst>
                <a:rect l="0" t="0" r="r" b="b"/>
                <a:pathLst>
                  <a:path w="4" h="238">
                    <a:moveTo>
                      <a:pt x="4" y="238"/>
                    </a:moveTo>
                    <a:lnTo>
                      <a:pt x="4" y="238"/>
                    </a:lnTo>
                    <a:lnTo>
                      <a:pt x="0" y="238"/>
                    </a:lnTo>
                    <a:lnTo>
                      <a:pt x="0" y="0"/>
                    </a:lnTo>
                    <a:lnTo>
                      <a:pt x="4" y="0"/>
                    </a:lnTo>
                    <a:lnTo>
                      <a:pt x="4" y="238"/>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71" name="Freeform 675"/>
              <p:cNvSpPr>
                <a:spLocks/>
              </p:cNvSpPr>
              <p:nvPr/>
            </p:nvSpPr>
            <p:spPr bwMode="auto">
              <a:xfrm>
                <a:off x="1630364" y="3194051"/>
                <a:ext cx="3175" cy="203200"/>
              </a:xfrm>
              <a:custGeom>
                <a:avLst/>
                <a:gdLst>
                  <a:gd name="T0" fmla="*/ 4 w 4"/>
                  <a:gd name="T1" fmla="*/ 238 h 238"/>
                  <a:gd name="T2" fmla="*/ 4 w 4"/>
                  <a:gd name="T3" fmla="*/ 238 h 238"/>
                  <a:gd name="T4" fmla="*/ 0 w 4"/>
                  <a:gd name="T5" fmla="*/ 238 h 238"/>
                  <a:gd name="T6" fmla="*/ 0 w 4"/>
                  <a:gd name="T7" fmla="*/ 0 h 238"/>
                  <a:gd name="T8" fmla="*/ 4 w 4"/>
                  <a:gd name="T9" fmla="*/ 0 h 238"/>
                  <a:gd name="T10" fmla="*/ 4 w 4"/>
                  <a:gd name="T11" fmla="*/ 238 h 238"/>
                </a:gdLst>
                <a:ahLst/>
                <a:cxnLst>
                  <a:cxn ang="0">
                    <a:pos x="T0" y="T1"/>
                  </a:cxn>
                  <a:cxn ang="0">
                    <a:pos x="T2" y="T3"/>
                  </a:cxn>
                  <a:cxn ang="0">
                    <a:pos x="T4" y="T5"/>
                  </a:cxn>
                  <a:cxn ang="0">
                    <a:pos x="T6" y="T7"/>
                  </a:cxn>
                  <a:cxn ang="0">
                    <a:pos x="T8" y="T9"/>
                  </a:cxn>
                  <a:cxn ang="0">
                    <a:pos x="T10" y="T11"/>
                  </a:cxn>
                </a:cxnLst>
                <a:rect l="0" t="0" r="r" b="b"/>
                <a:pathLst>
                  <a:path w="4" h="238">
                    <a:moveTo>
                      <a:pt x="4" y="238"/>
                    </a:moveTo>
                    <a:lnTo>
                      <a:pt x="4" y="238"/>
                    </a:lnTo>
                    <a:lnTo>
                      <a:pt x="0" y="238"/>
                    </a:lnTo>
                    <a:lnTo>
                      <a:pt x="0" y="0"/>
                    </a:lnTo>
                    <a:lnTo>
                      <a:pt x="4" y="0"/>
                    </a:lnTo>
                    <a:lnTo>
                      <a:pt x="4" y="238"/>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72" name="Freeform 676"/>
              <p:cNvSpPr>
                <a:spLocks/>
              </p:cNvSpPr>
              <p:nvPr/>
            </p:nvSpPr>
            <p:spPr bwMode="auto">
              <a:xfrm>
                <a:off x="1481139" y="3378201"/>
                <a:ext cx="150813" cy="3175"/>
              </a:xfrm>
              <a:custGeom>
                <a:avLst/>
                <a:gdLst>
                  <a:gd name="T0" fmla="*/ 178 w 178"/>
                  <a:gd name="T1" fmla="*/ 3 h 3"/>
                  <a:gd name="T2" fmla="*/ 178 w 178"/>
                  <a:gd name="T3" fmla="*/ 3 h 3"/>
                  <a:gd name="T4" fmla="*/ 0 w 178"/>
                  <a:gd name="T5" fmla="*/ 3 h 3"/>
                  <a:gd name="T6" fmla="*/ 0 w 178"/>
                  <a:gd name="T7" fmla="*/ 0 h 3"/>
                  <a:gd name="T8" fmla="*/ 178 w 178"/>
                  <a:gd name="T9" fmla="*/ 0 h 3"/>
                  <a:gd name="T10" fmla="*/ 178 w 178"/>
                  <a:gd name="T11" fmla="*/ 3 h 3"/>
                </a:gdLst>
                <a:ahLst/>
                <a:cxnLst>
                  <a:cxn ang="0">
                    <a:pos x="T0" y="T1"/>
                  </a:cxn>
                  <a:cxn ang="0">
                    <a:pos x="T2" y="T3"/>
                  </a:cxn>
                  <a:cxn ang="0">
                    <a:pos x="T4" y="T5"/>
                  </a:cxn>
                  <a:cxn ang="0">
                    <a:pos x="T6" y="T7"/>
                  </a:cxn>
                  <a:cxn ang="0">
                    <a:pos x="T8" y="T9"/>
                  </a:cxn>
                  <a:cxn ang="0">
                    <a:pos x="T10" y="T11"/>
                  </a:cxn>
                </a:cxnLst>
                <a:rect l="0" t="0" r="r" b="b"/>
                <a:pathLst>
                  <a:path w="178" h="3">
                    <a:moveTo>
                      <a:pt x="178" y="3"/>
                    </a:moveTo>
                    <a:lnTo>
                      <a:pt x="178" y="3"/>
                    </a:lnTo>
                    <a:lnTo>
                      <a:pt x="0" y="3"/>
                    </a:lnTo>
                    <a:lnTo>
                      <a:pt x="0" y="0"/>
                    </a:lnTo>
                    <a:lnTo>
                      <a:pt x="178" y="0"/>
                    </a:lnTo>
                    <a:lnTo>
                      <a:pt x="178" y="3"/>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73" name="Freeform 677"/>
              <p:cNvSpPr>
                <a:spLocks/>
              </p:cNvSpPr>
              <p:nvPr/>
            </p:nvSpPr>
            <p:spPr bwMode="auto">
              <a:xfrm>
                <a:off x="1481139" y="3201989"/>
                <a:ext cx="150813" cy="3175"/>
              </a:xfrm>
              <a:custGeom>
                <a:avLst/>
                <a:gdLst>
                  <a:gd name="T0" fmla="*/ 178 w 178"/>
                  <a:gd name="T1" fmla="*/ 4 h 4"/>
                  <a:gd name="T2" fmla="*/ 178 w 178"/>
                  <a:gd name="T3" fmla="*/ 4 h 4"/>
                  <a:gd name="T4" fmla="*/ 0 w 178"/>
                  <a:gd name="T5" fmla="*/ 4 h 4"/>
                  <a:gd name="T6" fmla="*/ 0 w 178"/>
                  <a:gd name="T7" fmla="*/ 0 h 4"/>
                  <a:gd name="T8" fmla="*/ 178 w 178"/>
                  <a:gd name="T9" fmla="*/ 0 h 4"/>
                  <a:gd name="T10" fmla="*/ 178 w 178"/>
                  <a:gd name="T11" fmla="*/ 4 h 4"/>
                </a:gdLst>
                <a:ahLst/>
                <a:cxnLst>
                  <a:cxn ang="0">
                    <a:pos x="T0" y="T1"/>
                  </a:cxn>
                  <a:cxn ang="0">
                    <a:pos x="T2" y="T3"/>
                  </a:cxn>
                  <a:cxn ang="0">
                    <a:pos x="T4" y="T5"/>
                  </a:cxn>
                  <a:cxn ang="0">
                    <a:pos x="T6" y="T7"/>
                  </a:cxn>
                  <a:cxn ang="0">
                    <a:pos x="T8" y="T9"/>
                  </a:cxn>
                  <a:cxn ang="0">
                    <a:pos x="T10" y="T11"/>
                  </a:cxn>
                </a:cxnLst>
                <a:rect l="0" t="0" r="r" b="b"/>
                <a:pathLst>
                  <a:path w="178" h="4">
                    <a:moveTo>
                      <a:pt x="178" y="4"/>
                    </a:moveTo>
                    <a:lnTo>
                      <a:pt x="178" y="4"/>
                    </a:lnTo>
                    <a:lnTo>
                      <a:pt x="0" y="4"/>
                    </a:lnTo>
                    <a:lnTo>
                      <a:pt x="0" y="0"/>
                    </a:lnTo>
                    <a:lnTo>
                      <a:pt x="178" y="0"/>
                    </a:lnTo>
                    <a:lnTo>
                      <a:pt x="178" y="4"/>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74" name="Freeform 678"/>
              <p:cNvSpPr>
                <a:spLocks noEditPoints="1"/>
              </p:cNvSpPr>
              <p:nvPr/>
            </p:nvSpPr>
            <p:spPr bwMode="auto">
              <a:xfrm>
                <a:off x="1492251" y="3216276"/>
                <a:ext cx="58738" cy="14288"/>
              </a:xfrm>
              <a:custGeom>
                <a:avLst/>
                <a:gdLst>
                  <a:gd name="T0" fmla="*/ 65 w 70"/>
                  <a:gd name="T1" fmla="*/ 12 h 16"/>
                  <a:gd name="T2" fmla="*/ 65 w 70"/>
                  <a:gd name="T3" fmla="*/ 12 h 16"/>
                  <a:gd name="T4" fmla="*/ 55 w 70"/>
                  <a:gd name="T5" fmla="*/ 12 h 16"/>
                  <a:gd name="T6" fmla="*/ 55 w 70"/>
                  <a:gd name="T7" fmla="*/ 4 h 16"/>
                  <a:gd name="T8" fmla="*/ 65 w 70"/>
                  <a:gd name="T9" fmla="*/ 4 h 16"/>
                  <a:gd name="T10" fmla="*/ 65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5" y="12"/>
                    </a:moveTo>
                    <a:lnTo>
                      <a:pt x="65" y="12"/>
                    </a:lnTo>
                    <a:lnTo>
                      <a:pt x="55" y="12"/>
                    </a:lnTo>
                    <a:lnTo>
                      <a:pt x="55" y="4"/>
                    </a:lnTo>
                    <a:lnTo>
                      <a:pt x="65" y="4"/>
                    </a:lnTo>
                    <a:lnTo>
                      <a:pt x="65" y="12"/>
                    </a:lnTo>
                    <a:close/>
                    <a:moveTo>
                      <a:pt x="0" y="16"/>
                    </a:moveTo>
                    <a:lnTo>
                      <a:pt x="0" y="16"/>
                    </a:lnTo>
                    <a:lnTo>
                      <a:pt x="70" y="16"/>
                    </a:lnTo>
                    <a:lnTo>
                      <a:pt x="70" y="0"/>
                    </a:lnTo>
                    <a:lnTo>
                      <a:pt x="0" y="0"/>
                    </a:lnTo>
                    <a:lnTo>
                      <a:pt x="0" y="1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75" name="Freeform 679"/>
              <p:cNvSpPr>
                <a:spLocks noEditPoints="1"/>
              </p:cNvSpPr>
              <p:nvPr/>
            </p:nvSpPr>
            <p:spPr bwMode="auto">
              <a:xfrm>
                <a:off x="1492251" y="3235326"/>
                <a:ext cx="58738" cy="14288"/>
              </a:xfrm>
              <a:custGeom>
                <a:avLst/>
                <a:gdLst>
                  <a:gd name="T0" fmla="*/ 65 w 70"/>
                  <a:gd name="T1" fmla="*/ 13 h 16"/>
                  <a:gd name="T2" fmla="*/ 65 w 70"/>
                  <a:gd name="T3" fmla="*/ 13 h 16"/>
                  <a:gd name="T4" fmla="*/ 55 w 70"/>
                  <a:gd name="T5" fmla="*/ 13 h 16"/>
                  <a:gd name="T6" fmla="*/ 55 w 70"/>
                  <a:gd name="T7" fmla="*/ 4 h 16"/>
                  <a:gd name="T8" fmla="*/ 65 w 70"/>
                  <a:gd name="T9" fmla="*/ 4 h 16"/>
                  <a:gd name="T10" fmla="*/ 65 w 70"/>
                  <a:gd name="T11" fmla="*/ 13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5" y="13"/>
                    </a:moveTo>
                    <a:lnTo>
                      <a:pt x="65" y="13"/>
                    </a:lnTo>
                    <a:lnTo>
                      <a:pt x="55" y="13"/>
                    </a:lnTo>
                    <a:lnTo>
                      <a:pt x="55" y="4"/>
                    </a:lnTo>
                    <a:lnTo>
                      <a:pt x="65" y="4"/>
                    </a:lnTo>
                    <a:lnTo>
                      <a:pt x="65" y="13"/>
                    </a:lnTo>
                    <a:close/>
                    <a:moveTo>
                      <a:pt x="0" y="16"/>
                    </a:moveTo>
                    <a:lnTo>
                      <a:pt x="0" y="16"/>
                    </a:lnTo>
                    <a:lnTo>
                      <a:pt x="70" y="16"/>
                    </a:lnTo>
                    <a:lnTo>
                      <a:pt x="70" y="0"/>
                    </a:lnTo>
                    <a:lnTo>
                      <a:pt x="0" y="0"/>
                    </a:lnTo>
                    <a:lnTo>
                      <a:pt x="0" y="1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76" name="Freeform 680"/>
              <p:cNvSpPr>
                <a:spLocks noEditPoints="1"/>
              </p:cNvSpPr>
              <p:nvPr/>
            </p:nvSpPr>
            <p:spPr bwMode="auto">
              <a:xfrm>
                <a:off x="1492251" y="3255964"/>
                <a:ext cx="58738" cy="14288"/>
              </a:xfrm>
              <a:custGeom>
                <a:avLst/>
                <a:gdLst>
                  <a:gd name="T0" fmla="*/ 65 w 70"/>
                  <a:gd name="T1" fmla="*/ 12 h 16"/>
                  <a:gd name="T2" fmla="*/ 65 w 70"/>
                  <a:gd name="T3" fmla="*/ 12 h 16"/>
                  <a:gd name="T4" fmla="*/ 55 w 70"/>
                  <a:gd name="T5" fmla="*/ 12 h 16"/>
                  <a:gd name="T6" fmla="*/ 55 w 70"/>
                  <a:gd name="T7" fmla="*/ 4 h 16"/>
                  <a:gd name="T8" fmla="*/ 65 w 70"/>
                  <a:gd name="T9" fmla="*/ 4 h 16"/>
                  <a:gd name="T10" fmla="*/ 65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5" y="12"/>
                    </a:moveTo>
                    <a:lnTo>
                      <a:pt x="65" y="12"/>
                    </a:lnTo>
                    <a:lnTo>
                      <a:pt x="55" y="12"/>
                    </a:lnTo>
                    <a:lnTo>
                      <a:pt x="55" y="4"/>
                    </a:lnTo>
                    <a:lnTo>
                      <a:pt x="65" y="4"/>
                    </a:lnTo>
                    <a:lnTo>
                      <a:pt x="65" y="12"/>
                    </a:lnTo>
                    <a:close/>
                    <a:moveTo>
                      <a:pt x="0" y="16"/>
                    </a:moveTo>
                    <a:lnTo>
                      <a:pt x="0" y="16"/>
                    </a:lnTo>
                    <a:lnTo>
                      <a:pt x="70" y="16"/>
                    </a:lnTo>
                    <a:lnTo>
                      <a:pt x="70" y="0"/>
                    </a:lnTo>
                    <a:lnTo>
                      <a:pt x="0" y="0"/>
                    </a:lnTo>
                    <a:lnTo>
                      <a:pt x="0" y="1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77" name="Freeform 681"/>
              <p:cNvSpPr>
                <a:spLocks noEditPoints="1"/>
              </p:cNvSpPr>
              <p:nvPr/>
            </p:nvSpPr>
            <p:spPr bwMode="auto">
              <a:xfrm>
                <a:off x="1492251" y="3276601"/>
                <a:ext cx="58738" cy="12700"/>
              </a:xfrm>
              <a:custGeom>
                <a:avLst/>
                <a:gdLst>
                  <a:gd name="T0" fmla="*/ 65 w 70"/>
                  <a:gd name="T1" fmla="*/ 12 h 16"/>
                  <a:gd name="T2" fmla="*/ 65 w 70"/>
                  <a:gd name="T3" fmla="*/ 12 h 16"/>
                  <a:gd name="T4" fmla="*/ 55 w 70"/>
                  <a:gd name="T5" fmla="*/ 12 h 16"/>
                  <a:gd name="T6" fmla="*/ 55 w 70"/>
                  <a:gd name="T7" fmla="*/ 4 h 16"/>
                  <a:gd name="T8" fmla="*/ 65 w 70"/>
                  <a:gd name="T9" fmla="*/ 4 h 16"/>
                  <a:gd name="T10" fmla="*/ 65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5" y="12"/>
                    </a:moveTo>
                    <a:lnTo>
                      <a:pt x="65" y="12"/>
                    </a:lnTo>
                    <a:lnTo>
                      <a:pt x="55" y="12"/>
                    </a:lnTo>
                    <a:lnTo>
                      <a:pt x="55" y="4"/>
                    </a:lnTo>
                    <a:lnTo>
                      <a:pt x="65" y="4"/>
                    </a:lnTo>
                    <a:lnTo>
                      <a:pt x="65" y="12"/>
                    </a:lnTo>
                    <a:close/>
                    <a:moveTo>
                      <a:pt x="0" y="16"/>
                    </a:moveTo>
                    <a:lnTo>
                      <a:pt x="0" y="16"/>
                    </a:lnTo>
                    <a:lnTo>
                      <a:pt x="70" y="16"/>
                    </a:lnTo>
                    <a:lnTo>
                      <a:pt x="70" y="0"/>
                    </a:lnTo>
                    <a:lnTo>
                      <a:pt x="0" y="0"/>
                    </a:lnTo>
                    <a:lnTo>
                      <a:pt x="0" y="1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78" name="Freeform 682"/>
              <p:cNvSpPr>
                <a:spLocks noEditPoints="1"/>
              </p:cNvSpPr>
              <p:nvPr/>
            </p:nvSpPr>
            <p:spPr bwMode="auto">
              <a:xfrm>
                <a:off x="1560514" y="3216276"/>
                <a:ext cx="58738" cy="14288"/>
              </a:xfrm>
              <a:custGeom>
                <a:avLst/>
                <a:gdLst>
                  <a:gd name="T0" fmla="*/ 64 w 70"/>
                  <a:gd name="T1" fmla="*/ 12 h 16"/>
                  <a:gd name="T2" fmla="*/ 64 w 70"/>
                  <a:gd name="T3" fmla="*/ 12 h 16"/>
                  <a:gd name="T4" fmla="*/ 55 w 70"/>
                  <a:gd name="T5" fmla="*/ 12 h 16"/>
                  <a:gd name="T6" fmla="*/ 55 w 70"/>
                  <a:gd name="T7" fmla="*/ 4 h 16"/>
                  <a:gd name="T8" fmla="*/ 64 w 70"/>
                  <a:gd name="T9" fmla="*/ 4 h 16"/>
                  <a:gd name="T10" fmla="*/ 64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4" y="12"/>
                    </a:moveTo>
                    <a:lnTo>
                      <a:pt x="64" y="12"/>
                    </a:lnTo>
                    <a:lnTo>
                      <a:pt x="55" y="12"/>
                    </a:lnTo>
                    <a:lnTo>
                      <a:pt x="55" y="4"/>
                    </a:lnTo>
                    <a:lnTo>
                      <a:pt x="64" y="4"/>
                    </a:lnTo>
                    <a:lnTo>
                      <a:pt x="64" y="12"/>
                    </a:lnTo>
                    <a:close/>
                    <a:moveTo>
                      <a:pt x="0" y="16"/>
                    </a:moveTo>
                    <a:lnTo>
                      <a:pt x="0" y="16"/>
                    </a:lnTo>
                    <a:lnTo>
                      <a:pt x="70" y="16"/>
                    </a:lnTo>
                    <a:lnTo>
                      <a:pt x="70" y="0"/>
                    </a:lnTo>
                    <a:lnTo>
                      <a:pt x="0" y="0"/>
                    </a:lnTo>
                    <a:lnTo>
                      <a:pt x="0" y="1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79" name="Freeform 683"/>
              <p:cNvSpPr>
                <a:spLocks noEditPoints="1"/>
              </p:cNvSpPr>
              <p:nvPr/>
            </p:nvSpPr>
            <p:spPr bwMode="auto">
              <a:xfrm>
                <a:off x="1560514" y="3235326"/>
                <a:ext cx="58738" cy="14288"/>
              </a:xfrm>
              <a:custGeom>
                <a:avLst/>
                <a:gdLst>
                  <a:gd name="T0" fmla="*/ 64 w 70"/>
                  <a:gd name="T1" fmla="*/ 13 h 16"/>
                  <a:gd name="T2" fmla="*/ 64 w 70"/>
                  <a:gd name="T3" fmla="*/ 13 h 16"/>
                  <a:gd name="T4" fmla="*/ 55 w 70"/>
                  <a:gd name="T5" fmla="*/ 13 h 16"/>
                  <a:gd name="T6" fmla="*/ 55 w 70"/>
                  <a:gd name="T7" fmla="*/ 4 h 16"/>
                  <a:gd name="T8" fmla="*/ 64 w 70"/>
                  <a:gd name="T9" fmla="*/ 4 h 16"/>
                  <a:gd name="T10" fmla="*/ 64 w 70"/>
                  <a:gd name="T11" fmla="*/ 13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4" y="13"/>
                    </a:moveTo>
                    <a:lnTo>
                      <a:pt x="64" y="13"/>
                    </a:lnTo>
                    <a:lnTo>
                      <a:pt x="55" y="13"/>
                    </a:lnTo>
                    <a:lnTo>
                      <a:pt x="55" y="4"/>
                    </a:lnTo>
                    <a:lnTo>
                      <a:pt x="64" y="4"/>
                    </a:lnTo>
                    <a:lnTo>
                      <a:pt x="64" y="13"/>
                    </a:lnTo>
                    <a:close/>
                    <a:moveTo>
                      <a:pt x="0" y="16"/>
                    </a:moveTo>
                    <a:lnTo>
                      <a:pt x="0" y="16"/>
                    </a:lnTo>
                    <a:lnTo>
                      <a:pt x="70" y="16"/>
                    </a:lnTo>
                    <a:lnTo>
                      <a:pt x="70" y="0"/>
                    </a:lnTo>
                    <a:lnTo>
                      <a:pt x="0" y="0"/>
                    </a:lnTo>
                    <a:lnTo>
                      <a:pt x="0" y="1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80" name="Freeform 684"/>
              <p:cNvSpPr>
                <a:spLocks noEditPoints="1"/>
              </p:cNvSpPr>
              <p:nvPr/>
            </p:nvSpPr>
            <p:spPr bwMode="auto">
              <a:xfrm>
                <a:off x="1560514" y="3255964"/>
                <a:ext cx="58738" cy="14288"/>
              </a:xfrm>
              <a:custGeom>
                <a:avLst/>
                <a:gdLst>
                  <a:gd name="T0" fmla="*/ 64 w 70"/>
                  <a:gd name="T1" fmla="*/ 12 h 16"/>
                  <a:gd name="T2" fmla="*/ 64 w 70"/>
                  <a:gd name="T3" fmla="*/ 12 h 16"/>
                  <a:gd name="T4" fmla="*/ 55 w 70"/>
                  <a:gd name="T5" fmla="*/ 12 h 16"/>
                  <a:gd name="T6" fmla="*/ 55 w 70"/>
                  <a:gd name="T7" fmla="*/ 4 h 16"/>
                  <a:gd name="T8" fmla="*/ 64 w 70"/>
                  <a:gd name="T9" fmla="*/ 4 h 16"/>
                  <a:gd name="T10" fmla="*/ 64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4" y="12"/>
                    </a:moveTo>
                    <a:lnTo>
                      <a:pt x="64" y="12"/>
                    </a:lnTo>
                    <a:lnTo>
                      <a:pt x="55" y="12"/>
                    </a:lnTo>
                    <a:lnTo>
                      <a:pt x="55" y="4"/>
                    </a:lnTo>
                    <a:lnTo>
                      <a:pt x="64" y="4"/>
                    </a:lnTo>
                    <a:lnTo>
                      <a:pt x="64" y="12"/>
                    </a:lnTo>
                    <a:close/>
                    <a:moveTo>
                      <a:pt x="0" y="16"/>
                    </a:moveTo>
                    <a:lnTo>
                      <a:pt x="0" y="16"/>
                    </a:lnTo>
                    <a:lnTo>
                      <a:pt x="70" y="16"/>
                    </a:lnTo>
                    <a:lnTo>
                      <a:pt x="70" y="0"/>
                    </a:lnTo>
                    <a:lnTo>
                      <a:pt x="0" y="0"/>
                    </a:lnTo>
                    <a:lnTo>
                      <a:pt x="0" y="1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81" name="Freeform 685"/>
              <p:cNvSpPr>
                <a:spLocks noEditPoints="1"/>
              </p:cNvSpPr>
              <p:nvPr/>
            </p:nvSpPr>
            <p:spPr bwMode="auto">
              <a:xfrm>
                <a:off x="1560514" y="3276601"/>
                <a:ext cx="58738" cy="12700"/>
              </a:xfrm>
              <a:custGeom>
                <a:avLst/>
                <a:gdLst>
                  <a:gd name="T0" fmla="*/ 64 w 70"/>
                  <a:gd name="T1" fmla="*/ 12 h 16"/>
                  <a:gd name="T2" fmla="*/ 64 w 70"/>
                  <a:gd name="T3" fmla="*/ 12 h 16"/>
                  <a:gd name="T4" fmla="*/ 55 w 70"/>
                  <a:gd name="T5" fmla="*/ 12 h 16"/>
                  <a:gd name="T6" fmla="*/ 55 w 70"/>
                  <a:gd name="T7" fmla="*/ 4 h 16"/>
                  <a:gd name="T8" fmla="*/ 64 w 70"/>
                  <a:gd name="T9" fmla="*/ 4 h 16"/>
                  <a:gd name="T10" fmla="*/ 64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4" y="12"/>
                    </a:moveTo>
                    <a:lnTo>
                      <a:pt x="64" y="12"/>
                    </a:lnTo>
                    <a:lnTo>
                      <a:pt x="55" y="12"/>
                    </a:lnTo>
                    <a:lnTo>
                      <a:pt x="55" y="4"/>
                    </a:lnTo>
                    <a:lnTo>
                      <a:pt x="64" y="4"/>
                    </a:lnTo>
                    <a:lnTo>
                      <a:pt x="64" y="12"/>
                    </a:lnTo>
                    <a:close/>
                    <a:moveTo>
                      <a:pt x="0" y="16"/>
                    </a:moveTo>
                    <a:lnTo>
                      <a:pt x="0" y="16"/>
                    </a:lnTo>
                    <a:lnTo>
                      <a:pt x="70" y="16"/>
                    </a:lnTo>
                    <a:lnTo>
                      <a:pt x="70" y="0"/>
                    </a:lnTo>
                    <a:lnTo>
                      <a:pt x="0" y="0"/>
                    </a:lnTo>
                    <a:lnTo>
                      <a:pt x="0" y="1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82" name="Freeform 686"/>
              <p:cNvSpPr>
                <a:spLocks noEditPoints="1"/>
              </p:cNvSpPr>
              <p:nvPr/>
            </p:nvSpPr>
            <p:spPr bwMode="auto">
              <a:xfrm>
                <a:off x="1492251" y="3297239"/>
                <a:ext cx="58738" cy="12700"/>
              </a:xfrm>
              <a:custGeom>
                <a:avLst/>
                <a:gdLst>
                  <a:gd name="T0" fmla="*/ 65 w 70"/>
                  <a:gd name="T1" fmla="*/ 12 h 16"/>
                  <a:gd name="T2" fmla="*/ 65 w 70"/>
                  <a:gd name="T3" fmla="*/ 12 h 16"/>
                  <a:gd name="T4" fmla="*/ 55 w 70"/>
                  <a:gd name="T5" fmla="*/ 12 h 16"/>
                  <a:gd name="T6" fmla="*/ 55 w 70"/>
                  <a:gd name="T7" fmla="*/ 4 h 16"/>
                  <a:gd name="T8" fmla="*/ 65 w 70"/>
                  <a:gd name="T9" fmla="*/ 4 h 16"/>
                  <a:gd name="T10" fmla="*/ 65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5" y="12"/>
                    </a:moveTo>
                    <a:lnTo>
                      <a:pt x="65" y="12"/>
                    </a:lnTo>
                    <a:lnTo>
                      <a:pt x="55" y="12"/>
                    </a:lnTo>
                    <a:lnTo>
                      <a:pt x="55" y="4"/>
                    </a:lnTo>
                    <a:lnTo>
                      <a:pt x="65" y="4"/>
                    </a:lnTo>
                    <a:lnTo>
                      <a:pt x="65" y="12"/>
                    </a:lnTo>
                    <a:close/>
                    <a:moveTo>
                      <a:pt x="0" y="16"/>
                    </a:moveTo>
                    <a:lnTo>
                      <a:pt x="0" y="16"/>
                    </a:lnTo>
                    <a:lnTo>
                      <a:pt x="70" y="16"/>
                    </a:lnTo>
                    <a:lnTo>
                      <a:pt x="70" y="0"/>
                    </a:lnTo>
                    <a:lnTo>
                      <a:pt x="0" y="0"/>
                    </a:lnTo>
                    <a:lnTo>
                      <a:pt x="0" y="1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83" name="Freeform 687"/>
              <p:cNvSpPr>
                <a:spLocks noEditPoints="1"/>
              </p:cNvSpPr>
              <p:nvPr/>
            </p:nvSpPr>
            <p:spPr bwMode="auto">
              <a:xfrm>
                <a:off x="1492251" y="3316289"/>
                <a:ext cx="58738" cy="12700"/>
              </a:xfrm>
              <a:custGeom>
                <a:avLst/>
                <a:gdLst>
                  <a:gd name="T0" fmla="*/ 65 w 70"/>
                  <a:gd name="T1" fmla="*/ 13 h 16"/>
                  <a:gd name="T2" fmla="*/ 65 w 70"/>
                  <a:gd name="T3" fmla="*/ 13 h 16"/>
                  <a:gd name="T4" fmla="*/ 55 w 70"/>
                  <a:gd name="T5" fmla="*/ 13 h 16"/>
                  <a:gd name="T6" fmla="*/ 55 w 70"/>
                  <a:gd name="T7" fmla="*/ 4 h 16"/>
                  <a:gd name="T8" fmla="*/ 65 w 70"/>
                  <a:gd name="T9" fmla="*/ 4 h 16"/>
                  <a:gd name="T10" fmla="*/ 65 w 70"/>
                  <a:gd name="T11" fmla="*/ 13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5" y="13"/>
                    </a:moveTo>
                    <a:lnTo>
                      <a:pt x="65" y="13"/>
                    </a:lnTo>
                    <a:lnTo>
                      <a:pt x="55" y="13"/>
                    </a:lnTo>
                    <a:lnTo>
                      <a:pt x="55" y="4"/>
                    </a:lnTo>
                    <a:lnTo>
                      <a:pt x="65" y="4"/>
                    </a:lnTo>
                    <a:lnTo>
                      <a:pt x="65" y="13"/>
                    </a:lnTo>
                    <a:close/>
                    <a:moveTo>
                      <a:pt x="0" y="16"/>
                    </a:moveTo>
                    <a:lnTo>
                      <a:pt x="0" y="16"/>
                    </a:lnTo>
                    <a:lnTo>
                      <a:pt x="70" y="16"/>
                    </a:lnTo>
                    <a:lnTo>
                      <a:pt x="70" y="0"/>
                    </a:lnTo>
                    <a:lnTo>
                      <a:pt x="0" y="0"/>
                    </a:lnTo>
                    <a:lnTo>
                      <a:pt x="0" y="1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84" name="Freeform 688"/>
              <p:cNvSpPr>
                <a:spLocks noEditPoints="1"/>
              </p:cNvSpPr>
              <p:nvPr/>
            </p:nvSpPr>
            <p:spPr bwMode="auto">
              <a:xfrm>
                <a:off x="1492251" y="3336926"/>
                <a:ext cx="58738" cy="12700"/>
              </a:xfrm>
              <a:custGeom>
                <a:avLst/>
                <a:gdLst>
                  <a:gd name="T0" fmla="*/ 65 w 70"/>
                  <a:gd name="T1" fmla="*/ 12 h 16"/>
                  <a:gd name="T2" fmla="*/ 65 w 70"/>
                  <a:gd name="T3" fmla="*/ 12 h 16"/>
                  <a:gd name="T4" fmla="*/ 55 w 70"/>
                  <a:gd name="T5" fmla="*/ 12 h 16"/>
                  <a:gd name="T6" fmla="*/ 55 w 70"/>
                  <a:gd name="T7" fmla="*/ 4 h 16"/>
                  <a:gd name="T8" fmla="*/ 65 w 70"/>
                  <a:gd name="T9" fmla="*/ 4 h 16"/>
                  <a:gd name="T10" fmla="*/ 65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5" y="12"/>
                    </a:moveTo>
                    <a:lnTo>
                      <a:pt x="65" y="12"/>
                    </a:lnTo>
                    <a:lnTo>
                      <a:pt x="55" y="12"/>
                    </a:lnTo>
                    <a:lnTo>
                      <a:pt x="55" y="4"/>
                    </a:lnTo>
                    <a:lnTo>
                      <a:pt x="65" y="4"/>
                    </a:lnTo>
                    <a:lnTo>
                      <a:pt x="65" y="12"/>
                    </a:lnTo>
                    <a:close/>
                    <a:moveTo>
                      <a:pt x="0" y="16"/>
                    </a:moveTo>
                    <a:lnTo>
                      <a:pt x="0" y="16"/>
                    </a:lnTo>
                    <a:lnTo>
                      <a:pt x="70" y="16"/>
                    </a:lnTo>
                    <a:lnTo>
                      <a:pt x="70" y="0"/>
                    </a:lnTo>
                    <a:lnTo>
                      <a:pt x="0" y="0"/>
                    </a:lnTo>
                    <a:lnTo>
                      <a:pt x="0" y="1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85" name="Freeform 689"/>
              <p:cNvSpPr>
                <a:spLocks noEditPoints="1"/>
              </p:cNvSpPr>
              <p:nvPr/>
            </p:nvSpPr>
            <p:spPr bwMode="auto">
              <a:xfrm>
                <a:off x="1492251" y="3355976"/>
                <a:ext cx="58738" cy="14288"/>
              </a:xfrm>
              <a:custGeom>
                <a:avLst/>
                <a:gdLst>
                  <a:gd name="T0" fmla="*/ 65 w 70"/>
                  <a:gd name="T1" fmla="*/ 12 h 16"/>
                  <a:gd name="T2" fmla="*/ 65 w 70"/>
                  <a:gd name="T3" fmla="*/ 12 h 16"/>
                  <a:gd name="T4" fmla="*/ 55 w 70"/>
                  <a:gd name="T5" fmla="*/ 12 h 16"/>
                  <a:gd name="T6" fmla="*/ 55 w 70"/>
                  <a:gd name="T7" fmla="*/ 4 h 16"/>
                  <a:gd name="T8" fmla="*/ 65 w 70"/>
                  <a:gd name="T9" fmla="*/ 4 h 16"/>
                  <a:gd name="T10" fmla="*/ 65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5" y="12"/>
                    </a:moveTo>
                    <a:lnTo>
                      <a:pt x="65" y="12"/>
                    </a:lnTo>
                    <a:lnTo>
                      <a:pt x="55" y="12"/>
                    </a:lnTo>
                    <a:lnTo>
                      <a:pt x="55" y="4"/>
                    </a:lnTo>
                    <a:lnTo>
                      <a:pt x="65" y="4"/>
                    </a:lnTo>
                    <a:lnTo>
                      <a:pt x="65" y="12"/>
                    </a:lnTo>
                    <a:close/>
                    <a:moveTo>
                      <a:pt x="0" y="16"/>
                    </a:moveTo>
                    <a:lnTo>
                      <a:pt x="0" y="16"/>
                    </a:lnTo>
                    <a:lnTo>
                      <a:pt x="70" y="16"/>
                    </a:lnTo>
                    <a:lnTo>
                      <a:pt x="70" y="0"/>
                    </a:lnTo>
                    <a:lnTo>
                      <a:pt x="0" y="0"/>
                    </a:lnTo>
                    <a:lnTo>
                      <a:pt x="0" y="1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86" name="Freeform 690"/>
              <p:cNvSpPr>
                <a:spLocks noEditPoints="1"/>
              </p:cNvSpPr>
              <p:nvPr/>
            </p:nvSpPr>
            <p:spPr bwMode="auto">
              <a:xfrm>
                <a:off x="1560514" y="3297239"/>
                <a:ext cx="58738" cy="12700"/>
              </a:xfrm>
              <a:custGeom>
                <a:avLst/>
                <a:gdLst>
                  <a:gd name="T0" fmla="*/ 64 w 70"/>
                  <a:gd name="T1" fmla="*/ 12 h 16"/>
                  <a:gd name="T2" fmla="*/ 64 w 70"/>
                  <a:gd name="T3" fmla="*/ 12 h 16"/>
                  <a:gd name="T4" fmla="*/ 55 w 70"/>
                  <a:gd name="T5" fmla="*/ 12 h 16"/>
                  <a:gd name="T6" fmla="*/ 55 w 70"/>
                  <a:gd name="T7" fmla="*/ 4 h 16"/>
                  <a:gd name="T8" fmla="*/ 64 w 70"/>
                  <a:gd name="T9" fmla="*/ 4 h 16"/>
                  <a:gd name="T10" fmla="*/ 64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4" y="12"/>
                    </a:moveTo>
                    <a:lnTo>
                      <a:pt x="64" y="12"/>
                    </a:lnTo>
                    <a:lnTo>
                      <a:pt x="55" y="12"/>
                    </a:lnTo>
                    <a:lnTo>
                      <a:pt x="55" y="4"/>
                    </a:lnTo>
                    <a:lnTo>
                      <a:pt x="64" y="4"/>
                    </a:lnTo>
                    <a:lnTo>
                      <a:pt x="64" y="12"/>
                    </a:lnTo>
                    <a:close/>
                    <a:moveTo>
                      <a:pt x="0" y="16"/>
                    </a:moveTo>
                    <a:lnTo>
                      <a:pt x="0" y="16"/>
                    </a:lnTo>
                    <a:lnTo>
                      <a:pt x="70" y="16"/>
                    </a:lnTo>
                    <a:lnTo>
                      <a:pt x="70" y="0"/>
                    </a:lnTo>
                    <a:lnTo>
                      <a:pt x="0" y="0"/>
                    </a:lnTo>
                    <a:lnTo>
                      <a:pt x="0" y="1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87" name="Freeform 691"/>
              <p:cNvSpPr>
                <a:spLocks noEditPoints="1"/>
              </p:cNvSpPr>
              <p:nvPr/>
            </p:nvSpPr>
            <p:spPr bwMode="auto">
              <a:xfrm>
                <a:off x="1560514" y="3316289"/>
                <a:ext cx="58738" cy="12700"/>
              </a:xfrm>
              <a:custGeom>
                <a:avLst/>
                <a:gdLst>
                  <a:gd name="T0" fmla="*/ 64 w 70"/>
                  <a:gd name="T1" fmla="*/ 13 h 16"/>
                  <a:gd name="T2" fmla="*/ 64 w 70"/>
                  <a:gd name="T3" fmla="*/ 13 h 16"/>
                  <a:gd name="T4" fmla="*/ 55 w 70"/>
                  <a:gd name="T5" fmla="*/ 13 h 16"/>
                  <a:gd name="T6" fmla="*/ 55 w 70"/>
                  <a:gd name="T7" fmla="*/ 4 h 16"/>
                  <a:gd name="T8" fmla="*/ 64 w 70"/>
                  <a:gd name="T9" fmla="*/ 4 h 16"/>
                  <a:gd name="T10" fmla="*/ 64 w 70"/>
                  <a:gd name="T11" fmla="*/ 13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4" y="13"/>
                    </a:moveTo>
                    <a:lnTo>
                      <a:pt x="64" y="13"/>
                    </a:lnTo>
                    <a:lnTo>
                      <a:pt x="55" y="13"/>
                    </a:lnTo>
                    <a:lnTo>
                      <a:pt x="55" y="4"/>
                    </a:lnTo>
                    <a:lnTo>
                      <a:pt x="64" y="4"/>
                    </a:lnTo>
                    <a:lnTo>
                      <a:pt x="64" y="13"/>
                    </a:lnTo>
                    <a:close/>
                    <a:moveTo>
                      <a:pt x="0" y="16"/>
                    </a:moveTo>
                    <a:lnTo>
                      <a:pt x="0" y="16"/>
                    </a:lnTo>
                    <a:lnTo>
                      <a:pt x="70" y="16"/>
                    </a:lnTo>
                    <a:lnTo>
                      <a:pt x="70" y="0"/>
                    </a:lnTo>
                    <a:lnTo>
                      <a:pt x="0" y="0"/>
                    </a:lnTo>
                    <a:lnTo>
                      <a:pt x="0" y="1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88" name="Freeform 692"/>
              <p:cNvSpPr>
                <a:spLocks noEditPoints="1"/>
              </p:cNvSpPr>
              <p:nvPr/>
            </p:nvSpPr>
            <p:spPr bwMode="auto">
              <a:xfrm>
                <a:off x="1560514" y="3336926"/>
                <a:ext cx="58738" cy="12700"/>
              </a:xfrm>
              <a:custGeom>
                <a:avLst/>
                <a:gdLst>
                  <a:gd name="T0" fmla="*/ 64 w 70"/>
                  <a:gd name="T1" fmla="*/ 12 h 16"/>
                  <a:gd name="T2" fmla="*/ 64 w 70"/>
                  <a:gd name="T3" fmla="*/ 12 h 16"/>
                  <a:gd name="T4" fmla="*/ 55 w 70"/>
                  <a:gd name="T5" fmla="*/ 12 h 16"/>
                  <a:gd name="T6" fmla="*/ 55 w 70"/>
                  <a:gd name="T7" fmla="*/ 4 h 16"/>
                  <a:gd name="T8" fmla="*/ 64 w 70"/>
                  <a:gd name="T9" fmla="*/ 4 h 16"/>
                  <a:gd name="T10" fmla="*/ 64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4" y="12"/>
                    </a:moveTo>
                    <a:lnTo>
                      <a:pt x="64" y="12"/>
                    </a:lnTo>
                    <a:lnTo>
                      <a:pt x="55" y="12"/>
                    </a:lnTo>
                    <a:lnTo>
                      <a:pt x="55" y="4"/>
                    </a:lnTo>
                    <a:lnTo>
                      <a:pt x="64" y="4"/>
                    </a:lnTo>
                    <a:lnTo>
                      <a:pt x="64" y="12"/>
                    </a:lnTo>
                    <a:close/>
                    <a:moveTo>
                      <a:pt x="0" y="16"/>
                    </a:moveTo>
                    <a:lnTo>
                      <a:pt x="0" y="16"/>
                    </a:lnTo>
                    <a:lnTo>
                      <a:pt x="70" y="16"/>
                    </a:lnTo>
                    <a:lnTo>
                      <a:pt x="70" y="0"/>
                    </a:lnTo>
                    <a:lnTo>
                      <a:pt x="0" y="0"/>
                    </a:lnTo>
                    <a:lnTo>
                      <a:pt x="0" y="1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89" name="Freeform 693"/>
              <p:cNvSpPr>
                <a:spLocks noEditPoints="1"/>
              </p:cNvSpPr>
              <p:nvPr/>
            </p:nvSpPr>
            <p:spPr bwMode="auto">
              <a:xfrm>
                <a:off x="1560514" y="3355976"/>
                <a:ext cx="58738" cy="14288"/>
              </a:xfrm>
              <a:custGeom>
                <a:avLst/>
                <a:gdLst>
                  <a:gd name="T0" fmla="*/ 64 w 70"/>
                  <a:gd name="T1" fmla="*/ 12 h 16"/>
                  <a:gd name="T2" fmla="*/ 64 w 70"/>
                  <a:gd name="T3" fmla="*/ 12 h 16"/>
                  <a:gd name="T4" fmla="*/ 55 w 70"/>
                  <a:gd name="T5" fmla="*/ 12 h 16"/>
                  <a:gd name="T6" fmla="*/ 55 w 70"/>
                  <a:gd name="T7" fmla="*/ 4 h 16"/>
                  <a:gd name="T8" fmla="*/ 64 w 70"/>
                  <a:gd name="T9" fmla="*/ 4 h 16"/>
                  <a:gd name="T10" fmla="*/ 64 w 70"/>
                  <a:gd name="T11" fmla="*/ 12 h 16"/>
                  <a:gd name="T12" fmla="*/ 0 w 70"/>
                  <a:gd name="T13" fmla="*/ 16 h 16"/>
                  <a:gd name="T14" fmla="*/ 0 w 70"/>
                  <a:gd name="T15" fmla="*/ 16 h 16"/>
                  <a:gd name="T16" fmla="*/ 70 w 70"/>
                  <a:gd name="T17" fmla="*/ 16 h 16"/>
                  <a:gd name="T18" fmla="*/ 70 w 70"/>
                  <a:gd name="T19" fmla="*/ 0 h 16"/>
                  <a:gd name="T20" fmla="*/ 0 w 70"/>
                  <a:gd name="T21" fmla="*/ 0 h 16"/>
                  <a:gd name="T22" fmla="*/ 0 w 70"/>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6">
                    <a:moveTo>
                      <a:pt x="64" y="12"/>
                    </a:moveTo>
                    <a:lnTo>
                      <a:pt x="64" y="12"/>
                    </a:lnTo>
                    <a:lnTo>
                      <a:pt x="55" y="12"/>
                    </a:lnTo>
                    <a:lnTo>
                      <a:pt x="55" y="4"/>
                    </a:lnTo>
                    <a:lnTo>
                      <a:pt x="64" y="4"/>
                    </a:lnTo>
                    <a:lnTo>
                      <a:pt x="64" y="12"/>
                    </a:lnTo>
                    <a:close/>
                    <a:moveTo>
                      <a:pt x="0" y="16"/>
                    </a:moveTo>
                    <a:lnTo>
                      <a:pt x="0" y="16"/>
                    </a:lnTo>
                    <a:lnTo>
                      <a:pt x="70" y="16"/>
                    </a:lnTo>
                    <a:lnTo>
                      <a:pt x="70" y="0"/>
                    </a:lnTo>
                    <a:lnTo>
                      <a:pt x="0" y="0"/>
                    </a:lnTo>
                    <a:lnTo>
                      <a:pt x="0" y="1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90" name="Freeform 694"/>
              <p:cNvSpPr>
                <a:spLocks/>
              </p:cNvSpPr>
              <p:nvPr/>
            </p:nvSpPr>
            <p:spPr bwMode="auto">
              <a:xfrm>
                <a:off x="1520826" y="3419476"/>
                <a:ext cx="42863"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91" name="Freeform 695"/>
              <p:cNvSpPr>
                <a:spLocks/>
              </p:cNvSpPr>
              <p:nvPr/>
            </p:nvSpPr>
            <p:spPr bwMode="auto">
              <a:xfrm>
                <a:off x="1600201" y="3419476"/>
                <a:ext cx="42863" cy="44450"/>
              </a:xfrm>
              <a:custGeom>
                <a:avLst/>
                <a:gdLst>
                  <a:gd name="T0" fmla="*/ 26 w 51"/>
                  <a:gd name="T1" fmla="*/ 52 h 52"/>
                  <a:gd name="T2" fmla="*/ 26 w 51"/>
                  <a:gd name="T3" fmla="*/ 52 h 52"/>
                  <a:gd name="T4" fmla="*/ 0 w 51"/>
                  <a:gd name="T5" fmla="*/ 26 h 52"/>
                  <a:gd name="T6" fmla="*/ 26 w 51"/>
                  <a:gd name="T7" fmla="*/ 0 h 52"/>
                  <a:gd name="T8" fmla="*/ 51 w 51"/>
                  <a:gd name="T9" fmla="*/ 26 h 52"/>
                  <a:gd name="T10" fmla="*/ 26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6" y="52"/>
                    </a:moveTo>
                    <a:lnTo>
                      <a:pt x="26" y="52"/>
                    </a:lnTo>
                    <a:cubicBezTo>
                      <a:pt x="11" y="52"/>
                      <a:pt x="0" y="40"/>
                      <a:pt x="0" y="26"/>
                    </a:cubicBezTo>
                    <a:cubicBezTo>
                      <a:pt x="0" y="12"/>
                      <a:pt x="11" y="0"/>
                      <a:pt x="26" y="0"/>
                    </a:cubicBezTo>
                    <a:cubicBezTo>
                      <a:pt x="40" y="0"/>
                      <a:pt x="51" y="12"/>
                      <a:pt x="51" y="26"/>
                    </a:cubicBezTo>
                    <a:cubicBezTo>
                      <a:pt x="51" y="40"/>
                      <a:pt x="40" y="52"/>
                      <a:pt x="26" y="52"/>
                    </a:cubicBez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92" name="Freeform 696"/>
              <p:cNvSpPr>
                <a:spLocks/>
              </p:cNvSpPr>
              <p:nvPr/>
            </p:nvSpPr>
            <p:spPr bwMode="auto">
              <a:xfrm>
                <a:off x="1490664" y="3081339"/>
                <a:ext cx="20638" cy="4763"/>
              </a:xfrm>
              <a:custGeom>
                <a:avLst/>
                <a:gdLst>
                  <a:gd name="T0" fmla="*/ 23 w 23"/>
                  <a:gd name="T1" fmla="*/ 6 h 6"/>
                  <a:gd name="T2" fmla="*/ 23 w 23"/>
                  <a:gd name="T3" fmla="*/ 6 h 6"/>
                  <a:gd name="T4" fmla="*/ 0 w 23"/>
                  <a:gd name="T5" fmla="*/ 6 h 6"/>
                  <a:gd name="T6" fmla="*/ 0 w 23"/>
                  <a:gd name="T7" fmla="*/ 0 h 6"/>
                  <a:gd name="T8" fmla="*/ 19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9" y="0"/>
                    </a:lnTo>
                    <a:lnTo>
                      <a:pt x="23" y="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93" name="Freeform 697"/>
              <p:cNvSpPr>
                <a:spLocks/>
              </p:cNvSpPr>
              <p:nvPr/>
            </p:nvSpPr>
            <p:spPr bwMode="auto">
              <a:xfrm>
                <a:off x="1509714" y="3081339"/>
                <a:ext cx="4763" cy="4763"/>
              </a:xfrm>
              <a:custGeom>
                <a:avLst/>
                <a:gdLst>
                  <a:gd name="T0" fmla="*/ 0 w 7"/>
                  <a:gd name="T1" fmla="*/ 0 h 5"/>
                  <a:gd name="T2" fmla="*/ 0 w 7"/>
                  <a:gd name="T3" fmla="*/ 0 h 5"/>
                  <a:gd name="T4" fmla="*/ 7 w 7"/>
                  <a:gd name="T5" fmla="*/ 0 h 5"/>
                  <a:gd name="T6" fmla="*/ 7 w 7"/>
                  <a:gd name="T7" fmla="*/ 5 h 5"/>
                  <a:gd name="T8" fmla="*/ 4 w 7"/>
                  <a:gd name="T9" fmla="*/ 5 h 5"/>
                  <a:gd name="T10" fmla="*/ 0 w 7"/>
                  <a:gd name="T11" fmla="*/ 0 h 5"/>
                </a:gdLst>
                <a:ahLst/>
                <a:cxnLst>
                  <a:cxn ang="0">
                    <a:pos x="T0" y="T1"/>
                  </a:cxn>
                  <a:cxn ang="0">
                    <a:pos x="T2" y="T3"/>
                  </a:cxn>
                  <a:cxn ang="0">
                    <a:pos x="T4" y="T5"/>
                  </a:cxn>
                  <a:cxn ang="0">
                    <a:pos x="T6" y="T7"/>
                  </a:cxn>
                  <a:cxn ang="0">
                    <a:pos x="T8" y="T9"/>
                  </a:cxn>
                  <a:cxn ang="0">
                    <a:pos x="T10" y="T11"/>
                  </a:cxn>
                </a:cxnLst>
                <a:rect l="0" t="0" r="r" b="b"/>
                <a:pathLst>
                  <a:path w="7" h="5">
                    <a:moveTo>
                      <a:pt x="0" y="0"/>
                    </a:moveTo>
                    <a:lnTo>
                      <a:pt x="0" y="0"/>
                    </a:lnTo>
                    <a:lnTo>
                      <a:pt x="7" y="0"/>
                    </a:lnTo>
                    <a:lnTo>
                      <a:pt x="7" y="5"/>
                    </a:lnTo>
                    <a:lnTo>
                      <a:pt x="4" y="5"/>
                    </a:lnTo>
                    <a:lnTo>
                      <a:pt x="0" y="0"/>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94" name="Freeform 698"/>
              <p:cNvSpPr>
                <a:spLocks/>
              </p:cNvSpPr>
              <p:nvPr/>
            </p:nvSpPr>
            <p:spPr bwMode="auto">
              <a:xfrm>
                <a:off x="1490664" y="3089276"/>
                <a:ext cx="20638" cy="4763"/>
              </a:xfrm>
              <a:custGeom>
                <a:avLst/>
                <a:gdLst>
                  <a:gd name="T0" fmla="*/ 23 w 23"/>
                  <a:gd name="T1" fmla="*/ 6 h 6"/>
                  <a:gd name="T2" fmla="*/ 23 w 23"/>
                  <a:gd name="T3" fmla="*/ 6 h 6"/>
                  <a:gd name="T4" fmla="*/ 0 w 23"/>
                  <a:gd name="T5" fmla="*/ 6 h 6"/>
                  <a:gd name="T6" fmla="*/ 0 w 23"/>
                  <a:gd name="T7" fmla="*/ 0 h 6"/>
                  <a:gd name="T8" fmla="*/ 19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9" y="0"/>
                    </a:lnTo>
                    <a:lnTo>
                      <a:pt x="23" y="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95" name="Freeform 699"/>
              <p:cNvSpPr>
                <a:spLocks/>
              </p:cNvSpPr>
              <p:nvPr/>
            </p:nvSpPr>
            <p:spPr bwMode="auto">
              <a:xfrm>
                <a:off x="1509714" y="3090864"/>
                <a:ext cx="4763" cy="3175"/>
              </a:xfrm>
              <a:custGeom>
                <a:avLst/>
                <a:gdLst>
                  <a:gd name="T0" fmla="*/ 0 w 7"/>
                  <a:gd name="T1" fmla="*/ 0 h 5"/>
                  <a:gd name="T2" fmla="*/ 0 w 7"/>
                  <a:gd name="T3" fmla="*/ 0 h 5"/>
                  <a:gd name="T4" fmla="*/ 7 w 7"/>
                  <a:gd name="T5" fmla="*/ 0 h 5"/>
                  <a:gd name="T6" fmla="*/ 7 w 7"/>
                  <a:gd name="T7" fmla="*/ 5 h 5"/>
                  <a:gd name="T8" fmla="*/ 4 w 7"/>
                  <a:gd name="T9" fmla="*/ 5 h 5"/>
                  <a:gd name="T10" fmla="*/ 0 w 7"/>
                  <a:gd name="T11" fmla="*/ 0 h 5"/>
                </a:gdLst>
                <a:ahLst/>
                <a:cxnLst>
                  <a:cxn ang="0">
                    <a:pos x="T0" y="T1"/>
                  </a:cxn>
                  <a:cxn ang="0">
                    <a:pos x="T2" y="T3"/>
                  </a:cxn>
                  <a:cxn ang="0">
                    <a:pos x="T4" y="T5"/>
                  </a:cxn>
                  <a:cxn ang="0">
                    <a:pos x="T6" y="T7"/>
                  </a:cxn>
                  <a:cxn ang="0">
                    <a:pos x="T8" y="T9"/>
                  </a:cxn>
                  <a:cxn ang="0">
                    <a:pos x="T10" y="T11"/>
                  </a:cxn>
                </a:cxnLst>
                <a:rect l="0" t="0" r="r" b="b"/>
                <a:pathLst>
                  <a:path w="7" h="5">
                    <a:moveTo>
                      <a:pt x="0" y="0"/>
                    </a:moveTo>
                    <a:lnTo>
                      <a:pt x="0" y="0"/>
                    </a:lnTo>
                    <a:lnTo>
                      <a:pt x="7" y="0"/>
                    </a:lnTo>
                    <a:lnTo>
                      <a:pt x="7" y="5"/>
                    </a:lnTo>
                    <a:lnTo>
                      <a:pt x="4" y="5"/>
                    </a:lnTo>
                    <a:lnTo>
                      <a:pt x="0" y="0"/>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96" name="Freeform 700"/>
              <p:cNvSpPr>
                <a:spLocks/>
              </p:cNvSpPr>
              <p:nvPr/>
            </p:nvSpPr>
            <p:spPr bwMode="auto">
              <a:xfrm>
                <a:off x="1525589" y="3081339"/>
                <a:ext cx="20638" cy="4763"/>
              </a:xfrm>
              <a:custGeom>
                <a:avLst/>
                <a:gdLst>
                  <a:gd name="T0" fmla="*/ 23 w 23"/>
                  <a:gd name="T1" fmla="*/ 6 h 6"/>
                  <a:gd name="T2" fmla="*/ 23 w 23"/>
                  <a:gd name="T3" fmla="*/ 6 h 6"/>
                  <a:gd name="T4" fmla="*/ 0 w 23"/>
                  <a:gd name="T5" fmla="*/ 6 h 6"/>
                  <a:gd name="T6" fmla="*/ 0 w 23"/>
                  <a:gd name="T7" fmla="*/ 0 h 6"/>
                  <a:gd name="T8" fmla="*/ 18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8" y="0"/>
                    </a:lnTo>
                    <a:lnTo>
                      <a:pt x="23" y="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97" name="Freeform 701"/>
              <p:cNvSpPr>
                <a:spLocks/>
              </p:cNvSpPr>
              <p:nvPr/>
            </p:nvSpPr>
            <p:spPr bwMode="auto">
              <a:xfrm>
                <a:off x="1544639" y="3081339"/>
                <a:ext cx="4763" cy="4763"/>
              </a:xfrm>
              <a:custGeom>
                <a:avLst/>
                <a:gdLst>
                  <a:gd name="T0" fmla="*/ 0 w 6"/>
                  <a:gd name="T1" fmla="*/ 0 h 5"/>
                  <a:gd name="T2" fmla="*/ 0 w 6"/>
                  <a:gd name="T3" fmla="*/ 0 h 5"/>
                  <a:gd name="T4" fmla="*/ 6 w 6"/>
                  <a:gd name="T5" fmla="*/ 0 h 5"/>
                  <a:gd name="T6" fmla="*/ 6 w 6"/>
                  <a:gd name="T7" fmla="*/ 5 h 5"/>
                  <a:gd name="T8" fmla="*/ 3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3" y="5"/>
                    </a:lnTo>
                    <a:lnTo>
                      <a:pt x="0" y="0"/>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98" name="Freeform 702"/>
              <p:cNvSpPr>
                <a:spLocks/>
              </p:cNvSpPr>
              <p:nvPr/>
            </p:nvSpPr>
            <p:spPr bwMode="auto">
              <a:xfrm>
                <a:off x="1525589" y="3089276"/>
                <a:ext cx="20638" cy="4763"/>
              </a:xfrm>
              <a:custGeom>
                <a:avLst/>
                <a:gdLst>
                  <a:gd name="T0" fmla="*/ 23 w 23"/>
                  <a:gd name="T1" fmla="*/ 6 h 6"/>
                  <a:gd name="T2" fmla="*/ 23 w 23"/>
                  <a:gd name="T3" fmla="*/ 6 h 6"/>
                  <a:gd name="T4" fmla="*/ 0 w 23"/>
                  <a:gd name="T5" fmla="*/ 6 h 6"/>
                  <a:gd name="T6" fmla="*/ 0 w 23"/>
                  <a:gd name="T7" fmla="*/ 0 h 6"/>
                  <a:gd name="T8" fmla="*/ 18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8" y="0"/>
                    </a:lnTo>
                    <a:lnTo>
                      <a:pt x="23" y="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999" name="Freeform 703"/>
              <p:cNvSpPr>
                <a:spLocks/>
              </p:cNvSpPr>
              <p:nvPr/>
            </p:nvSpPr>
            <p:spPr bwMode="auto">
              <a:xfrm>
                <a:off x="1544639" y="3090864"/>
                <a:ext cx="4763" cy="3175"/>
              </a:xfrm>
              <a:custGeom>
                <a:avLst/>
                <a:gdLst>
                  <a:gd name="T0" fmla="*/ 0 w 6"/>
                  <a:gd name="T1" fmla="*/ 0 h 5"/>
                  <a:gd name="T2" fmla="*/ 0 w 6"/>
                  <a:gd name="T3" fmla="*/ 0 h 5"/>
                  <a:gd name="T4" fmla="*/ 6 w 6"/>
                  <a:gd name="T5" fmla="*/ 0 h 5"/>
                  <a:gd name="T6" fmla="*/ 6 w 6"/>
                  <a:gd name="T7" fmla="*/ 5 h 5"/>
                  <a:gd name="T8" fmla="*/ 3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3" y="5"/>
                    </a:lnTo>
                    <a:lnTo>
                      <a:pt x="0" y="0"/>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00" name="Freeform 704"/>
              <p:cNvSpPr>
                <a:spLocks/>
              </p:cNvSpPr>
              <p:nvPr/>
            </p:nvSpPr>
            <p:spPr bwMode="auto">
              <a:xfrm>
                <a:off x="1562101" y="3081339"/>
                <a:ext cx="19050" cy="4763"/>
              </a:xfrm>
              <a:custGeom>
                <a:avLst/>
                <a:gdLst>
                  <a:gd name="T0" fmla="*/ 23 w 23"/>
                  <a:gd name="T1" fmla="*/ 6 h 6"/>
                  <a:gd name="T2" fmla="*/ 23 w 23"/>
                  <a:gd name="T3" fmla="*/ 6 h 6"/>
                  <a:gd name="T4" fmla="*/ 0 w 23"/>
                  <a:gd name="T5" fmla="*/ 6 h 6"/>
                  <a:gd name="T6" fmla="*/ 0 w 23"/>
                  <a:gd name="T7" fmla="*/ 0 h 6"/>
                  <a:gd name="T8" fmla="*/ 18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8" y="0"/>
                    </a:lnTo>
                    <a:lnTo>
                      <a:pt x="23" y="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01" name="Freeform 705"/>
              <p:cNvSpPr>
                <a:spLocks/>
              </p:cNvSpPr>
              <p:nvPr/>
            </p:nvSpPr>
            <p:spPr bwMode="auto">
              <a:xfrm>
                <a:off x="1579564" y="3081339"/>
                <a:ext cx="4763" cy="4763"/>
              </a:xfrm>
              <a:custGeom>
                <a:avLst/>
                <a:gdLst>
                  <a:gd name="T0" fmla="*/ 0 w 6"/>
                  <a:gd name="T1" fmla="*/ 0 h 5"/>
                  <a:gd name="T2" fmla="*/ 0 w 6"/>
                  <a:gd name="T3" fmla="*/ 0 h 5"/>
                  <a:gd name="T4" fmla="*/ 6 w 6"/>
                  <a:gd name="T5" fmla="*/ 0 h 5"/>
                  <a:gd name="T6" fmla="*/ 6 w 6"/>
                  <a:gd name="T7" fmla="*/ 5 h 5"/>
                  <a:gd name="T8" fmla="*/ 3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3" y="5"/>
                    </a:lnTo>
                    <a:lnTo>
                      <a:pt x="0" y="0"/>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02" name="Freeform 706"/>
              <p:cNvSpPr>
                <a:spLocks/>
              </p:cNvSpPr>
              <p:nvPr/>
            </p:nvSpPr>
            <p:spPr bwMode="auto">
              <a:xfrm>
                <a:off x="1562101" y="3089276"/>
                <a:ext cx="19050" cy="4763"/>
              </a:xfrm>
              <a:custGeom>
                <a:avLst/>
                <a:gdLst>
                  <a:gd name="T0" fmla="*/ 23 w 23"/>
                  <a:gd name="T1" fmla="*/ 6 h 6"/>
                  <a:gd name="T2" fmla="*/ 23 w 23"/>
                  <a:gd name="T3" fmla="*/ 6 h 6"/>
                  <a:gd name="T4" fmla="*/ 0 w 23"/>
                  <a:gd name="T5" fmla="*/ 6 h 6"/>
                  <a:gd name="T6" fmla="*/ 0 w 23"/>
                  <a:gd name="T7" fmla="*/ 0 h 6"/>
                  <a:gd name="T8" fmla="*/ 18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8" y="0"/>
                    </a:lnTo>
                    <a:lnTo>
                      <a:pt x="23" y="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03" name="Freeform 707"/>
              <p:cNvSpPr>
                <a:spLocks/>
              </p:cNvSpPr>
              <p:nvPr/>
            </p:nvSpPr>
            <p:spPr bwMode="auto">
              <a:xfrm>
                <a:off x="1579564" y="3090864"/>
                <a:ext cx="4763" cy="3175"/>
              </a:xfrm>
              <a:custGeom>
                <a:avLst/>
                <a:gdLst>
                  <a:gd name="T0" fmla="*/ 0 w 6"/>
                  <a:gd name="T1" fmla="*/ 0 h 5"/>
                  <a:gd name="T2" fmla="*/ 0 w 6"/>
                  <a:gd name="T3" fmla="*/ 0 h 5"/>
                  <a:gd name="T4" fmla="*/ 6 w 6"/>
                  <a:gd name="T5" fmla="*/ 0 h 5"/>
                  <a:gd name="T6" fmla="*/ 6 w 6"/>
                  <a:gd name="T7" fmla="*/ 5 h 5"/>
                  <a:gd name="T8" fmla="*/ 3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3" y="5"/>
                    </a:lnTo>
                    <a:lnTo>
                      <a:pt x="0" y="0"/>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04" name="Freeform 708"/>
              <p:cNvSpPr>
                <a:spLocks/>
              </p:cNvSpPr>
              <p:nvPr/>
            </p:nvSpPr>
            <p:spPr bwMode="auto">
              <a:xfrm>
                <a:off x="1597026" y="3081339"/>
                <a:ext cx="19050" cy="4763"/>
              </a:xfrm>
              <a:custGeom>
                <a:avLst/>
                <a:gdLst>
                  <a:gd name="T0" fmla="*/ 23 w 23"/>
                  <a:gd name="T1" fmla="*/ 6 h 6"/>
                  <a:gd name="T2" fmla="*/ 23 w 23"/>
                  <a:gd name="T3" fmla="*/ 6 h 6"/>
                  <a:gd name="T4" fmla="*/ 0 w 23"/>
                  <a:gd name="T5" fmla="*/ 6 h 6"/>
                  <a:gd name="T6" fmla="*/ 0 w 23"/>
                  <a:gd name="T7" fmla="*/ 0 h 6"/>
                  <a:gd name="T8" fmla="*/ 19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9" y="0"/>
                    </a:lnTo>
                    <a:lnTo>
                      <a:pt x="23" y="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05" name="Freeform 709"/>
              <p:cNvSpPr>
                <a:spLocks/>
              </p:cNvSpPr>
              <p:nvPr/>
            </p:nvSpPr>
            <p:spPr bwMode="auto">
              <a:xfrm>
                <a:off x="1614489" y="3081339"/>
                <a:ext cx="4763" cy="4763"/>
              </a:xfrm>
              <a:custGeom>
                <a:avLst/>
                <a:gdLst>
                  <a:gd name="T0" fmla="*/ 0 w 6"/>
                  <a:gd name="T1" fmla="*/ 0 h 5"/>
                  <a:gd name="T2" fmla="*/ 0 w 6"/>
                  <a:gd name="T3" fmla="*/ 0 h 5"/>
                  <a:gd name="T4" fmla="*/ 6 w 6"/>
                  <a:gd name="T5" fmla="*/ 0 h 5"/>
                  <a:gd name="T6" fmla="*/ 6 w 6"/>
                  <a:gd name="T7" fmla="*/ 5 h 5"/>
                  <a:gd name="T8" fmla="*/ 4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4" y="5"/>
                    </a:lnTo>
                    <a:lnTo>
                      <a:pt x="0" y="0"/>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06" name="Freeform 710"/>
              <p:cNvSpPr>
                <a:spLocks/>
              </p:cNvSpPr>
              <p:nvPr/>
            </p:nvSpPr>
            <p:spPr bwMode="auto">
              <a:xfrm>
                <a:off x="1597026" y="3089276"/>
                <a:ext cx="19050" cy="4763"/>
              </a:xfrm>
              <a:custGeom>
                <a:avLst/>
                <a:gdLst>
                  <a:gd name="T0" fmla="*/ 23 w 23"/>
                  <a:gd name="T1" fmla="*/ 6 h 6"/>
                  <a:gd name="T2" fmla="*/ 23 w 23"/>
                  <a:gd name="T3" fmla="*/ 6 h 6"/>
                  <a:gd name="T4" fmla="*/ 0 w 23"/>
                  <a:gd name="T5" fmla="*/ 6 h 6"/>
                  <a:gd name="T6" fmla="*/ 0 w 23"/>
                  <a:gd name="T7" fmla="*/ 0 h 6"/>
                  <a:gd name="T8" fmla="*/ 19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9" y="0"/>
                    </a:lnTo>
                    <a:lnTo>
                      <a:pt x="23" y="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07" name="Freeform 711"/>
              <p:cNvSpPr>
                <a:spLocks/>
              </p:cNvSpPr>
              <p:nvPr/>
            </p:nvSpPr>
            <p:spPr bwMode="auto">
              <a:xfrm>
                <a:off x="1614489" y="3090864"/>
                <a:ext cx="4763" cy="3175"/>
              </a:xfrm>
              <a:custGeom>
                <a:avLst/>
                <a:gdLst>
                  <a:gd name="T0" fmla="*/ 0 w 6"/>
                  <a:gd name="T1" fmla="*/ 0 h 5"/>
                  <a:gd name="T2" fmla="*/ 0 w 6"/>
                  <a:gd name="T3" fmla="*/ 0 h 5"/>
                  <a:gd name="T4" fmla="*/ 6 w 6"/>
                  <a:gd name="T5" fmla="*/ 0 h 5"/>
                  <a:gd name="T6" fmla="*/ 6 w 6"/>
                  <a:gd name="T7" fmla="*/ 5 h 5"/>
                  <a:gd name="T8" fmla="*/ 4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4" y="5"/>
                    </a:lnTo>
                    <a:lnTo>
                      <a:pt x="0" y="0"/>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08" name="Freeform 712"/>
              <p:cNvSpPr>
                <a:spLocks noEditPoints="1"/>
              </p:cNvSpPr>
              <p:nvPr/>
            </p:nvSpPr>
            <p:spPr bwMode="auto">
              <a:xfrm>
                <a:off x="1463676" y="3114676"/>
                <a:ext cx="184150" cy="36513"/>
              </a:xfrm>
              <a:custGeom>
                <a:avLst/>
                <a:gdLst>
                  <a:gd name="T0" fmla="*/ 7 w 216"/>
                  <a:gd name="T1" fmla="*/ 35 h 43"/>
                  <a:gd name="T2" fmla="*/ 7 w 216"/>
                  <a:gd name="T3" fmla="*/ 35 h 43"/>
                  <a:gd name="T4" fmla="*/ 209 w 216"/>
                  <a:gd name="T5" fmla="*/ 35 h 43"/>
                  <a:gd name="T6" fmla="*/ 209 w 216"/>
                  <a:gd name="T7" fmla="*/ 8 h 43"/>
                  <a:gd name="T8" fmla="*/ 7 w 216"/>
                  <a:gd name="T9" fmla="*/ 8 h 43"/>
                  <a:gd name="T10" fmla="*/ 7 w 216"/>
                  <a:gd name="T11" fmla="*/ 35 h 43"/>
                  <a:gd name="T12" fmla="*/ 212 w 216"/>
                  <a:gd name="T13" fmla="*/ 43 h 43"/>
                  <a:gd name="T14" fmla="*/ 212 w 216"/>
                  <a:gd name="T15" fmla="*/ 43 h 43"/>
                  <a:gd name="T16" fmla="*/ 3 w 216"/>
                  <a:gd name="T17" fmla="*/ 43 h 43"/>
                  <a:gd name="T18" fmla="*/ 0 w 216"/>
                  <a:gd name="T19" fmla="*/ 39 h 43"/>
                  <a:gd name="T20" fmla="*/ 0 w 216"/>
                  <a:gd name="T21" fmla="*/ 4 h 43"/>
                  <a:gd name="T22" fmla="*/ 3 w 216"/>
                  <a:gd name="T23" fmla="*/ 0 h 43"/>
                  <a:gd name="T24" fmla="*/ 212 w 216"/>
                  <a:gd name="T25" fmla="*/ 0 h 43"/>
                  <a:gd name="T26" fmla="*/ 216 w 216"/>
                  <a:gd name="T27" fmla="*/ 4 h 43"/>
                  <a:gd name="T28" fmla="*/ 216 w 216"/>
                  <a:gd name="T29" fmla="*/ 39 h 43"/>
                  <a:gd name="T30" fmla="*/ 212 w 216"/>
                  <a:gd name="T3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43">
                    <a:moveTo>
                      <a:pt x="7" y="35"/>
                    </a:moveTo>
                    <a:lnTo>
                      <a:pt x="7" y="35"/>
                    </a:lnTo>
                    <a:lnTo>
                      <a:pt x="209" y="35"/>
                    </a:lnTo>
                    <a:lnTo>
                      <a:pt x="209" y="8"/>
                    </a:lnTo>
                    <a:lnTo>
                      <a:pt x="7" y="8"/>
                    </a:lnTo>
                    <a:lnTo>
                      <a:pt x="7" y="35"/>
                    </a:lnTo>
                    <a:close/>
                    <a:moveTo>
                      <a:pt x="212" y="43"/>
                    </a:moveTo>
                    <a:lnTo>
                      <a:pt x="212" y="43"/>
                    </a:lnTo>
                    <a:lnTo>
                      <a:pt x="3" y="43"/>
                    </a:lnTo>
                    <a:cubicBezTo>
                      <a:pt x="1" y="43"/>
                      <a:pt x="0" y="41"/>
                      <a:pt x="0" y="39"/>
                    </a:cubicBezTo>
                    <a:lnTo>
                      <a:pt x="0" y="4"/>
                    </a:lnTo>
                    <a:cubicBezTo>
                      <a:pt x="0" y="2"/>
                      <a:pt x="1" y="0"/>
                      <a:pt x="3" y="0"/>
                    </a:cubicBezTo>
                    <a:lnTo>
                      <a:pt x="212" y="0"/>
                    </a:lnTo>
                    <a:cubicBezTo>
                      <a:pt x="215" y="0"/>
                      <a:pt x="216" y="2"/>
                      <a:pt x="216" y="4"/>
                    </a:cubicBezTo>
                    <a:lnTo>
                      <a:pt x="216" y="39"/>
                    </a:lnTo>
                    <a:cubicBezTo>
                      <a:pt x="216" y="41"/>
                      <a:pt x="215" y="43"/>
                      <a:pt x="212" y="43"/>
                    </a:cubicBez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09" name="Freeform 713"/>
              <p:cNvSpPr>
                <a:spLocks/>
              </p:cNvSpPr>
              <p:nvPr/>
            </p:nvSpPr>
            <p:spPr bwMode="auto">
              <a:xfrm>
                <a:off x="1490664" y="3125789"/>
                <a:ext cx="20638" cy="6350"/>
              </a:xfrm>
              <a:custGeom>
                <a:avLst/>
                <a:gdLst>
                  <a:gd name="T0" fmla="*/ 23 w 23"/>
                  <a:gd name="T1" fmla="*/ 7 h 7"/>
                  <a:gd name="T2" fmla="*/ 23 w 23"/>
                  <a:gd name="T3" fmla="*/ 7 h 7"/>
                  <a:gd name="T4" fmla="*/ 0 w 23"/>
                  <a:gd name="T5" fmla="*/ 7 h 7"/>
                  <a:gd name="T6" fmla="*/ 0 w 23"/>
                  <a:gd name="T7" fmla="*/ 0 h 7"/>
                  <a:gd name="T8" fmla="*/ 19 w 23"/>
                  <a:gd name="T9" fmla="*/ 0 h 7"/>
                  <a:gd name="T10" fmla="*/ 23 w 23"/>
                  <a:gd name="T11" fmla="*/ 7 h 7"/>
                </a:gdLst>
                <a:ahLst/>
                <a:cxnLst>
                  <a:cxn ang="0">
                    <a:pos x="T0" y="T1"/>
                  </a:cxn>
                  <a:cxn ang="0">
                    <a:pos x="T2" y="T3"/>
                  </a:cxn>
                  <a:cxn ang="0">
                    <a:pos x="T4" y="T5"/>
                  </a:cxn>
                  <a:cxn ang="0">
                    <a:pos x="T6" y="T7"/>
                  </a:cxn>
                  <a:cxn ang="0">
                    <a:pos x="T8" y="T9"/>
                  </a:cxn>
                  <a:cxn ang="0">
                    <a:pos x="T10" y="T11"/>
                  </a:cxn>
                </a:cxnLst>
                <a:rect l="0" t="0" r="r" b="b"/>
                <a:pathLst>
                  <a:path w="23" h="7">
                    <a:moveTo>
                      <a:pt x="23" y="7"/>
                    </a:moveTo>
                    <a:lnTo>
                      <a:pt x="23" y="7"/>
                    </a:lnTo>
                    <a:lnTo>
                      <a:pt x="0" y="7"/>
                    </a:lnTo>
                    <a:lnTo>
                      <a:pt x="0" y="0"/>
                    </a:lnTo>
                    <a:lnTo>
                      <a:pt x="19" y="0"/>
                    </a:lnTo>
                    <a:lnTo>
                      <a:pt x="23" y="7"/>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10" name="Freeform 714"/>
              <p:cNvSpPr>
                <a:spLocks/>
              </p:cNvSpPr>
              <p:nvPr/>
            </p:nvSpPr>
            <p:spPr bwMode="auto">
              <a:xfrm>
                <a:off x="1509714" y="3127376"/>
                <a:ext cx="4763" cy="4763"/>
              </a:xfrm>
              <a:custGeom>
                <a:avLst/>
                <a:gdLst>
                  <a:gd name="T0" fmla="*/ 0 w 7"/>
                  <a:gd name="T1" fmla="*/ 0 h 5"/>
                  <a:gd name="T2" fmla="*/ 0 w 7"/>
                  <a:gd name="T3" fmla="*/ 0 h 5"/>
                  <a:gd name="T4" fmla="*/ 7 w 7"/>
                  <a:gd name="T5" fmla="*/ 0 h 5"/>
                  <a:gd name="T6" fmla="*/ 7 w 7"/>
                  <a:gd name="T7" fmla="*/ 5 h 5"/>
                  <a:gd name="T8" fmla="*/ 4 w 7"/>
                  <a:gd name="T9" fmla="*/ 5 h 5"/>
                  <a:gd name="T10" fmla="*/ 0 w 7"/>
                  <a:gd name="T11" fmla="*/ 0 h 5"/>
                </a:gdLst>
                <a:ahLst/>
                <a:cxnLst>
                  <a:cxn ang="0">
                    <a:pos x="T0" y="T1"/>
                  </a:cxn>
                  <a:cxn ang="0">
                    <a:pos x="T2" y="T3"/>
                  </a:cxn>
                  <a:cxn ang="0">
                    <a:pos x="T4" y="T5"/>
                  </a:cxn>
                  <a:cxn ang="0">
                    <a:pos x="T6" y="T7"/>
                  </a:cxn>
                  <a:cxn ang="0">
                    <a:pos x="T8" y="T9"/>
                  </a:cxn>
                  <a:cxn ang="0">
                    <a:pos x="T10" y="T11"/>
                  </a:cxn>
                </a:cxnLst>
                <a:rect l="0" t="0" r="r" b="b"/>
                <a:pathLst>
                  <a:path w="7" h="5">
                    <a:moveTo>
                      <a:pt x="0" y="0"/>
                    </a:moveTo>
                    <a:lnTo>
                      <a:pt x="0" y="0"/>
                    </a:lnTo>
                    <a:lnTo>
                      <a:pt x="7" y="0"/>
                    </a:lnTo>
                    <a:lnTo>
                      <a:pt x="7" y="5"/>
                    </a:lnTo>
                    <a:lnTo>
                      <a:pt x="4" y="5"/>
                    </a:lnTo>
                    <a:lnTo>
                      <a:pt x="0" y="0"/>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11" name="Freeform 715"/>
              <p:cNvSpPr>
                <a:spLocks/>
              </p:cNvSpPr>
              <p:nvPr/>
            </p:nvSpPr>
            <p:spPr bwMode="auto">
              <a:xfrm>
                <a:off x="1490664" y="3135314"/>
                <a:ext cx="20638" cy="4763"/>
              </a:xfrm>
              <a:custGeom>
                <a:avLst/>
                <a:gdLst>
                  <a:gd name="T0" fmla="*/ 23 w 23"/>
                  <a:gd name="T1" fmla="*/ 6 h 6"/>
                  <a:gd name="T2" fmla="*/ 23 w 23"/>
                  <a:gd name="T3" fmla="*/ 6 h 6"/>
                  <a:gd name="T4" fmla="*/ 0 w 23"/>
                  <a:gd name="T5" fmla="*/ 6 h 6"/>
                  <a:gd name="T6" fmla="*/ 0 w 23"/>
                  <a:gd name="T7" fmla="*/ 0 h 6"/>
                  <a:gd name="T8" fmla="*/ 19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9" y="0"/>
                    </a:lnTo>
                    <a:lnTo>
                      <a:pt x="23" y="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12" name="Freeform 716"/>
              <p:cNvSpPr>
                <a:spLocks/>
              </p:cNvSpPr>
              <p:nvPr/>
            </p:nvSpPr>
            <p:spPr bwMode="auto">
              <a:xfrm>
                <a:off x="1509714" y="3135314"/>
                <a:ext cx="4763" cy="4763"/>
              </a:xfrm>
              <a:custGeom>
                <a:avLst/>
                <a:gdLst>
                  <a:gd name="T0" fmla="*/ 0 w 7"/>
                  <a:gd name="T1" fmla="*/ 0 h 5"/>
                  <a:gd name="T2" fmla="*/ 0 w 7"/>
                  <a:gd name="T3" fmla="*/ 0 h 5"/>
                  <a:gd name="T4" fmla="*/ 7 w 7"/>
                  <a:gd name="T5" fmla="*/ 0 h 5"/>
                  <a:gd name="T6" fmla="*/ 7 w 7"/>
                  <a:gd name="T7" fmla="*/ 5 h 5"/>
                  <a:gd name="T8" fmla="*/ 4 w 7"/>
                  <a:gd name="T9" fmla="*/ 5 h 5"/>
                  <a:gd name="T10" fmla="*/ 0 w 7"/>
                  <a:gd name="T11" fmla="*/ 0 h 5"/>
                </a:gdLst>
                <a:ahLst/>
                <a:cxnLst>
                  <a:cxn ang="0">
                    <a:pos x="T0" y="T1"/>
                  </a:cxn>
                  <a:cxn ang="0">
                    <a:pos x="T2" y="T3"/>
                  </a:cxn>
                  <a:cxn ang="0">
                    <a:pos x="T4" y="T5"/>
                  </a:cxn>
                  <a:cxn ang="0">
                    <a:pos x="T6" y="T7"/>
                  </a:cxn>
                  <a:cxn ang="0">
                    <a:pos x="T8" y="T9"/>
                  </a:cxn>
                  <a:cxn ang="0">
                    <a:pos x="T10" y="T11"/>
                  </a:cxn>
                </a:cxnLst>
                <a:rect l="0" t="0" r="r" b="b"/>
                <a:pathLst>
                  <a:path w="7" h="5">
                    <a:moveTo>
                      <a:pt x="0" y="0"/>
                    </a:moveTo>
                    <a:lnTo>
                      <a:pt x="0" y="0"/>
                    </a:lnTo>
                    <a:lnTo>
                      <a:pt x="7" y="0"/>
                    </a:lnTo>
                    <a:lnTo>
                      <a:pt x="7" y="5"/>
                    </a:lnTo>
                    <a:lnTo>
                      <a:pt x="4" y="5"/>
                    </a:lnTo>
                    <a:lnTo>
                      <a:pt x="0" y="0"/>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13" name="Freeform 717"/>
              <p:cNvSpPr>
                <a:spLocks/>
              </p:cNvSpPr>
              <p:nvPr/>
            </p:nvSpPr>
            <p:spPr bwMode="auto">
              <a:xfrm>
                <a:off x="1525589" y="3125789"/>
                <a:ext cx="20638" cy="6350"/>
              </a:xfrm>
              <a:custGeom>
                <a:avLst/>
                <a:gdLst>
                  <a:gd name="T0" fmla="*/ 23 w 23"/>
                  <a:gd name="T1" fmla="*/ 7 h 7"/>
                  <a:gd name="T2" fmla="*/ 23 w 23"/>
                  <a:gd name="T3" fmla="*/ 7 h 7"/>
                  <a:gd name="T4" fmla="*/ 0 w 23"/>
                  <a:gd name="T5" fmla="*/ 7 h 7"/>
                  <a:gd name="T6" fmla="*/ 0 w 23"/>
                  <a:gd name="T7" fmla="*/ 0 h 7"/>
                  <a:gd name="T8" fmla="*/ 18 w 23"/>
                  <a:gd name="T9" fmla="*/ 0 h 7"/>
                  <a:gd name="T10" fmla="*/ 23 w 23"/>
                  <a:gd name="T11" fmla="*/ 7 h 7"/>
                </a:gdLst>
                <a:ahLst/>
                <a:cxnLst>
                  <a:cxn ang="0">
                    <a:pos x="T0" y="T1"/>
                  </a:cxn>
                  <a:cxn ang="0">
                    <a:pos x="T2" y="T3"/>
                  </a:cxn>
                  <a:cxn ang="0">
                    <a:pos x="T4" y="T5"/>
                  </a:cxn>
                  <a:cxn ang="0">
                    <a:pos x="T6" y="T7"/>
                  </a:cxn>
                  <a:cxn ang="0">
                    <a:pos x="T8" y="T9"/>
                  </a:cxn>
                  <a:cxn ang="0">
                    <a:pos x="T10" y="T11"/>
                  </a:cxn>
                </a:cxnLst>
                <a:rect l="0" t="0" r="r" b="b"/>
                <a:pathLst>
                  <a:path w="23" h="7">
                    <a:moveTo>
                      <a:pt x="23" y="7"/>
                    </a:moveTo>
                    <a:lnTo>
                      <a:pt x="23" y="7"/>
                    </a:lnTo>
                    <a:lnTo>
                      <a:pt x="0" y="7"/>
                    </a:lnTo>
                    <a:lnTo>
                      <a:pt x="0" y="0"/>
                    </a:lnTo>
                    <a:lnTo>
                      <a:pt x="18" y="0"/>
                    </a:lnTo>
                    <a:lnTo>
                      <a:pt x="23" y="7"/>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14" name="Freeform 718"/>
              <p:cNvSpPr>
                <a:spLocks/>
              </p:cNvSpPr>
              <p:nvPr/>
            </p:nvSpPr>
            <p:spPr bwMode="auto">
              <a:xfrm>
                <a:off x="1544639" y="3127376"/>
                <a:ext cx="4763" cy="4763"/>
              </a:xfrm>
              <a:custGeom>
                <a:avLst/>
                <a:gdLst>
                  <a:gd name="T0" fmla="*/ 0 w 6"/>
                  <a:gd name="T1" fmla="*/ 0 h 5"/>
                  <a:gd name="T2" fmla="*/ 0 w 6"/>
                  <a:gd name="T3" fmla="*/ 0 h 5"/>
                  <a:gd name="T4" fmla="*/ 6 w 6"/>
                  <a:gd name="T5" fmla="*/ 0 h 5"/>
                  <a:gd name="T6" fmla="*/ 6 w 6"/>
                  <a:gd name="T7" fmla="*/ 5 h 5"/>
                  <a:gd name="T8" fmla="*/ 3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3" y="5"/>
                    </a:lnTo>
                    <a:lnTo>
                      <a:pt x="0" y="0"/>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15" name="Freeform 719"/>
              <p:cNvSpPr>
                <a:spLocks/>
              </p:cNvSpPr>
              <p:nvPr/>
            </p:nvSpPr>
            <p:spPr bwMode="auto">
              <a:xfrm>
                <a:off x="1525589" y="3135314"/>
                <a:ext cx="20638" cy="4763"/>
              </a:xfrm>
              <a:custGeom>
                <a:avLst/>
                <a:gdLst>
                  <a:gd name="T0" fmla="*/ 23 w 23"/>
                  <a:gd name="T1" fmla="*/ 6 h 6"/>
                  <a:gd name="T2" fmla="*/ 23 w 23"/>
                  <a:gd name="T3" fmla="*/ 6 h 6"/>
                  <a:gd name="T4" fmla="*/ 0 w 23"/>
                  <a:gd name="T5" fmla="*/ 6 h 6"/>
                  <a:gd name="T6" fmla="*/ 0 w 23"/>
                  <a:gd name="T7" fmla="*/ 0 h 6"/>
                  <a:gd name="T8" fmla="*/ 18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8" y="0"/>
                    </a:lnTo>
                    <a:lnTo>
                      <a:pt x="23" y="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16" name="Freeform 720"/>
              <p:cNvSpPr>
                <a:spLocks/>
              </p:cNvSpPr>
              <p:nvPr/>
            </p:nvSpPr>
            <p:spPr bwMode="auto">
              <a:xfrm>
                <a:off x="1544639" y="3135314"/>
                <a:ext cx="4763" cy="4763"/>
              </a:xfrm>
              <a:custGeom>
                <a:avLst/>
                <a:gdLst>
                  <a:gd name="T0" fmla="*/ 0 w 6"/>
                  <a:gd name="T1" fmla="*/ 0 h 5"/>
                  <a:gd name="T2" fmla="*/ 0 w 6"/>
                  <a:gd name="T3" fmla="*/ 0 h 5"/>
                  <a:gd name="T4" fmla="*/ 6 w 6"/>
                  <a:gd name="T5" fmla="*/ 0 h 5"/>
                  <a:gd name="T6" fmla="*/ 6 w 6"/>
                  <a:gd name="T7" fmla="*/ 5 h 5"/>
                  <a:gd name="T8" fmla="*/ 3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3" y="5"/>
                    </a:lnTo>
                    <a:lnTo>
                      <a:pt x="0" y="0"/>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17" name="Freeform 721"/>
              <p:cNvSpPr>
                <a:spLocks/>
              </p:cNvSpPr>
              <p:nvPr/>
            </p:nvSpPr>
            <p:spPr bwMode="auto">
              <a:xfrm>
                <a:off x="1562101" y="3125789"/>
                <a:ext cx="19050" cy="6350"/>
              </a:xfrm>
              <a:custGeom>
                <a:avLst/>
                <a:gdLst>
                  <a:gd name="T0" fmla="*/ 23 w 23"/>
                  <a:gd name="T1" fmla="*/ 7 h 7"/>
                  <a:gd name="T2" fmla="*/ 23 w 23"/>
                  <a:gd name="T3" fmla="*/ 7 h 7"/>
                  <a:gd name="T4" fmla="*/ 0 w 23"/>
                  <a:gd name="T5" fmla="*/ 7 h 7"/>
                  <a:gd name="T6" fmla="*/ 0 w 23"/>
                  <a:gd name="T7" fmla="*/ 0 h 7"/>
                  <a:gd name="T8" fmla="*/ 18 w 23"/>
                  <a:gd name="T9" fmla="*/ 0 h 7"/>
                  <a:gd name="T10" fmla="*/ 23 w 23"/>
                  <a:gd name="T11" fmla="*/ 7 h 7"/>
                </a:gdLst>
                <a:ahLst/>
                <a:cxnLst>
                  <a:cxn ang="0">
                    <a:pos x="T0" y="T1"/>
                  </a:cxn>
                  <a:cxn ang="0">
                    <a:pos x="T2" y="T3"/>
                  </a:cxn>
                  <a:cxn ang="0">
                    <a:pos x="T4" y="T5"/>
                  </a:cxn>
                  <a:cxn ang="0">
                    <a:pos x="T6" y="T7"/>
                  </a:cxn>
                  <a:cxn ang="0">
                    <a:pos x="T8" y="T9"/>
                  </a:cxn>
                  <a:cxn ang="0">
                    <a:pos x="T10" y="T11"/>
                  </a:cxn>
                </a:cxnLst>
                <a:rect l="0" t="0" r="r" b="b"/>
                <a:pathLst>
                  <a:path w="23" h="7">
                    <a:moveTo>
                      <a:pt x="23" y="7"/>
                    </a:moveTo>
                    <a:lnTo>
                      <a:pt x="23" y="7"/>
                    </a:lnTo>
                    <a:lnTo>
                      <a:pt x="0" y="7"/>
                    </a:lnTo>
                    <a:lnTo>
                      <a:pt x="0" y="0"/>
                    </a:lnTo>
                    <a:lnTo>
                      <a:pt x="18" y="0"/>
                    </a:lnTo>
                    <a:lnTo>
                      <a:pt x="23" y="7"/>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18" name="Freeform 722"/>
              <p:cNvSpPr>
                <a:spLocks/>
              </p:cNvSpPr>
              <p:nvPr/>
            </p:nvSpPr>
            <p:spPr bwMode="auto">
              <a:xfrm>
                <a:off x="1579564" y="3127376"/>
                <a:ext cx="4763" cy="4763"/>
              </a:xfrm>
              <a:custGeom>
                <a:avLst/>
                <a:gdLst>
                  <a:gd name="T0" fmla="*/ 0 w 6"/>
                  <a:gd name="T1" fmla="*/ 0 h 5"/>
                  <a:gd name="T2" fmla="*/ 0 w 6"/>
                  <a:gd name="T3" fmla="*/ 0 h 5"/>
                  <a:gd name="T4" fmla="*/ 6 w 6"/>
                  <a:gd name="T5" fmla="*/ 0 h 5"/>
                  <a:gd name="T6" fmla="*/ 6 w 6"/>
                  <a:gd name="T7" fmla="*/ 5 h 5"/>
                  <a:gd name="T8" fmla="*/ 3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3" y="5"/>
                    </a:lnTo>
                    <a:lnTo>
                      <a:pt x="0" y="0"/>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19" name="Freeform 723"/>
              <p:cNvSpPr>
                <a:spLocks/>
              </p:cNvSpPr>
              <p:nvPr/>
            </p:nvSpPr>
            <p:spPr bwMode="auto">
              <a:xfrm>
                <a:off x="1562101" y="3135314"/>
                <a:ext cx="19050" cy="4763"/>
              </a:xfrm>
              <a:custGeom>
                <a:avLst/>
                <a:gdLst>
                  <a:gd name="T0" fmla="*/ 23 w 23"/>
                  <a:gd name="T1" fmla="*/ 6 h 6"/>
                  <a:gd name="T2" fmla="*/ 23 w 23"/>
                  <a:gd name="T3" fmla="*/ 6 h 6"/>
                  <a:gd name="T4" fmla="*/ 0 w 23"/>
                  <a:gd name="T5" fmla="*/ 6 h 6"/>
                  <a:gd name="T6" fmla="*/ 0 w 23"/>
                  <a:gd name="T7" fmla="*/ 0 h 6"/>
                  <a:gd name="T8" fmla="*/ 18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8" y="0"/>
                    </a:lnTo>
                    <a:lnTo>
                      <a:pt x="23" y="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20" name="Freeform 724"/>
              <p:cNvSpPr>
                <a:spLocks/>
              </p:cNvSpPr>
              <p:nvPr/>
            </p:nvSpPr>
            <p:spPr bwMode="auto">
              <a:xfrm>
                <a:off x="1579564" y="3135314"/>
                <a:ext cx="4763" cy="4763"/>
              </a:xfrm>
              <a:custGeom>
                <a:avLst/>
                <a:gdLst>
                  <a:gd name="T0" fmla="*/ 0 w 6"/>
                  <a:gd name="T1" fmla="*/ 0 h 5"/>
                  <a:gd name="T2" fmla="*/ 0 w 6"/>
                  <a:gd name="T3" fmla="*/ 0 h 5"/>
                  <a:gd name="T4" fmla="*/ 6 w 6"/>
                  <a:gd name="T5" fmla="*/ 0 h 5"/>
                  <a:gd name="T6" fmla="*/ 6 w 6"/>
                  <a:gd name="T7" fmla="*/ 5 h 5"/>
                  <a:gd name="T8" fmla="*/ 3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3" y="5"/>
                    </a:lnTo>
                    <a:lnTo>
                      <a:pt x="0" y="0"/>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21" name="Freeform 725"/>
              <p:cNvSpPr>
                <a:spLocks/>
              </p:cNvSpPr>
              <p:nvPr/>
            </p:nvSpPr>
            <p:spPr bwMode="auto">
              <a:xfrm>
                <a:off x="1597026" y="3125789"/>
                <a:ext cx="19050" cy="6350"/>
              </a:xfrm>
              <a:custGeom>
                <a:avLst/>
                <a:gdLst>
                  <a:gd name="T0" fmla="*/ 23 w 23"/>
                  <a:gd name="T1" fmla="*/ 7 h 7"/>
                  <a:gd name="T2" fmla="*/ 23 w 23"/>
                  <a:gd name="T3" fmla="*/ 7 h 7"/>
                  <a:gd name="T4" fmla="*/ 0 w 23"/>
                  <a:gd name="T5" fmla="*/ 7 h 7"/>
                  <a:gd name="T6" fmla="*/ 0 w 23"/>
                  <a:gd name="T7" fmla="*/ 0 h 7"/>
                  <a:gd name="T8" fmla="*/ 19 w 23"/>
                  <a:gd name="T9" fmla="*/ 0 h 7"/>
                  <a:gd name="T10" fmla="*/ 23 w 23"/>
                  <a:gd name="T11" fmla="*/ 7 h 7"/>
                </a:gdLst>
                <a:ahLst/>
                <a:cxnLst>
                  <a:cxn ang="0">
                    <a:pos x="T0" y="T1"/>
                  </a:cxn>
                  <a:cxn ang="0">
                    <a:pos x="T2" y="T3"/>
                  </a:cxn>
                  <a:cxn ang="0">
                    <a:pos x="T4" y="T5"/>
                  </a:cxn>
                  <a:cxn ang="0">
                    <a:pos x="T6" y="T7"/>
                  </a:cxn>
                  <a:cxn ang="0">
                    <a:pos x="T8" y="T9"/>
                  </a:cxn>
                  <a:cxn ang="0">
                    <a:pos x="T10" y="T11"/>
                  </a:cxn>
                </a:cxnLst>
                <a:rect l="0" t="0" r="r" b="b"/>
                <a:pathLst>
                  <a:path w="23" h="7">
                    <a:moveTo>
                      <a:pt x="23" y="7"/>
                    </a:moveTo>
                    <a:lnTo>
                      <a:pt x="23" y="7"/>
                    </a:lnTo>
                    <a:lnTo>
                      <a:pt x="0" y="7"/>
                    </a:lnTo>
                    <a:lnTo>
                      <a:pt x="0" y="0"/>
                    </a:lnTo>
                    <a:lnTo>
                      <a:pt x="19" y="0"/>
                    </a:lnTo>
                    <a:lnTo>
                      <a:pt x="23" y="7"/>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22" name="Freeform 726"/>
              <p:cNvSpPr>
                <a:spLocks/>
              </p:cNvSpPr>
              <p:nvPr/>
            </p:nvSpPr>
            <p:spPr bwMode="auto">
              <a:xfrm>
                <a:off x="1614489" y="3127376"/>
                <a:ext cx="4763" cy="4763"/>
              </a:xfrm>
              <a:custGeom>
                <a:avLst/>
                <a:gdLst>
                  <a:gd name="T0" fmla="*/ 0 w 6"/>
                  <a:gd name="T1" fmla="*/ 0 h 5"/>
                  <a:gd name="T2" fmla="*/ 0 w 6"/>
                  <a:gd name="T3" fmla="*/ 0 h 5"/>
                  <a:gd name="T4" fmla="*/ 6 w 6"/>
                  <a:gd name="T5" fmla="*/ 0 h 5"/>
                  <a:gd name="T6" fmla="*/ 6 w 6"/>
                  <a:gd name="T7" fmla="*/ 5 h 5"/>
                  <a:gd name="T8" fmla="*/ 4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4" y="5"/>
                    </a:lnTo>
                    <a:lnTo>
                      <a:pt x="0" y="0"/>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23" name="Freeform 727"/>
              <p:cNvSpPr>
                <a:spLocks/>
              </p:cNvSpPr>
              <p:nvPr/>
            </p:nvSpPr>
            <p:spPr bwMode="auto">
              <a:xfrm>
                <a:off x="1597026" y="3135314"/>
                <a:ext cx="19050" cy="4763"/>
              </a:xfrm>
              <a:custGeom>
                <a:avLst/>
                <a:gdLst>
                  <a:gd name="T0" fmla="*/ 23 w 23"/>
                  <a:gd name="T1" fmla="*/ 6 h 6"/>
                  <a:gd name="T2" fmla="*/ 23 w 23"/>
                  <a:gd name="T3" fmla="*/ 6 h 6"/>
                  <a:gd name="T4" fmla="*/ 0 w 23"/>
                  <a:gd name="T5" fmla="*/ 6 h 6"/>
                  <a:gd name="T6" fmla="*/ 0 w 23"/>
                  <a:gd name="T7" fmla="*/ 0 h 6"/>
                  <a:gd name="T8" fmla="*/ 19 w 23"/>
                  <a:gd name="T9" fmla="*/ 0 h 6"/>
                  <a:gd name="T10" fmla="*/ 23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23" y="6"/>
                    </a:moveTo>
                    <a:lnTo>
                      <a:pt x="23" y="6"/>
                    </a:lnTo>
                    <a:lnTo>
                      <a:pt x="0" y="6"/>
                    </a:lnTo>
                    <a:lnTo>
                      <a:pt x="0" y="0"/>
                    </a:lnTo>
                    <a:lnTo>
                      <a:pt x="19" y="0"/>
                    </a:lnTo>
                    <a:lnTo>
                      <a:pt x="23" y="6"/>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24" name="Freeform 728"/>
              <p:cNvSpPr>
                <a:spLocks/>
              </p:cNvSpPr>
              <p:nvPr/>
            </p:nvSpPr>
            <p:spPr bwMode="auto">
              <a:xfrm>
                <a:off x="1614489" y="3135314"/>
                <a:ext cx="4763" cy="4763"/>
              </a:xfrm>
              <a:custGeom>
                <a:avLst/>
                <a:gdLst>
                  <a:gd name="T0" fmla="*/ 0 w 6"/>
                  <a:gd name="T1" fmla="*/ 0 h 5"/>
                  <a:gd name="T2" fmla="*/ 0 w 6"/>
                  <a:gd name="T3" fmla="*/ 0 h 5"/>
                  <a:gd name="T4" fmla="*/ 6 w 6"/>
                  <a:gd name="T5" fmla="*/ 0 h 5"/>
                  <a:gd name="T6" fmla="*/ 6 w 6"/>
                  <a:gd name="T7" fmla="*/ 5 h 5"/>
                  <a:gd name="T8" fmla="*/ 4 w 6"/>
                  <a:gd name="T9" fmla="*/ 5 h 5"/>
                  <a:gd name="T10" fmla="*/ 0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0" y="0"/>
                    </a:moveTo>
                    <a:lnTo>
                      <a:pt x="0" y="0"/>
                    </a:lnTo>
                    <a:lnTo>
                      <a:pt x="6" y="0"/>
                    </a:lnTo>
                    <a:lnTo>
                      <a:pt x="6" y="5"/>
                    </a:lnTo>
                    <a:lnTo>
                      <a:pt x="4" y="5"/>
                    </a:lnTo>
                    <a:lnTo>
                      <a:pt x="0" y="0"/>
                    </a:lnTo>
                    <a:close/>
                  </a:path>
                </a:pathLst>
              </a:custGeom>
              <a:grpFill/>
              <a:ln w="0">
                <a:noFill/>
                <a:prstDash val="solid"/>
                <a:round/>
                <a:headEnd/>
                <a:tailEnd/>
              </a:ln>
            </p:spPr>
            <p:txBody>
              <a:bodyPr/>
              <a:lstStyle/>
              <a:p>
                <a:pPr marL="0" marR="0" lvl="0" indent="0" defTabSz="920624" eaLnBrk="1" fontAlgn="auto" latinLnBrk="0" hangingPunct="1">
                  <a:lnSpc>
                    <a:spcPct val="100000"/>
                  </a:lnSpc>
                  <a:spcBef>
                    <a:spcPts val="0"/>
                  </a:spcBef>
                  <a:spcAft>
                    <a:spcPts val="0"/>
                  </a:spcAft>
                  <a:buClrTx/>
                  <a:buSzTx/>
                  <a:buFontTx/>
                  <a:buNone/>
                  <a:tabLst/>
                  <a:defRPr/>
                </a:pPr>
                <a:endParaRPr kumimoji="0" lang="zh-CN" altLang="en-US" sz="5333"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grpSp>
        <p:grpSp>
          <p:nvGrpSpPr>
            <p:cNvPr id="952" name="组合 951"/>
            <p:cNvGrpSpPr/>
            <p:nvPr/>
          </p:nvGrpSpPr>
          <p:grpSpPr>
            <a:xfrm>
              <a:off x="10051493" y="401216"/>
              <a:ext cx="936000" cy="936000"/>
              <a:chOff x="6320607" y="401216"/>
              <a:chExt cx="936000" cy="936000"/>
            </a:xfrm>
          </p:grpSpPr>
          <p:sp>
            <p:nvSpPr>
              <p:cNvPr id="953" name="椭圆 952"/>
              <p:cNvSpPr>
                <a:spLocks noChangeAspect="1"/>
              </p:cNvSpPr>
              <p:nvPr/>
            </p:nvSpPr>
            <p:spPr>
              <a:xfrm>
                <a:off x="6456199" y="536808"/>
                <a:ext cx="664816" cy="664816"/>
              </a:xfrm>
              <a:prstGeom prst="ellipse">
                <a:avLst/>
              </a:prstGeom>
              <a:gradFill flip="none" rotWithShape="1">
                <a:gsLst>
                  <a:gs pos="0">
                    <a:sysClr val="window" lastClr="FFFFFF">
                      <a:alpha val="15000"/>
                    </a:sysClr>
                  </a:gs>
                  <a:gs pos="100000">
                    <a:sysClr val="window" lastClr="FFFFFF">
                      <a:alpha val="0"/>
                    </a:sysClr>
                  </a:gs>
                </a:gsLst>
                <a:lin ang="16200000" scaled="1"/>
                <a:tileRect/>
              </a:gradFill>
              <a:ln w="3175" cap="flat" cmpd="sng" algn="ctr">
                <a:gradFill flip="none" rotWithShape="1">
                  <a:gsLst>
                    <a:gs pos="0">
                      <a:sysClr val="window" lastClr="FFFFFF">
                        <a:alpha val="60000"/>
                      </a:sysClr>
                    </a:gs>
                    <a:gs pos="100000">
                      <a:sysClr val="window" lastClr="FFFFFF">
                        <a:alpha val="0"/>
                      </a:sysClr>
                    </a:gs>
                  </a:gsLst>
                  <a:lin ang="16200000" scaled="1"/>
                  <a:tileRect/>
                </a:gradFill>
                <a:prstDash val="solid"/>
                <a:round/>
                <a:headEnd/>
                <a:tailEn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grpSp>
            <p:nvGrpSpPr>
              <p:cNvPr id="954" name="组合 953">
                <a:extLst>
                  <a:ext uri="{FF2B5EF4-FFF2-40B4-BE49-F238E27FC236}">
                    <a16:creationId xmlns:a16="http://schemas.microsoft.com/office/drawing/2014/main" id="{C23CA5BF-4155-4DAE-9F40-4E9400101CE0}"/>
                  </a:ext>
                </a:extLst>
              </p:cNvPr>
              <p:cNvGrpSpPr/>
              <p:nvPr/>
            </p:nvGrpSpPr>
            <p:grpSpPr>
              <a:xfrm>
                <a:off x="6320607" y="401216"/>
                <a:ext cx="936000" cy="936000"/>
                <a:chOff x="8754824" y="1306577"/>
                <a:chExt cx="4131976" cy="4131976"/>
              </a:xfrm>
            </p:grpSpPr>
            <p:grpSp>
              <p:nvGrpSpPr>
                <p:cNvPr id="955" name="组合 954">
                  <a:extLst>
                    <a:ext uri="{FF2B5EF4-FFF2-40B4-BE49-F238E27FC236}">
                      <a16:creationId xmlns:a16="http://schemas.microsoft.com/office/drawing/2014/main" id="{648E86CE-954A-4BB1-BED9-25E4A1213F39}"/>
                    </a:ext>
                  </a:extLst>
                </p:cNvPr>
                <p:cNvGrpSpPr/>
                <p:nvPr/>
              </p:nvGrpSpPr>
              <p:grpSpPr>
                <a:xfrm>
                  <a:off x="8754824" y="1306577"/>
                  <a:ext cx="4131976" cy="4131976"/>
                  <a:chOff x="8754824" y="1306577"/>
                  <a:chExt cx="4131976" cy="4131976"/>
                </a:xfrm>
              </p:grpSpPr>
              <p:sp>
                <p:nvSpPr>
                  <p:cNvPr id="958" name="弧形 957">
                    <a:extLst>
                      <a:ext uri="{FF2B5EF4-FFF2-40B4-BE49-F238E27FC236}">
                        <a16:creationId xmlns:a16="http://schemas.microsoft.com/office/drawing/2014/main" id="{481394C6-32F3-4207-B6B4-7776D1ECB94D}"/>
                      </a:ext>
                    </a:extLst>
                  </p:cNvPr>
                  <p:cNvSpPr/>
                  <p:nvPr/>
                </p:nvSpPr>
                <p:spPr>
                  <a:xfrm>
                    <a:off x="9091627" y="1643380"/>
                    <a:ext cx="3458371" cy="3458371"/>
                  </a:xfrm>
                  <a:prstGeom prst="arc">
                    <a:avLst>
                      <a:gd name="adj1" fmla="val 2598712"/>
                      <a:gd name="adj2" fmla="val 19528826"/>
                    </a:avLst>
                  </a:prstGeom>
                  <a:noFill/>
                  <a:ln w="3175" cap="flat" cmpd="sng" algn="ctr">
                    <a:gradFill flip="none" rotWithShape="1">
                      <a:gsLst>
                        <a:gs pos="68000">
                          <a:srgbClr val="FFFFFF"/>
                        </a:gs>
                        <a:gs pos="0">
                          <a:sysClr val="window" lastClr="FFFFFF">
                            <a:alpha val="60000"/>
                          </a:sysClr>
                        </a:gs>
                        <a:gs pos="100000">
                          <a:sysClr val="window" lastClr="FFFFFF">
                            <a:alpha val="0"/>
                          </a:sysClr>
                        </a:gs>
                        <a:gs pos="35000">
                          <a:sysClr val="window" lastClr="FFFFFF">
                            <a:alpha val="0"/>
                          </a:sysClr>
                        </a:gs>
                      </a:gsLst>
                      <a:lin ang="16200000" scaled="1"/>
                      <a:tileRect/>
                    </a:gradFill>
                    <a:prstDash val="dash"/>
                    <a:round/>
                    <a:headEnd/>
                    <a:tailEn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sp>
                <p:nvSpPr>
                  <p:cNvPr id="959" name="弧形 958">
                    <a:extLst>
                      <a:ext uri="{FF2B5EF4-FFF2-40B4-BE49-F238E27FC236}">
                        <a16:creationId xmlns:a16="http://schemas.microsoft.com/office/drawing/2014/main" id="{888F5E61-E112-4CCF-B058-D5A2E2AF2450}"/>
                      </a:ext>
                    </a:extLst>
                  </p:cNvPr>
                  <p:cNvSpPr/>
                  <p:nvPr/>
                </p:nvSpPr>
                <p:spPr>
                  <a:xfrm>
                    <a:off x="8754824" y="1306577"/>
                    <a:ext cx="4131976" cy="4131976"/>
                  </a:xfrm>
                  <a:prstGeom prst="arc">
                    <a:avLst>
                      <a:gd name="adj1" fmla="val 12851280"/>
                      <a:gd name="adj2" fmla="val 2975152"/>
                    </a:avLst>
                  </a:prstGeom>
                  <a:noFill/>
                  <a:ln w="3175" cap="flat" cmpd="sng" algn="ctr">
                    <a:gradFill flip="none" rotWithShape="1">
                      <a:gsLst>
                        <a:gs pos="68000">
                          <a:srgbClr val="FFFFFF"/>
                        </a:gs>
                        <a:gs pos="0">
                          <a:sysClr val="window" lastClr="FFFFFF">
                            <a:alpha val="60000"/>
                          </a:sysClr>
                        </a:gs>
                        <a:gs pos="100000">
                          <a:sysClr val="window" lastClr="FFFFFF">
                            <a:alpha val="0"/>
                          </a:sysClr>
                        </a:gs>
                        <a:gs pos="35000">
                          <a:sysClr val="window" lastClr="FFFFFF">
                            <a:alpha val="0"/>
                          </a:sysClr>
                        </a:gs>
                      </a:gsLst>
                      <a:lin ang="16200000" scaled="1"/>
                      <a:tileRect/>
                    </a:gradFill>
                    <a:prstDash val="solid"/>
                    <a:round/>
                    <a:headEnd/>
                    <a:tailEn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grpSp>
            <p:sp>
              <p:nvSpPr>
                <p:cNvPr id="956" name="椭圆 955">
                  <a:extLst>
                    <a:ext uri="{FF2B5EF4-FFF2-40B4-BE49-F238E27FC236}">
                      <a16:creationId xmlns:a16="http://schemas.microsoft.com/office/drawing/2014/main" id="{BF43E7EB-A494-4E22-B205-333F49D9231E}"/>
                    </a:ext>
                  </a:extLst>
                </p:cNvPr>
                <p:cNvSpPr/>
                <p:nvPr/>
              </p:nvSpPr>
              <p:spPr>
                <a:xfrm>
                  <a:off x="8995246" y="2113864"/>
                  <a:ext cx="192760" cy="192760"/>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495873" eaLnBrk="1" fontAlgn="auto" latinLnBrk="0" hangingPunct="1">
                    <a:lnSpc>
                      <a:spcPct val="100000"/>
                    </a:lnSpc>
                    <a:spcBef>
                      <a:spcPts val="0"/>
                    </a:spcBef>
                    <a:spcAft>
                      <a:spcPts val="0"/>
                    </a:spcAft>
                    <a:buClrTx/>
                    <a:buSzTx/>
                    <a:buFontTx/>
                    <a:buNone/>
                    <a:tabLst/>
                    <a:defRPr/>
                  </a:pPr>
                  <a:endParaRPr kumimoji="0" lang="zh-CN" altLang="en-US" sz="533" b="0" i="0" u="none" strike="noStrike" kern="0" cap="none" spc="0" normalizeH="0" baseline="0" noProof="0">
                    <a:ln>
                      <a:noFill/>
                    </a:ln>
                    <a:solidFill>
                      <a:srgbClr val="FFFFFF"/>
                    </a:solidFill>
                    <a:effectLst/>
                    <a:uLnTx/>
                    <a:uFillTx/>
                    <a:ea typeface="微软雅黑" panose="020B0503020204020204" pitchFamily="34" charset="-122"/>
                    <a:cs typeface="Arial" panose="020B0604020202020204" pitchFamily="34" charset="0"/>
                  </a:endParaRPr>
                </a:p>
              </p:txBody>
            </p:sp>
            <p:sp>
              <p:nvSpPr>
                <p:cNvPr id="957" name="椭圆 956">
                  <a:extLst>
                    <a:ext uri="{FF2B5EF4-FFF2-40B4-BE49-F238E27FC236}">
                      <a16:creationId xmlns:a16="http://schemas.microsoft.com/office/drawing/2014/main" id="{E793A4A1-2213-4BC1-B3FF-211CA0B750F1}"/>
                    </a:ext>
                  </a:extLst>
                </p:cNvPr>
                <p:cNvSpPr/>
                <p:nvPr/>
              </p:nvSpPr>
              <p:spPr>
                <a:xfrm>
                  <a:off x="11966214" y="4451097"/>
                  <a:ext cx="192760" cy="192760"/>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495873" eaLnBrk="1" fontAlgn="auto" latinLnBrk="0" hangingPunct="1">
                    <a:lnSpc>
                      <a:spcPct val="100000"/>
                    </a:lnSpc>
                    <a:spcBef>
                      <a:spcPts val="0"/>
                    </a:spcBef>
                    <a:spcAft>
                      <a:spcPts val="0"/>
                    </a:spcAft>
                    <a:buClrTx/>
                    <a:buSzTx/>
                    <a:buFontTx/>
                    <a:buNone/>
                    <a:tabLst/>
                    <a:defRPr/>
                  </a:pPr>
                  <a:endParaRPr kumimoji="0" lang="zh-CN" altLang="en-US" sz="533" b="0" i="0" u="none" strike="noStrike" kern="0" cap="none" spc="0" normalizeH="0" baseline="0" noProof="0">
                    <a:ln>
                      <a:noFill/>
                    </a:ln>
                    <a:solidFill>
                      <a:srgbClr val="FFFFFF"/>
                    </a:solidFill>
                    <a:effectLst/>
                    <a:uLnTx/>
                    <a:uFillTx/>
                    <a:ea typeface="微软雅黑" panose="020B0503020204020204" pitchFamily="34" charset="-122"/>
                    <a:cs typeface="Arial" panose="020B0604020202020204" pitchFamily="34" charset="0"/>
                  </a:endParaRPr>
                </a:p>
              </p:txBody>
            </p:sp>
          </p:grpSp>
        </p:grpSp>
      </p:grpSp>
      <p:sp>
        <p:nvSpPr>
          <p:cNvPr id="1025" name="右箭头 1024"/>
          <p:cNvSpPr/>
          <p:nvPr/>
        </p:nvSpPr>
        <p:spPr>
          <a:xfrm>
            <a:off x="4365729" y="3324419"/>
            <a:ext cx="480000" cy="304405"/>
          </a:xfrm>
          <a:prstGeom prst="rightArrow">
            <a:avLst>
              <a:gd name="adj1" fmla="val 50000"/>
              <a:gd name="adj2" fmla="val 58786"/>
            </a:avLst>
          </a:prstGeom>
          <a:gradFill flip="none" rotWithShape="1">
            <a:gsLst>
              <a:gs pos="0">
                <a:sysClr val="window" lastClr="FFFFFF">
                  <a:alpha val="25000"/>
                </a:sysClr>
              </a:gs>
              <a:gs pos="100000">
                <a:sysClr val="window" lastClr="FFFFFF">
                  <a:alpha val="0"/>
                </a:sysClr>
              </a:gs>
            </a:gsLst>
            <a:lin ang="10800000" scaled="1"/>
            <a:tileRect/>
          </a:gradFill>
          <a:ln w="6350" cap="flat" cmpd="sng" algn="ctr">
            <a:gradFill flip="none" rotWithShape="1">
              <a:gsLst>
                <a:gs pos="0">
                  <a:sysClr val="window" lastClr="FFFFFF"/>
                </a:gs>
                <a:gs pos="100000">
                  <a:sysClr val="window" lastClr="FFFFFF">
                    <a:alpha val="0"/>
                  </a:sysClr>
                </a:gs>
              </a:gsLst>
              <a:lin ang="10800000" scaled="1"/>
              <a:tileRect/>
            </a:gradFill>
            <a:prstDash val="solid"/>
            <a:round/>
            <a:headEnd/>
            <a:tailEn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sp>
        <p:nvSpPr>
          <p:cNvPr id="1026" name="Freeform 6"/>
          <p:cNvSpPr>
            <a:spLocks/>
          </p:cNvSpPr>
          <p:nvPr/>
        </p:nvSpPr>
        <p:spPr bwMode="auto">
          <a:xfrm>
            <a:off x="6770261" y="1673493"/>
            <a:ext cx="4991291" cy="1134952"/>
          </a:xfrm>
          <a:custGeom>
            <a:avLst/>
            <a:gdLst>
              <a:gd name="T0" fmla="*/ 1257 w 1413"/>
              <a:gd name="T1" fmla="*/ 321 h 321"/>
              <a:gd name="T2" fmla="*/ 34 w 1413"/>
              <a:gd name="T3" fmla="*/ 321 h 321"/>
              <a:gd name="T4" fmla="*/ 0 w 1413"/>
              <a:gd name="T5" fmla="*/ 287 h 321"/>
              <a:gd name="T6" fmla="*/ 34 w 1413"/>
              <a:gd name="T7" fmla="*/ 253 h 321"/>
              <a:gd name="T8" fmla="*/ 1257 w 1413"/>
              <a:gd name="T9" fmla="*/ 253 h 321"/>
              <a:gd name="T10" fmla="*/ 1345 w 1413"/>
              <a:gd name="T11" fmla="*/ 165 h 321"/>
              <a:gd name="T12" fmla="*/ 1345 w 1413"/>
              <a:gd name="T13" fmla="*/ 155 h 321"/>
              <a:gd name="T14" fmla="*/ 1257 w 1413"/>
              <a:gd name="T15" fmla="*/ 68 h 321"/>
              <a:gd name="T16" fmla="*/ 1223 w 1413"/>
              <a:gd name="T17" fmla="*/ 34 h 321"/>
              <a:gd name="T18" fmla="*/ 1257 w 1413"/>
              <a:gd name="T19" fmla="*/ 0 h 321"/>
              <a:gd name="T20" fmla="*/ 1413 w 1413"/>
              <a:gd name="T21" fmla="*/ 155 h 321"/>
              <a:gd name="T22" fmla="*/ 1413 w 1413"/>
              <a:gd name="T23" fmla="*/ 165 h 321"/>
              <a:gd name="T24" fmla="*/ 1257 w 1413"/>
              <a:gd name="T25" fmla="*/ 32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13" h="321">
                <a:moveTo>
                  <a:pt x="1257" y="321"/>
                </a:moveTo>
                <a:cubicBezTo>
                  <a:pt x="34" y="321"/>
                  <a:pt x="34" y="321"/>
                  <a:pt x="34" y="321"/>
                </a:cubicBezTo>
                <a:cubicBezTo>
                  <a:pt x="15" y="321"/>
                  <a:pt x="0" y="305"/>
                  <a:pt x="0" y="287"/>
                </a:cubicBezTo>
                <a:cubicBezTo>
                  <a:pt x="0" y="268"/>
                  <a:pt x="15" y="253"/>
                  <a:pt x="34" y="253"/>
                </a:cubicBezTo>
                <a:cubicBezTo>
                  <a:pt x="1257" y="253"/>
                  <a:pt x="1257" y="253"/>
                  <a:pt x="1257" y="253"/>
                </a:cubicBezTo>
                <a:cubicBezTo>
                  <a:pt x="1305" y="253"/>
                  <a:pt x="1345" y="213"/>
                  <a:pt x="1345" y="165"/>
                </a:cubicBezTo>
                <a:cubicBezTo>
                  <a:pt x="1345" y="155"/>
                  <a:pt x="1345" y="155"/>
                  <a:pt x="1345" y="155"/>
                </a:cubicBezTo>
                <a:cubicBezTo>
                  <a:pt x="1345" y="107"/>
                  <a:pt x="1305" y="68"/>
                  <a:pt x="1257" y="68"/>
                </a:cubicBezTo>
                <a:cubicBezTo>
                  <a:pt x="1238" y="68"/>
                  <a:pt x="1223" y="53"/>
                  <a:pt x="1223" y="34"/>
                </a:cubicBezTo>
                <a:cubicBezTo>
                  <a:pt x="1223" y="15"/>
                  <a:pt x="1238" y="0"/>
                  <a:pt x="1257" y="0"/>
                </a:cubicBezTo>
                <a:cubicBezTo>
                  <a:pt x="1343" y="0"/>
                  <a:pt x="1413" y="70"/>
                  <a:pt x="1413" y="155"/>
                </a:cubicBezTo>
                <a:cubicBezTo>
                  <a:pt x="1413" y="165"/>
                  <a:pt x="1413" y="165"/>
                  <a:pt x="1413" y="165"/>
                </a:cubicBezTo>
                <a:cubicBezTo>
                  <a:pt x="1413" y="251"/>
                  <a:pt x="1343" y="321"/>
                  <a:pt x="1257" y="321"/>
                </a:cubicBezTo>
                <a:close/>
              </a:path>
            </a:pathLst>
          </a:custGeom>
          <a:solidFill>
            <a:sysClr val="window" lastClr="FFFFFF">
              <a:lumMod val="75000"/>
            </a:sysClr>
          </a:solidFill>
          <a:ln w="9525" cap="flat" cmpd="sng" algn="ctr">
            <a:noFill/>
            <a:prstDash val="solid"/>
            <a:round/>
            <a:headEnd/>
            <a:tailEnd/>
          </a:ln>
          <a:effectLst/>
          <a:extLst>
            <a:ext uri="{91240B29-F687-4F45-9708-019B960494DF}">
              <a14:hiddenLine xmlns:a14="http://schemas.microsoft.com/office/drawing/2010/main" w="9525">
                <a:solidFill>
                  <a:srgbClr val="000000"/>
                </a:solidFill>
                <a:round/>
                <a:headEnd/>
                <a:tailEnd/>
              </a14:hiddenLine>
            </a:ext>
          </a:extLst>
        </p:spPr>
        <p:txBody>
          <a:bodyPr lIns="154863" tIns="77432" rIns="154863" bIns="77432" rtlCol="0" anchor="ctr"/>
          <a:lstStyle/>
          <a:p>
            <a:pPr marL="0" marR="0" lvl="0" indent="0" algn="ctr" defTabSz="2065199" eaLnBrk="1" fontAlgn="auto" latinLnBrk="0" hangingPunct="1">
              <a:lnSpc>
                <a:spcPct val="100000"/>
              </a:lnSpc>
              <a:spcBef>
                <a:spcPts val="0"/>
              </a:spcBef>
              <a:spcAft>
                <a:spcPts val="0"/>
              </a:spcAft>
              <a:buClrTx/>
              <a:buSzTx/>
              <a:buFontTx/>
              <a:buNone/>
              <a:tabLst/>
              <a:defRPr/>
            </a:pPr>
            <a:endParaRPr kumimoji="0" lang="zh-CN" altLang="en-US" sz="1867" b="0" i="0" u="none" strike="noStrike" kern="10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sp>
        <p:nvSpPr>
          <p:cNvPr id="1027" name="Freeform 7"/>
          <p:cNvSpPr>
            <a:spLocks/>
          </p:cNvSpPr>
          <p:nvPr/>
        </p:nvSpPr>
        <p:spPr bwMode="auto">
          <a:xfrm flipH="1">
            <a:off x="6770262" y="1673494"/>
            <a:ext cx="4561223" cy="240911"/>
          </a:xfrm>
          <a:custGeom>
            <a:avLst/>
            <a:gdLst>
              <a:gd name="T0" fmla="*/ 1257 w 1291"/>
              <a:gd name="T1" fmla="*/ 68 h 68"/>
              <a:gd name="T2" fmla="*/ 34 w 1291"/>
              <a:gd name="T3" fmla="*/ 68 h 68"/>
              <a:gd name="T4" fmla="*/ 0 w 1291"/>
              <a:gd name="T5" fmla="*/ 34 h 68"/>
              <a:gd name="T6" fmla="*/ 34 w 1291"/>
              <a:gd name="T7" fmla="*/ 0 h 68"/>
              <a:gd name="T8" fmla="*/ 1257 w 1291"/>
              <a:gd name="T9" fmla="*/ 0 h 68"/>
              <a:gd name="T10" fmla="*/ 1291 w 1291"/>
              <a:gd name="T11" fmla="*/ 34 h 68"/>
              <a:gd name="T12" fmla="*/ 1257 w 1291"/>
              <a:gd name="T13" fmla="*/ 68 h 68"/>
            </a:gdLst>
            <a:ahLst/>
            <a:cxnLst>
              <a:cxn ang="0">
                <a:pos x="T0" y="T1"/>
              </a:cxn>
              <a:cxn ang="0">
                <a:pos x="T2" y="T3"/>
              </a:cxn>
              <a:cxn ang="0">
                <a:pos x="T4" y="T5"/>
              </a:cxn>
              <a:cxn ang="0">
                <a:pos x="T6" y="T7"/>
              </a:cxn>
              <a:cxn ang="0">
                <a:pos x="T8" y="T9"/>
              </a:cxn>
              <a:cxn ang="0">
                <a:pos x="T10" y="T11"/>
              </a:cxn>
              <a:cxn ang="0">
                <a:pos x="T12" y="T13"/>
              </a:cxn>
            </a:cxnLst>
            <a:rect l="0" t="0" r="r" b="b"/>
            <a:pathLst>
              <a:path w="1291" h="68">
                <a:moveTo>
                  <a:pt x="1257" y="68"/>
                </a:moveTo>
                <a:cubicBezTo>
                  <a:pt x="34" y="68"/>
                  <a:pt x="34" y="68"/>
                  <a:pt x="34" y="68"/>
                </a:cubicBezTo>
                <a:cubicBezTo>
                  <a:pt x="15" y="68"/>
                  <a:pt x="0" y="53"/>
                  <a:pt x="0" y="34"/>
                </a:cubicBezTo>
                <a:cubicBezTo>
                  <a:pt x="0" y="15"/>
                  <a:pt x="15" y="0"/>
                  <a:pt x="34" y="0"/>
                </a:cubicBezTo>
                <a:cubicBezTo>
                  <a:pt x="1257" y="0"/>
                  <a:pt x="1257" y="0"/>
                  <a:pt x="1257" y="0"/>
                </a:cubicBezTo>
                <a:cubicBezTo>
                  <a:pt x="1276" y="0"/>
                  <a:pt x="1291" y="15"/>
                  <a:pt x="1291" y="34"/>
                </a:cubicBezTo>
                <a:cubicBezTo>
                  <a:pt x="1291" y="53"/>
                  <a:pt x="1276" y="68"/>
                  <a:pt x="1257" y="68"/>
                </a:cubicBezTo>
                <a:close/>
              </a:path>
            </a:pathLst>
          </a:custGeom>
          <a:gradFill flip="none" rotWithShape="1">
            <a:gsLst>
              <a:gs pos="0">
                <a:sysClr val="window" lastClr="FFFFFF">
                  <a:alpha val="15000"/>
                </a:sysClr>
              </a:gs>
              <a:gs pos="100000">
                <a:sysClr val="window" lastClr="FFFFFF">
                  <a:alpha val="0"/>
                </a:sysClr>
              </a:gs>
            </a:gsLst>
            <a:lin ang="2700000" scaled="0"/>
            <a:tileRect/>
          </a:gradFill>
          <a:ln w="3175" cap="flat" cmpd="sng" algn="ctr">
            <a:gradFill flip="none" rotWithShape="1">
              <a:gsLst>
                <a:gs pos="0">
                  <a:sysClr val="window" lastClr="FFFFFF">
                    <a:alpha val="60000"/>
                  </a:sysClr>
                </a:gs>
                <a:gs pos="100000">
                  <a:sysClr val="window" lastClr="FFFFFF">
                    <a:alpha val="0"/>
                  </a:sysClr>
                </a:gs>
              </a:gsLst>
              <a:lin ang="2700000" scaled="0"/>
              <a:tileRect/>
            </a:gradFill>
            <a:prstDash val="solid"/>
            <a:round/>
            <a:headEnd/>
            <a:tailEn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sp>
        <p:nvSpPr>
          <p:cNvPr id="1028" name="Freeform 8"/>
          <p:cNvSpPr>
            <a:spLocks/>
          </p:cNvSpPr>
          <p:nvPr/>
        </p:nvSpPr>
        <p:spPr bwMode="auto">
          <a:xfrm>
            <a:off x="8927740" y="3458008"/>
            <a:ext cx="2833811" cy="1134952"/>
          </a:xfrm>
          <a:custGeom>
            <a:avLst/>
            <a:gdLst>
              <a:gd name="T0" fmla="*/ 646 w 802"/>
              <a:gd name="T1" fmla="*/ 321 h 321"/>
              <a:gd name="T2" fmla="*/ 612 w 802"/>
              <a:gd name="T3" fmla="*/ 287 h 321"/>
              <a:gd name="T4" fmla="*/ 646 w 802"/>
              <a:gd name="T5" fmla="*/ 253 h 321"/>
              <a:gd name="T6" fmla="*/ 734 w 802"/>
              <a:gd name="T7" fmla="*/ 165 h 321"/>
              <a:gd name="T8" fmla="*/ 734 w 802"/>
              <a:gd name="T9" fmla="*/ 156 h 321"/>
              <a:gd name="T10" fmla="*/ 646 w 802"/>
              <a:gd name="T11" fmla="*/ 68 h 321"/>
              <a:gd name="T12" fmla="*/ 34 w 802"/>
              <a:gd name="T13" fmla="*/ 68 h 321"/>
              <a:gd name="T14" fmla="*/ 0 w 802"/>
              <a:gd name="T15" fmla="*/ 34 h 321"/>
              <a:gd name="T16" fmla="*/ 34 w 802"/>
              <a:gd name="T17" fmla="*/ 0 h 321"/>
              <a:gd name="T18" fmla="*/ 646 w 802"/>
              <a:gd name="T19" fmla="*/ 0 h 321"/>
              <a:gd name="T20" fmla="*/ 802 w 802"/>
              <a:gd name="T21" fmla="*/ 156 h 321"/>
              <a:gd name="T22" fmla="*/ 802 w 802"/>
              <a:gd name="T23" fmla="*/ 165 h 321"/>
              <a:gd name="T24" fmla="*/ 646 w 802"/>
              <a:gd name="T25" fmla="*/ 32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2" h="321">
                <a:moveTo>
                  <a:pt x="646" y="321"/>
                </a:moveTo>
                <a:cubicBezTo>
                  <a:pt x="627" y="321"/>
                  <a:pt x="612" y="306"/>
                  <a:pt x="612" y="287"/>
                </a:cubicBezTo>
                <a:cubicBezTo>
                  <a:pt x="612" y="268"/>
                  <a:pt x="627" y="253"/>
                  <a:pt x="646" y="253"/>
                </a:cubicBezTo>
                <a:cubicBezTo>
                  <a:pt x="694" y="253"/>
                  <a:pt x="734" y="214"/>
                  <a:pt x="734" y="165"/>
                </a:cubicBezTo>
                <a:cubicBezTo>
                  <a:pt x="734" y="156"/>
                  <a:pt x="734" y="156"/>
                  <a:pt x="734" y="156"/>
                </a:cubicBezTo>
                <a:cubicBezTo>
                  <a:pt x="734" y="108"/>
                  <a:pt x="694" y="68"/>
                  <a:pt x="646" y="68"/>
                </a:cubicBezTo>
                <a:cubicBezTo>
                  <a:pt x="34" y="68"/>
                  <a:pt x="34" y="68"/>
                  <a:pt x="34" y="68"/>
                </a:cubicBezTo>
                <a:cubicBezTo>
                  <a:pt x="16" y="68"/>
                  <a:pt x="0" y="53"/>
                  <a:pt x="0" y="34"/>
                </a:cubicBezTo>
                <a:cubicBezTo>
                  <a:pt x="0" y="16"/>
                  <a:pt x="16" y="0"/>
                  <a:pt x="34" y="0"/>
                </a:cubicBezTo>
                <a:cubicBezTo>
                  <a:pt x="646" y="0"/>
                  <a:pt x="646" y="0"/>
                  <a:pt x="646" y="0"/>
                </a:cubicBezTo>
                <a:cubicBezTo>
                  <a:pt x="732" y="0"/>
                  <a:pt x="802" y="70"/>
                  <a:pt x="802" y="156"/>
                </a:cubicBezTo>
                <a:cubicBezTo>
                  <a:pt x="802" y="165"/>
                  <a:pt x="802" y="165"/>
                  <a:pt x="802" y="165"/>
                </a:cubicBezTo>
                <a:cubicBezTo>
                  <a:pt x="802" y="251"/>
                  <a:pt x="732" y="321"/>
                  <a:pt x="646" y="321"/>
                </a:cubicBezTo>
                <a:close/>
              </a:path>
            </a:pathLst>
          </a:custGeom>
          <a:solidFill>
            <a:sysClr val="window" lastClr="FFFFFF">
              <a:lumMod val="75000"/>
            </a:sysClr>
          </a:solidFill>
          <a:ln w="9525" cap="flat" cmpd="sng" algn="ctr">
            <a:noFill/>
            <a:prstDash val="solid"/>
            <a:round/>
            <a:headEnd/>
            <a:tailEnd/>
          </a:ln>
          <a:effectLst/>
          <a:extLst>
            <a:ext uri="{91240B29-F687-4F45-9708-019B960494DF}">
              <a14:hiddenLine xmlns:a14="http://schemas.microsoft.com/office/drawing/2010/main" w="9525">
                <a:solidFill>
                  <a:srgbClr val="000000"/>
                </a:solidFill>
                <a:round/>
                <a:headEnd/>
                <a:tailEnd/>
              </a14:hiddenLine>
            </a:ext>
          </a:extLst>
        </p:spPr>
        <p:txBody>
          <a:bodyPr lIns="154863" tIns="77432" rIns="154863" bIns="77432" rtlCol="0" anchor="ctr"/>
          <a:lstStyle/>
          <a:p>
            <a:pPr marL="0" marR="0" lvl="0" indent="0" algn="ctr" defTabSz="2065199" eaLnBrk="1" fontAlgn="auto" latinLnBrk="0" hangingPunct="1">
              <a:lnSpc>
                <a:spcPct val="100000"/>
              </a:lnSpc>
              <a:spcBef>
                <a:spcPts val="0"/>
              </a:spcBef>
              <a:spcAft>
                <a:spcPts val="0"/>
              </a:spcAft>
              <a:buClrTx/>
              <a:buSzTx/>
              <a:buFontTx/>
              <a:buNone/>
              <a:tabLst/>
              <a:defRPr/>
            </a:pPr>
            <a:endParaRPr kumimoji="0" lang="zh-CN" altLang="en-US" sz="1867" b="0" i="0" u="none" strike="noStrike" kern="10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sp>
        <p:nvSpPr>
          <p:cNvPr id="1029" name="Freeform 9"/>
          <p:cNvSpPr>
            <a:spLocks/>
          </p:cNvSpPr>
          <p:nvPr/>
        </p:nvSpPr>
        <p:spPr bwMode="auto">
          <a:xfrm>
            <a:off x="6338408" y="2567537"/>
            <a:ext cx="2830243" cy="1131383"/>
          </a:xfrm>
          <a:custGeom>
            <a:avLst/>
            <a:gdLst>
              <a:gd name="T0" fmla="*/ 767 w 801"/>
              <a:gd name="T1" fmla="*/ 320 h 320"/>
              <a:gd name="T2" fmla="*/ 156 w 801"/>
              <a:gd name="T3" fmla="*/ 320 h 320"/>
              <a:gd name="T4" fmla="*/ 0 w 801"/>
              <a:gd name="T5" fmla="*/ 165 h 320"/>
              <a:gd name="T6" fmla="*/ 0 w 801"/>
              <a:gd name="T7" fmla="*/ 155 h 320"/>
              <a:gd name="T8" fmla="*/ 156 w 801"/>
              <a:gd name="T9" fmla="*/ 0 h 320"/>
              <a:gd name="T10" fmla="*/ 190 w 801"/>
              <a:gd name="T11" fmla="*/ 34 h 320"/>
              <a:gd name="T12" fmla="*/ 156 w 801"/>
              <a:gd name="T13" fmla="*/ 68 h 320"/>
              <a:gd name="T14" fmla="*/ 68 w 801"/>
              <a:gd name="T15" fmla="*/ 155 h 320"/>
              <a:gd name="T16" fmla="*/ 68 w 801"/>
              <a:gd name="T17" fmla="*/ 165 h 320"/>
              <a:gd name="T18" fmla="*/ 156 w 801"/>
              <a:gd name="T19" fmla="*/ 252 h 320"/>
              <a:gd name="T20" fmla="*/ 767 w 801"/>
              <a:gd name="T21" fmla="*/ 252 h 320"/>
              <a:gd name="T22" fmla="*/ 801 w 801"/>
              <a:gd name="T23" fmla="*/ 286 h 320"/>
              <a:gd name="T24" fmla="*/ 767 w 801"/>
              <a:gd name="T25" fmla="*/ 3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320">
                <a:moveTo>
                  <a:pt x="767" y="320"/>
                </a:moveTo>
                <a:cubicBezTo>
                  <a:pt x="156" y="320"/>
                  <a:pt x="156" y="320"/>
                  <a:pt x="156" y="320"/>
                </a:cubicBezTo>
                <a:cubicBezTo>
                  <a:pt x="70" y="320"/>
                  <a:pt x="0" y="251"/>
                  <a:pt x="0" y="165"/>
                </a:cubicBezTo>
                <a:cubicBezTo>
                  <a:pt x="0" y="155"/>
                  <a:pt x="0" y="155"/>
                  <a:pt x="0" y="155"/>
                </a:cubicBezTo>
                <a:cubicBezTo>
                  <a:pt x="0" y="69"/>
                  <a:pt x="70" y="0"/>
                  <a:pt x="156" y="0"/>
                </a:cubicBezTo>
                <a:cubicBezTo>
                  <a:pt x="174" y="0"/>
                  <a:pt x="190" y="15"/>
                  <a:pt x="190" y="34"/>
                </a:cubicBezTo>
                <a:cubicBezTo>
                  <a:pt x="190" y="52"/>
                  <a:pt x="174" y="68"/>
                  <a:pt x="156" y="68"/>
                </a:cubicBezTo>
                <a:cubicBezTo>
                  <a:pt x="107" y="68"/>
                  <a:pt x="68" y="107"/>
                  <a:pt x="68" y="155"/>
                </a:cubicBezTo>
                <a:cubicBezTo>
                  <a:pt x="68" y="165"/>
                  <a:pt x="68" y="165"/>
                  <a:pt x="68" y="165"/>
                </a:cubicBezTo>
                <a:cubicBezTo>
                  <a:pt x="68" y="213"/>
                  <a:pt x="107" y="252"/>
                  <a:pt x="156" y="252"/>
                </a:cubicBezTo>
                <a:cubicBezTo>
                  <a:pt x="767" y="252"/>
                  <a:pt x="767" y="252"/>
                  <a:pt x="767" y="252"/>
                </a:cubicBezTo>
                <a:cubicBezTo>
                  <a:pt x="786" y="252"/>
                  <a:pt x="801" y="268"/>
                  <a:pt x="801" y="286"/>
                </a:cubicBezTo>
                <a:cubicBezTo>
                  <a:pt x="801" y="305"/>
                  <a:pt x="786" y="320"/>
                  <a:pt x="767" y="320"/>
                </a:cubicBezTo>
                <a:close/>
              </a:path>
            </a:pathLst>
          </a:custGeom>
          <a:gradFill flip="none" rotWithShape="1">
            <a:gsLst>
              <a:gs pos="0">
                <a:sysClr val="window" lastClr="FFFFFF">
                  <a:alpha val="15000"/>
                </a:sysClr>
              </a:gs>
              <a:gs pos="100000">
                <a:sysClr val="window" lastClr="FFFFFF">
                  <a:alpha val="0"/>
                </a:sysClr>
              </a:gs>
            </a:gsLst>
            <a:lin ang="17400000" scaled="0"/>
            <a:tileRect/>
          </a:gradFill>
          <a:ln w="3175" cap="flat" cmpd="sng" algn="ctr">
            <a:gradFill flip="none" rotWithShape="1">
              <a:gsLst>
                <a:gs pos="0">
                  <a:sysClr val="window" lastClr="FFFFFF">
                    <a:alpha val="60000"/>
                  </a:sysClr>
                </a:gs>
                <a:gs pos="100000">
                  <a:sysClr val="window" lastClr="FFFFFF">
                    <a:alpha val="0"/>
                  </a:sysClr>
                </a:gs>
              </a:gsLst>
              <a:lin ang="17400000" scaled="0"/>
              <a:tileRect/>
            </a:gradFill>
            <a:prstDash val="solid"/>
            <a:round/>
            <a:headEnd/>
            <a:tailEn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sp>
        <p:nvSpPr>
          <p:cNvPr id="1030" name="Freeform 10"/>
          <p:cNvSpPr>
            <a:spLocks/>
          </p:cNvSpPr>
          <p:nvPr/>
        </p:nvSpPr>
        <p:spPr bwMode="auto">
          <a:xfrm rot="10800000">
            <a:off x="6770262" y="4352051"/>
            <a:ext cx="4561223" cy="240911"/>
          </a:xfrm>
          <a:custGeom>
            <a:avLst/>
            <a:gdLst>
              <a:gd name="T0" fmla="*/ 1257 w 1291"/>
              <a:gd name="T1" fmla="*/ 68 h 68"/>
              <a:gd name="T2" fmla="*/ 34 w 1291"/>
              <a:gd name="T3" fmla="*/ 68 h 68"/>
              <a:gd name="T4" fmla="*/ 0 w 1291"/>
              <a:gd name="T5" fmla="*/ 34 h 68"/>
              <a:gd name="T6" fmla="*/ 34 w 1291"/>
              <a:gd name="T7" fmla="*/ 0 h 68"/>
              <a:gd name="T8" fmla="*/ 1257 w 1291"/>
              <a:gd name="T9" fmla="*/ 0 h 68"/>
              <a:gd name="T10" fmla="*/ 1291 w 1291"/>
              <a:gd name="T11" fmla="*/ 34 h 68"/>
              <a:gd name="T12" fmla="*/ 1257 w 1291"/>
              <a:gd name="T13" fmla="*/ 68 h 68"/>
            </a:gdLst>
            <a:ahLst/>
            <a:cxnLst>
              <a:cxn ang="0">
                <a:pos x="T0" y="T1"/>
              </a:cxn>
              <a:cxn ang="0">
                <a:pos x="T2" y="T3"/>
              </a:cxn>
              <a:cxn ang="0">
                <a:pos x="T4" y="T5"/>
              </a:cxn>
              <a:cxn ang="0">
                <a:pos x="T6" y="T7"/>
              </a:cxn>
              <a:cxn ang="0">
                <a:pos x="T8" y="T9"/>
              </a:cxn>
              <a:cxn ang="0">
                <a:pos x="T10" y="T11"/>
              </a:cxn>
              <a:cxn ang="0">
                <a:pos x="T12" y="T13"/>
              </a:cxn>
            </a:cxnLst>
            <a:rect l="0" t="0" r="r" b="b"/>
            <a:pathLst>
              <a:path w="1291" h="68">
                <a:moveTo>
                  <a:pt x="1257" y="68"/>
                </a:moveTo>
                <a:cubicBezTo>
                  <a:pt x="34" y="68"/>
                  <a:pt x="34" y="68"/>
                  <a:pt x="34" y="68"/>
                </a:cubicBezTo>
                <a:cubicBezTo>
                  <a:pt x="15" y="68"/>
                  <a:pt x="0" y="53"/>
                  <a:pt x="0" y="34"/>
                </a:cubicBezTo>
                <a:cubicBezTo>
                  <a:pt x="0" y="15"/>
                  <a:pt x="15" y="0"/>
                  <a:pt x="34" y="0"/>
                </a:cubicBezTo>
                <a:cubicBezTo>
                  <a:pt x="1257" y="0"/>
                  <a:pt x="1257" y="0"/>
                  <a:pt x="1257" y="0"/>
                </a:cubicBezTo>
                <a:cubicBezTo>
                  <a:pt x="1276" y="0"/>
                  <a:pt x="1291" y="15"/>
                  <a:pt x="1291" y="34"/>
                </a:cubicBezTo>
                <a:cubicBezTo>
                  <a:pt x="1291" y="53"/>
                  <a:pt x="1276" y="68"/>
                  <a:pt x="1257" y="68"/>
                </a:cubicBezTo>
                <a:close/>
              </a:path>
            </a:pathLst>
          </a:custGeom>
          <a:gradFill flip="none" rotWithShape="1">
            <a:gsLst>
              <a:gs pos="0">
                <a:sysClr val="window" lastClr="FFFFFF">
                  <a:alpha val="15000"/>
                </a:sysClr>
              </a:gs>
              <a:gs pos="100000">
                <a:sysClr val="window" lastClr="FFFFFF">
                  <a:alpha val="0"/>
                </a:sysClr>
              </a:gs>
            </a:gsLst>
            <a:lin ang="2700000" scaled="0"/>
            <a:tileRect/>
          </a:gradFill>
          <a:ln w="3175" cap="flat" cmpd="sng" algn="ctr">
            <a:gradFill flip="none" rotWithShape="1">
              <a:gsLst>
                <a:gs pos="0">
                  <a:sysClr val="window" lastClr="FFFFFF">
                    <a:alpha val="60000"/>
                  </a:sysClr>
                </a:gs>
                <a:gs pos="100000">
                  <a:sysClr val="window" lastClr="FFFFFF">
                    <a:alpha val="0"/>
                  </a:sysClr>
                </a:gs>
              </a:gsLst>
              <a:lin ang="2700000" scaled="0"/>
              <a:tileRect/>
            </a:gradFill>
            <a:prstDash val="solid"/>
            <a:round/>
            <a:headEnd/>
            <a:tailEn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cxnSp>
        <p:nvCxnSpPr>
          <p:cNvPr id="1031" name="直接连接符 1030"/>
          <p:cNvCxnSpPr/>
          <p:nvPr/>
        </p:nvCxnSpPr>
        <p:spPr>
          <a:xfrm>
            <a:off x="7148043" y="1793948"/>
            <a:ext cx="4067009" cy="0"/>
          </a:xfrm>
          <a:prstGeom prst="line">
            <a:avLst/>
          </a:prstGeom>
          <a:noFill/>
          <a:ln w="6350" cap="flat" cmpd="sng" algn="ctr">
            <a:solidFill>
              <a:sysClr val="window" lastClr="FFFFFF"/>
            </a:solidFill>
            <a:prstDash val="dash"/>
            <a:miter lim="800000"/>
            <a:headEnd type="oval"/>
            <a:tailEnd type="oval"/>
          </a:ln>
          <a:effectLst/>
        </p:spPr>
      </p:cxnSp>
      <p:cxnSp>
        <p:nvCxnSpPr>
          <p:cNvPr id="1032" name="直接连接符 1031"/>
          <p:cNvCxnSpPr/>
          <p:nvPr/>
        </p:nvCxnSpPr>
        <p:spPr>
          <a:xfrm>
            <a:off x="7148043" y="2676272"/>
            <a:ext cx="4067009" cy="0"/>
          </a:xfrm>
          <a:prstGeom prst="line">
            <a:avLst/>
          </a:prstGeom>
          <a:noFill/>
          <a:ln w="6350" cap="flat" cmpd="sng" algn="ctr">
            <a:solidFill>
              <a:sysClr val="window" lastClr="FFFFFF"/>
            </a:solidFill>
            <a:prstDash val="dash"/>
            <a:miter lim="800000"/>
            <a:headEnd type="oval"/>
            <a:tailEnd type="oval"/>
          </a:ln>
          <a:effectLst/>
        </p:spPr>
      </p:cxnSp>
      <p:cxnSp>
        <p:nvCxnSpPr>
          <p:cNvPr id="1033" name="直接连接符 1032"/>
          <p:cNvCxnSpPr/>
          <p:nvPr/>
        </p:nvCxnSpPr>
        <p:spPr>
          <a:xfrm>
            <a:off x="7148043" y="3574200"/>
            <a:ext cx="4067009" cy="0"/>
          </a:xfrm>
          <a:prstGeom prst="line">
            <a:avLst/>
          </a:prstGeom>
          <a:noFill/>
          <a:ln w="6350" cap="flat" cmpd="sng" algn="ctr">
            <a:solidFill>
              <a:sysClr val="window" lastClr="FFFFFF"/>
            </a:solidFill>
            <a:prstDash val="dash"/>
            <a:miter lim="800000"/>
            <a:headEnd type="oval"/>
            <a:tailEnd type="oval"/>
          </a:ln>
          <a:effectLst/>
        </p:spPr>
      </p:cxnSp>
      <p:cxnSp>
        <p:nvCxnSpPr>
          <p:cNvPr id="1034" name="直接连接符 1033"/>
          <p:cNvCxnSpPr/>
          <p:nvPr/>
        </p:nvCxnSpPr>
        <p:spPr>
          <a:xfrm>
            <a:off x="7148043" y="4490285"/>
            <a:ext cx="4067009" cy="0"/>
          </a:xfrm>
          <a:prstGeom prst="line">
            <a:avLst/>
          </a:prstGeom>
          <a:noFill/>
          <a:ln w="6350" cap="flat" cmpd="sng" algn="ctr">
            <a:solidFill>
              <a:sysClr val="window" lastClr="FFFFFF"/>
            </a:solidFill>
            <a:prstDash val="dash"/>
            <a:miter lim="800000"/>
            <a:headEnd type="oval"/>
            <a:tailEnd type="oval"/>
          </a:ln>
          <a:effectLst/>
        </p:spPr>
      </p:cxnSp>
      <p:sp>
        <p:nvSpPr>
          <p:cNvPr id="1035" name="圆角矩形 1034"/>
          <p:cNvSpPr/>
          <p:nvPr/>
        </p:nvSpPr>
        <p:spPr>
          <a:xfrm>
            <a:off x="7717160" y="1638817"/>
            <a:ext cx="1223991" cy="356604"/>
          </a:xfrm>
          <a:prstGeom prst="roundRect">
            <a:avLst>
              <a:gd name="adj" fmla="val 50000"/>
            </a:avLst>
          </a:prstGeom>
          <a:solidFill>
            <a:sysClr val="window" lastClr="FFFFFF">
              <a:lumMod val="50000"/>
            </a:sysClr>
          </a:solidFill>
          <a:ln w="3175" cap="flat" cmpd="sng" algn="ctr">
            <a:noFill/>
            <a:prstDash val="solid"/>
            <a:round/>
            <a:headEnd/>
            <a:tailEnd/>
          </a:ln>
          <a:effectLst/>
        </p:spPr>
        <p:txBody>
          <a:bodyPr rtlCol="0" anchor="ctr"/>
          <a:lstStyle/>
          <a:p>
            <a:pPr marL="0" marR="0" lvl="0" indent="0" algn="ctr" defTabSz="1625885" eaLnBrk="1" fontAlgn="auto" latinLnBrk="0" hangingPunct="1">
              <a:lnSpc>
                <a:spcPct val="100000"/>
              </a:lnSpc>
              <a:spcBef>
                <a:spcPts val="0"/>
              </a:spcBef>
              <a:spcAft>
                <a:spcPts val="0"/>
              </a:spcAft>
              <a:buClrTx/>
              <a:buSzTx/>
              <a:buFontTx/>
              <a:buNone/>
              <a:tabLst/>
              <a:defRPr/>
            </a:pPr>
            <a:endParaRPr kumimoji="0" lang="zh-CN" altLang="en-US" sz="1467" b="0" i="0" u="none" strike="noStrike" kern="10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sp>
        <p:nvSpPr>
          <p:cNvPr id="1036" name="圆角矩形 1035"/>
          <p:cNvSpPr/>
          <p:nvPr/>
        </p:nvSpPr>
        <p:spPr>
          <a:xfrm>
            <a:off x="6988660" y="2502663"/>
            <a:ext cx="1223991" cy="356604"/>
          </a:xfrm>
          <a:prstGeom prst="roundRect">
            <a:avLst>
              <a:gd name="adj" fmla="val 50000"/>
            </a:avLst>
          </a:prstGeom>
          <a:solidFill>
            <a:sysClr val="window" lastClr="FFFFFF">
              <a:lumMod val="50000"/>
            </a:sysClr>
          </a:solidFill>
          <a:ln w="3175" cap="flat" cmpd="sng" algn="ctr">
            <a:noFill/>
            <a:prstDash val="solid"/>
            <a:round/>
            <a:headEnd/>
            <a:tailEnd/>
          </a:ln>
          <a:effectLst/>
        </p:spPr>
        <p:txBody>
          <a:bodyPr rtlCol="0" anchor="ctr"/>
          <a:lstStyle/>
          <a:p>
            <a:pPr marL="0" marR="0" lvl="0" indent="0" algn="ctr" defTabSz="1625885" eaLnBrk="1" fontAlgn="auto" latinLnBrk="0" hangingPunct="1">
              <a:lnSpc>
                <a:spcPct val="100000"/>
              </a:lnSpc>
              <a:spcBef>
                <a:spcPts val="0"/>
              </a:spcBef>
              <a:spcAft>
                <a:spcPts val="0"/>
              </a:spcAft>
              <a:buClrTx/>
              <a:buSzTx/>
              <a:buFontTx/>
              <a:buNone/>
              <a:tabLst/>
              <a:defRPr/>
            </a:pPr>
            <a:endParaRPr kumimoji="0" lang="zh-CN" altLang="en-US" sz="1467" b="0" i="0" u="none" strike="noStrike" kern="10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sp>
        <p:nvSpPr>
          <p:cNvPr id="1037" name="圆角矩形 1036"/>
          <p:cNvSpPr/>
          <p:nvPr/>
        </p:nvSpPr>
        <p:spPr>
          <a:xfrm>
            <a:off x="6988660" y="3417778"/>
            <a:ext cx="1223991" cy="356604"/>
          </a:xfrm>
          <a:prstGeom prst="roundRect">
            <a:avLst>
              <a:gd name="adj" fmla="val 50000"/>
            </a:avLst>
          </a:prstGeom>
          <a:solidFill>
            <a:sysClr val="window" lastClr="FFFFFF">
              <a:lumMod val="50000"/>
            </a:sysClr>
          </a:solidFill>
          <a:ln w="3175" cap="flat" cmpd="sng" algn="ctr">
            <a:noFill/>
            <a:prstDash val="solid"/>
            <a:round/>
            <a:headEnd/>
            <a:tailEnd/>
          </a:ln>
          <a:effectLst/>
        </p:spPr>
        <p:txBody>
          <a:bodyPr rtlCol="0" anchor="ctr"/>
          <a:lstStyle/>
          <a:p>
            <a:pPr marL="0" marR="0" lvl="0" indent="0" algn="ctr" defTabSz="1625885" eaLnBrk="1" fontAlgn="auto" latinLnBrk="0" hangingPunct="1">
              <a:lnSpc>
                <a:spcPct val="100000"/>
              </a:lnSpc>
              <a:spcBef>
                <a:spcPts val="0"/>
              </a:spcBef>
              <a:spcAft>
                <a:spcPts val="0"/>
              </a:spcAft>
              <a:buClrTx/>
              <a:buSzTx/>
              <a:buFontTx/>
              <a:buNone/>
              <a:tabLst/>
              <a:defRPr/>
            </a:pPr>
            <a:endParaRPr kumimoji="0" lang="zh-CN" altLang="en-US" sz="1467" b="0" i="0" u="none" strike="noStrike" kern="10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sp>
        <p:nvSpPr>
          <p:cNvPr id="1038" name="圆角矩形 1037"/>
          <p:cNvSpPr/>
          <p:nvPr/>
        </p:nvSpPr>
        <p:spPr>
          <a:xfrm>
            <a:off x="7736946" y="4290161"/>
            <a:ext cx="1223991" cy="356604"/>
          </a:xfrm>
          <a:prstGeom prst="roundRect">
            <a:avLst>
              <a:gd name="adj" fmla="val 50000"/>
            </a:avLst>
          </a:prstGeom>
          <a:solidFill>
            <a:sysClr val="window" lastClr="FFFFFF">
              <a:lumMod val="50000"/>
            </a:sysClr>
          </a:solidFill>
          <a:ln w="3175" cap="flat" cmpd="sng" algn="ctr">
            <a:noFill/>
            <a:prstDash val="solid"/>
            <a:round/>
            <a:headEnd/>
            <a:tailEnd/>
          </a:ln>
          <a:effectLst/>
        </p:spPr>
        <p:txBody>
          <a:bodyPr rtlCol="0" anchor="ctr"/>
          <a:lstStyle/>
          <a:p>
            <a:pPr marL="0" marR="0" lvl="0" indent="0" algn="ctr" defTabSz="1625885" eaLnBrk="1" fontAlgn="auto" latinLnBrk="0" hangingPunct="1">
              <a:lnSpc>
                <a:spcPct val="100000"/>
              </a:lnSpc>
              <a:spcBef>
                <a:spcPts val="0"/>
              </a:spcBef>
              <a:spcAft>
                <a:spcPts val="0"/>
              </a:spcAft>
              <a:buClrTx/>
              <a:buSzTx/>
              <a:buFontTx/>
              <a:buNone/>
              <a:tabLst/>
              <a:defRPr/>
            </a:pPr>
            <a:endParaRPr kumimoji="0" lang="zh-CN" altLang="en-US" sz="1467" b="0" i="0" u="none" strike="noStrike" kern="10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sp>
        <p:nvSpPr>
          <p:cNvPr id="1039" name="圆角矩形 1038"/>
          <p:cNvSpPr/>
          <p:nvPr/>
        </p:nvSpPr>
        <p:spPr>
          <a:xfrm>
            <a:off x="9321191" y="4290161"/>
            <a:ext cx="1223991" cy="356604"/>
          </a:xfrm>
          <a:prstGeom prst="roundRect">
            <a:avLst>
              <a:gd name="adj" fmla="val 50000"/>
            </a:avLst>
          </a:prstGeom>
          <a:solidFill>
            <a:sysClr val="window" lastClr="FFFFFF">
              <a:lumMod val="50000"/>
            </a:sysClr>
          </a:solidFill>
          <a:ln w="3175" cap="flat" cmpd="sng" algn="ctr">
            <a:noFill/>
            <a:prstDash val="solid"/>
            <a:round/>
            <a:headEnd/>
            <a:tailEnd/>
          </a:ln>
          <a:effectLst/>
        </p:spPr>
        <p:txBody>
          <a:bodyPr rtlCol="0" anchor="ctr"/>
          <a:lstStyle/>
          <a:p>
            <a:pPr marL="0" marR="0" lvl="0" indent="0" algn="ctr" defTabSz="1625885" eaLnBrk="1" fontAlgn="auto" latinLnBrk="0" hangingPunct="1">
              <a:lnSpc>
                <a:spcPct val="100000"/>
              </a:lnSpc>
              <a:spcBef>
                <a:spcPts val="0"/>
              </a:spcBef>
              <a:spcAft>
                <a:spcPts val="0"/>
              </a:spcAft>
              <a:buClrTx/>
              <a:buSzTx/>
              <a:buFontTx/>
              <a:buNone/>
              <a:tabLst/>
              <a:defRPr/>
            </a:pPr>
            <a:endParaRPr kumimoji="0" lang="zh-CN" altLang="en-US" sz="1467" b="0" i="0" u="none" strike="noStrike" kern="10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sp>
        <p:nvSpPr>
          <p:cNvPr id="1040" name="圆角矩形 1039"/>
          <p:cNvSpPr/>
          <p:nvPr/>
        </p:nvSpPr>
        <p:spPr>
          <a:xfrm>
            <a:off x="8836388" y="3417778"/>
            <a:ext cx="1223991" cy="356604"/>
          </a:xfrm>
          <a:prstGeom prst="roundRect">
            <a:avLst>
              <a:gd name="adj" fmla="val 50000"/>
            </a:avLst>
          </a:prstGeom>
          <a:solidFill>
            <a:sysClr val="window" lastClr="FFFFFF">
              <a:lumMod val="50000"/>
            </a:sysClr>
          </a:solidFill>
          <a:ln w="3175" cap="flat" cmpd="sng" algn="ctr">
            <a:noFill/>
            <a:prstDash val="solid"/>
            <a:round/>
            <a:headEnd/>
            <a:tailEnd/>
          </a:ln>
          <a:effectLst/>
        </p:spPr>
        <p:txBody>
          <a:bodyPr rtlCol="0" anchor="ctr"/>
          <a:lstStyle/>
          <a:p>
            <a:pPr marL="0" marR="0" lvl="0" indent="0" algn="ctr" defTabSz="1625885" eaLnBrk="1" fontAlgn="auto" latinLnBrk="0" hangingPunct="1">
              <a:lnSpc>
                <a:spcPct val="100000"/>
              </a:lnSpc>
              <a:spcBef>
                <a:spcPts val="0"/>
              </a:spcBef>
              <a:spcAft>
                <a:spcPts val="0"/>
              </a:spcAft>
              <a:buClrTx/>
              <a:buSzTx/>
              <a:buFontTx/>
              <a:buNone/>
              <a:tabLst/>
              <a:defRPr/>
            </a:pPr>
            <a:endParaRPr kumimoji="0" lang="zh-CN" altLang="en-US" sz="1467" b="0" i="0" u="none" strike="noStrike" kern="10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sp>
        <p:nvSpPr>
          <p:cNvPr id="1041" name="圆角矩形 1040"/>
          <p:cNvSpPr/>
          <p:nvPr/>
        </p:nvSpPr>
        <p:spPr>
          <a:xfrm>
            <a:off x="8971800" y="2502663"/>
            <a:ext cx="1223991" cy="356604"/>
          </a:xfrm>
          <a:prstGeom prst="roundRect">
            <a:avLst>
              <a:gd name="adj" fmla="val 50000"/>
            </a:avLst>
          </a:prstGeom>
          <a:solidFill>
            <a:sysClr val="window" lastClr="FFFFFF">
              <a:lumMod val="50000"/>
            </a:sysClr>
          </a:solidFill>
          <a:ln w="3175" cap="flat" cmpd="sng" algn="ctr">
            <a:noFill/>
            <a:prstDash val="solid"/>
            <a:round/>
            <a:headEnd/>
            <a:tailEnd/>
          </a:ln>
          <a:effectLst/>
        </p:spPr>
        <p:txBody>
          <a:bodyPr rtlCol="0" anchor="ctr"/>
          <a:lstStyle/>
          <a:p>
            <a:pPr marL="0" marR="0" lvl="0" indent="0" algn="ctr" defTabSz="1625885" eaLnBrk="1" fontAlgn="auto" latinLnBrk="0" hangingPunct="1">
              <a:lnSpc>
                <a:spcPct val="100000"/>
              </a:lnSpc>
              <a:spcBef>
                <a:spcPts val="0"/>
              </a:spcBef>
              <a:spcAft>
                <a:spcPts val="0"/>
              </a:spcAft>
              <a:buClrTx/>
              <a:buSzTx/>
              <a:buFontTx/>
              <a:buNone/>
              <a:tabLst/>
              <a:defRPr/>
            </a:pPr>
            <a:endParaRPr kumimoji="0" lang="zh-CN" altLang="en-US" sz="1467" b="0" i="0" u="none" strike="noStrike" kern="10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sp>
        <p:nvSpPr>
          <p:cNvPr id="1042" name="圆角矩形 1041"/>
          <p:cNvSpPr/>
          <p:nvPr/>
        </p:nvSpPr>
        <p:spPr>
          <a:xfrm>
            <a:off x="9473880" y="1645955"/>
            <a:ext cx="1223991" cy="356604"/>
          </a:xfrm>
          <a:prstGeom prst="roundRect">
            <a:avLst>
              <a:gd name="adj" fmla="val 50000"/>
            </a:avLst>
          </a:prstGeom>
          <a:solidFill>
            <a:sysClr val="window" lastClr="FFFFFF">
              <a:lumMod val="50000"/>
            </a:sysClr>
          </a:solidFill>
          <a:ln w="3175" cap="flat" cmpd="sng" algn="ctr">
            <a:noFill/>
            <a:prstDash val="solid"/>
            <a:round/>
            <a:headEnd/>
            <a:tailEnd/>
          </a:ln>
          <a:effectLst/>
        </p:spPr>
        <p:txBody>
          <a:bodyPr rtlCol="0" anchor="ctr"/>
          <a:lstStyle/>
          <a:p>
            <a:pPr marL="0" marR="0" lvl="0" indent="0" algn="ctr" defTabSz="1625885" eaLnBrk="1" fontAlgn="auto" latinLnBrk="0" hangingPunct="1">
              <a:lnSpc>
                <a:spcPct val="100000"/>
              </a:lnSpc>
              <a:spcBef>
                <a:spcPts val="0"/>
              </a:spcBef>
              <a:spcAft>
                <a:spcPts val="0"/>
              </a:spcAft>
              <a:buClrTx/>
              <a:buSzTx/>
              <a:buFontTx/>
              <a:buNone/>
              <a:tabLst/>
              <a:defRPr/>
            </a:pPr>
            <a:endParaRPr kumimoji="0" lang="zh-CN" altLang="en-US" sz="1467" b="0" i="0" u="none" strike="noStrike" kern="10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sp>
        <p:nvSpPr>
          <p:cNvPr id="1043" name="PA-圆角矩形 25">
            <a:extLst>
              <a:ext uri="{FF2B5EF4-FFF2-40B4-BE49-F238E27FC236}">
                <a16:creationId xmlns:a16="http://schemas.microsoft.com/office/drawing/2014/main" id="{48E87089-A07C-495E-8E4C-74D02AB4D443}"/>
              </a:ext>
            </a:extLst>
          </p:cNvPr>
          <p:cNvSpPr/>
          <p:nvPr>
            <p:custDataLst>
              <p:tags r:id="rId1"/>
            </p:custDataLst>
          </p:nvPr>
        </p:nvSpPr>
        <p:spPr bwMode="auto">
          <a:xfrm>
            <a:off x="9443825" y="1593346"/>
            <a:ext cx="1235769" cy="461825"/>
          </a:xfrm>
          <a:prstGeom prst="roundRect">
            <a:avLst>
              <a:gd name="adj" fmla="val 50000"/>
            </a:avLst>
          </a:prstGeom>
          <a:noFill/>
          <a:ln w="6350" cap="flat" cmpd="sng" algn="ctr">
            <a:no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lvl="0" indent="0" algn="ctr" defTabSz="1219170" eaLnBrk="1" fontAlgn="auto" latinLnBrk="0" hangingPunct="1">
              <a:lnSpc>
                <a:spcPct val="100000"/>
              </a:lnSpc>
              <a:spcBef>
                <a:spcPts val="0"/>
              </a:spcBef>
              <a:spcAft>
                <a:spcPts val="0"/>
              </a:spcAft>
              <a:buClr>
                <a:srgbClr val="CC9900"/>
              </a:buClr>
              <a:buSzTx/>
              <a:buFontTx/>
              <a:buNone/>
              <a:tabLst/>
              <a:defRPr/>
            </a:pPr>
            <a:r>
              <a:rPr kumimoji="0" lang="zh-CN" altLang="en-US" sz="1067"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Arial" panose="020B0604020202020204" pitchFamily="34" charset="0"/>
              </a:rPr>
              <a:t>Application template</a:t>
            </a:r>
          </a:p>
        </p:txBody>
      </p:sp>
      <p:sp>
        <p:nvSpPr>
          <p:cNvPr id="1044" name="PA-圆角矩形 23">
            <a:extLst>
              <a:ext uri="{FF2B5EF4-FFF2-40B4-BE49-F238E27FC236}">
                <a16:creationId xmlns:a16="http://schemas.microsoft.com/office/drawing/2014/main" id="{15D1A1F4-4830-4A30-85D7-C0B8967FDD73}"/>
              </a:ext>
            </a:extLst>
          </p:cNvPr>
          <p:cNvSpPr/>
          <p:nvPr>
            <p:custDataLst>
              <p:tags r:id="rId2"/>
            </p:custDataLst>
          </p:nvPr>
        </p:nvSpPr>
        <p:spPr bwMode="auto">
          <a:xfrm>
            <a:off x="7711271" y="1546622"/>
            <a:ext cx="1235769" cy="540990"/>
          </a:xfrm>
          <a:prstGeom prst="roundRect">
            <a:avLst>
              <a:gd name="adj" fmla="val 50000"/>
            </a:avLst>
          </a:prstGeom>
          <a:noFill/>
          <a:ln w="6350" cap="flat" cmpd="sng" algn="ctr">
            <a:no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lvl="0" indent="0" algn="ctr" defTabSz="1219170" eaLnBrk="1" fontAlgn="auto" latinLnBrk="0" hangingPunct="1">
              <a:lnSpc>
                <a:spcPts val="1467"/>
              </a:lnSpc>
              <a:spcBef>
                <a:spcPts val="0"/>
              </a:spcBef>
              <a:spcAft>
                <a:spcPts val="0"/>
              </a:spcAft>
              <a:buClr>
                <a:srgbClr val="CC9900"/>
              </a:buClr>
              <a:buSzTx/>
              <a:buFontTx/>
              <a:buNone/>
              <a:tabLst/>
              <a:defRPr/>
            </a:pPr>
            <a:r>
              <a:rPr kumimoji="0" lang="zh-CN" altLang="en-US" sz="1067"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Arial" panose="020B0604020202020204" pitchFamily="34" charset="0"/>
              </a:rPr>
              <a:t>Service Definition</a:t>
            </a:r>
          </a:p>
        </p:txBody>
      </p:sp>
      <p:sp>
        <p:nvSpPr>
          <p:cNvPr id="1045" name="PA-圆角矩形 26">
            <a:extLst>
              <a:ext uri="{FF2B5EF4-FFF2-40B4-BE49-F238E27FC236}">
                <a16:creationId xmlns:a16="http://schemas.microsoft.com/office/drawing/2014/main" id="{E520E284-2297-4DCA-82D6-125E9C3696D8}"/>
              </a:ext>
            </a:extLst>
          </p:cNvPr>
          <p:cNvSpPr/>
          <p:nvPr>
            <p:custDataLst>
              <p:tags r:id="rId3"/>
            </p:custDataLst>
          </p:nvPr>
        </p:nvSpPr>
        <p:spPr bwMode="auto">
          <a:xfrm>
            <a:off x="8965911" y="2450054"/>
            <a:ext cx="1235769" cy="461825"/>
          </a:xfrm>
          <a:prstGeom prst="roundRect">
            <a:avLst>
              <a:gd name="adj" fmla="val 50000"/>
            </a:avLst>
          </a:prstGeom>
          <a:noFill/>
          <a:ln w="6350" cap="flat" cmpd="sng" algn="ctr">
            <a:no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lvl="0" indent="0" algn="ctr" defTabSz="1219170" eaLnBrk="1" fontAlgn="auto" latinLnBrk="0" hangingPunct="1">
              <a:lnSpc>
                <a:spcPct val="100000"/>
              </a:lnSpc>
              <a:spcBef>
                <a:spcPts val="0"/>
              </a:spcBef>
              <a:spcAft>
                <a:spcPts val="0"/>
              </a:spcAft>
              <a:buClr>
                <a:srgbClr val="CC9900"/>
              </a:buClr>
              <a:buSzTx/>
              <a:buFontTx/>
              <a:buNone/>
              <a:tabLst/>
              <a:defRPr/>
            </a:pPr>
            <a:r>
              <a:rPr kumimoji="0" lang="zh-CN" altLang="en-US" sz="1067"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Arial" panose="020B0604020202020204" pitchFamily="34" charset="0"/>
              </a:rPr>
              <a:t>Automatic provisioning</a:t>
            </a:r>
          </a:p>
        </p:txBody>
      </p:sp>
      <p:sp>
        <p:nvSpPr>
          <p:cNvPr id="1046" name="PA-圆角矩形 27">
            <a:extLst>
              <a:ext uri="{FF2B5EF4-FFF2-40B4-BE49-F238E27FC236}">
                <a16:creationId xmlns:a16="http://schemas.microsoft.com/office/drawing/2014/main" id="{E1148C6E-E1F0-42A9-8C5B-9848CAAC89AE}"/>
              </a:ext>
            </a:extLst>
          </p:cNvPr>
          <p:cNvSpPr/>
          <p:nvPr>
            <p:custDataLst>
              <p:tags r:id="rId4"/>
            </p:custDataLst>
          </p:nvPr>
        </p:nvSpPr>
        <p:spPr bwMode="auto">
          <a:xfrm>
            <a:off x="6982771" y="2450054"/>
            <a:ext cx="1235769" cy="461825"/>
          </a:xfrm>
          <a:prstGeom prst="roundRect">
            <a:avLst>
              <a:gd name="adj" fmla="val 50000"/>
            </a:avLst>
          </a:prstGeom>
          <a:noFill/>
          <a:ln w="6350" cap="flat" cmpd="sng" algn="ctr">
            <a:no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lvl="0" indent="0" algn="ctr" defTabSz="1219170" eaLnBrk="1" fontAlgn="auto" latinLnBrk="0" hangingPunct="1">
              <a:lnSpc>
                <a:spcPct val="100000"/>
              </a:lnSpc>
              <a:spcBef>
                <a:spcPts val="0"/>
              </a:spcBef>
              <a:spcAft>
                <a:spcPts val="0"/>
              </a:spcAft>
              <a:buClr>
                <a:srgbClr val="CC9900"/>
              </a:buClr>
              <a:buSzTx/>
              <a:buFontTx/>
              <a:buNone/>
              <a:tabLst/>
              <a:defRPr/>
            </a:pPr>
            <a:r>
              <a:rPr kumimoji="0" lang="zh-CN" altLang="en-US" sz="1067"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Arial" panose="020B0604020202020204" pitchFamily="34" charset="0"/>
              </a:rPr>
              <a:t>Remote deployment</a:t>
            </a:r>
          </a:p>
        </p:txBody>
      </p:sp>
      <p:sp>
        <p:nvSpPr>
          <p:cNvPr id="1047" name="PA-圆角矩形 28">
            <a:extLst>
              <a:ext uri="{FF2B5EF4-FFF2-40B4-BE49-F238E27FC236}">
                <a16:creationId xmlns:a16="http://schemas.microsoft.com/office/drawing/2014/main" id="{1BBFC67E-AB98-4314-8ED2-E253530D4412}"/>
              </a:ext>
            </a:extLst>
          </p:cNvPr>
          <p:cNvSpPr/>
          <p:nvPr>
            <p:custDataLst>
              <p:tags r:id="rId5"/>
            </p:custDataLst>
          </p:nvPr>
        </p:nvSpPr>
        <p:spPr bwMode="auto">
          <a:xfrm>
            <a:off x="6982771" y="3460832"/>
            <a:ext cx="1235769" cy="270495"/>
          </a:xfrm>
          <a:prstGeom prst="roundRect">
            <a:avLst>
              <a:gd name="adj" fmla="val 50000"/>
            </a:avLst>
          </a:prstGeom>
          <a:noFill/>
          <a:ln w="635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defTabSz="1219170">
              <a:lnSpc>
                <a:spcPts val="1467"/>
              </a:lnSpc>
              <a:buClr>
                <a:srgbClr val="CC9900"/>
              </a:buClr>
            </a:pPr>
            <a:r>
              <a:rPr lang="zh-CN" altLang="en-US" sz="1067" dirty="0">
                <a:solidFill>
                  <a:prstClr val="white"/>
                </a:solidFill>
                <a:ea typeface="微软雅黑" panose="020B0503020204020204" pitchFamily="34" charset="-122"/>
                <a:cs typeface="Arial" panose="020B0604020202020204" pitchFamily="34" charset="0"/>
              </a:rPr>
              <a:t>Risk prediction</a:t>
            </a:r>
          </a:p>
        </p:txBody>
      </p:sp>
      <p:sp>
        <p:nvSpPr>
          <p:cNvPr id="1048" name="PA-圆角矩形 29">
            <a:extLst>
              <a:ext uri="{FF2B5EF4-FFF2-40B4-BE49-F238E27FC236}">
                <a16:creationId xmlns:a16="http://schemas.microsoft.com/office/drawing/2014/main" id="{A6A07271-B901-4AE3-86DF-D4A497BAD2BC}"/>
              </a:ext>
            </a:extLst>
          </p:cNvPr>
          <p:cNvSpPr/>
          <p:nvPr>
            <p:custDataLst>
              <p:tags r:id="rId6"/>
            </p:custDataLst>
          </p:nvPr>
        </p:nvSpPr>
        <p:spPr bwMode="auto">
          <a:xfrm>
            <a:off x="8830499" y="3460832"/>
            <a:ext cx="1235769" cy="270495"/>
          </a:xfrm>
          <a:prstGeom prst="roundRect">
            <a:avLst>
              <a:gd name="adj" fmla="val 50000"/>
            </a:avLst>
          </a:prstGeom>
          <a:noFill/>
          <a:ln w="635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defTabSz="1219170">
              <a:lnSpc>
                <a:spcPts val="1467"/>
              </a:lnSpc>
              <a:buClr>
                <a:srgbClr val="CC9900"/>
              </a:buClr>
            </a:pPr>
            <a:r>
              <a:rPr lang="en-US" altLang="zh-CN" sz="1067" dirty="0">
                <a:solidFill>
                  <a:prstClr val="white"/>
                </a:solidFill>
                <a:ea typeface="微软雅黑" panose="020B0503020204020204" pitchFamily="34" charset="-122"/>
                <a:cs typeface="Arial" panose="020B0604020202020204" pitchFamily="34" charset="0"/>
              </a:rPr>
              <a:t>Fault rectification </a:t>
            </a:r>
          </a:p>
        </p:txBody>
      </p:sp>
      <p:sp>
        <p:nvSpPr>
          <p:cNvPr id="1049" name="PA-圆角矩形 31">
            <a:extLst>
              <a:ext uri="{FF2B5EF4-FFF2-40B4-BE49-F238E27FC236}">
                <a16:creationId xmlns:a16="http://schemas.microsoft.com/office/drawing/2014/main" id="{661E7AAD-A619-4219-8E0F-C1AE88DEF333}"/>
              </a:ext>
            </a:extLst>
          </p:cNvPr>
          <p:cNvSpPr/>
          <p:nvPr>
            <p:custDataLst>
              <p:tags r:id="rId7"/>
            </p:custDataLst>
          </p:nvPr>
        </p:nvSpPr>
        <p:spPr bwMode="auto">
          <a:xfrm>
            <a:off x="7731057" y="4237552"/>
            <a:ext cx="1235769" cy="461825"/>
          </a:xfrm>
          <a:prstGeom prst="roundRect">
            <a:avLst>
              <a:gd name="adj" fmla="val 50000"/>
            </a:avLst>
          </a:prstGeom>
          <a:noFill/>
          <a:ln w="635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defTabSz="1219170">
              <a:buClr>
                <a:srgbClr val="CC9900"/>
              </a:buClr>
            </a:pPr>
            <a:r>
              <a:rPr lang="zh-CN" altLang="en-US" sz="1067" dirty="0">
                <a:solidFill>
                  <a:prstClr val="white"/>
                </a:solidFill>
                <a:ea typeface="微软雅黑" panose="020B0503020204020204" pitchFamily="34" charset="-122"/>
                <a:cs typeface="Arial" panose="020B0604020202020204" pitchFamily="34" charset="0"/>
              </a:rPr>
              <a:t>Performance optimization</a:t>
            </a:r>
          </a:p>
        </p:txBody>
      </p:sp>
      <p:sp>
        <p:nvSpPr>
          <p:cNvPr id="1050" name="PA-圆角矩形 31">
            <a:extLst>
              <a:ext uri="{FF2B5EF4-FFF2-40B4-BE49-F238E27FC236}">
                <a16:creationId xmlns:a16="http://schemas.microsoft.com/office/drawing/2014/main" id="{661E7AAD-A619-4219-8E0F-C1AE88DEF333}"/>
              </a:ext>
            </a:extLst>
          </p:cNvPr>
          <p:cNvSpPr/>
          <p:nvPr>
            <p:custDataLst>
              <p:tags r:id="rId8"/>
            </p:custDataLst>
          </p:nvPr>
        </p:nvSpPr>
        <p:spPr bwMode="auto">
          <a:xfrm>
            <a:off x="9315302" y="4237552"/>
            <a:ext cx="1235769" cy="461825"/>
          </a:xfrm>
          <a:prstGeom prst="roundRect">
            <a:avLst>
              <a:gd name="adj" fmla="val 50000"/>
            </a:avLst>
          </a:prstGeom>
          <a:noFill/>
          <a:ln w="635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defTabSz="1219170">
              <a:buClr>
                <a:srgbClr val="CC9900"/>
              </a:buClr>
            </a:pPr>
            <a:r>
              <a:rPr lang="zh-CN" altLang="en-US" sz="1067" dirty="0">
                <a:solidFill>
                  <a:prstClr val="white"/>
                </a:solidFill>
                <a:ea typeface="微软雅黑" panose="020B0503020204020204" pitchFamily="34" charset="-122"/>
                <a:cs typeface="Arial" panose="020B0604020202020204" pitchFamily="34" charset="0"/>
              </a:rPr>
              <a:t>Resource Recycling</a:t>
            </a:r>
          </a:p>
        </p:txBody>
      </p:sp>
      <p:grpSp>
        <p:nvGrpSpPr>
          <p:cNvPr id="1051" name="图形 7">
            <a:extLst>
              <a:ext uri="{FF2B5EF4-FFF2-40B4-BE49-F238E27FC236}">
                <a16:creationId xmlns:a16="http://schemas.microsoft.com/office/drawing/2014/main" id="{07A972CB-DED5-4372-9A51-8CB4DD71F395}"/>
              </a:ext>
            </a:extLst>
          </p:cNvPr>
          <p:cNvGrpSpPr/>
          <p:nvPr/>
        </p:nvGrpSpPr>
        <p:grpSpPr>
          <a:xfrm flipH="1">
            <a:off x="6946011" y="1570705"/>
            <a:ext cx="463861" cy="287432"/>
            <a:chOff x="19797671" y="-1"/>
            <a:chExt cx="10301369" cy="6048375"/>
          </a:xfrm>
          <a:solidFill>
            <a:srgbClr val="E7E6E6">
              <a:lumMod val="90000"/>
            </a:srgbClr>
          </a:solidFill>
          <a:effectLst/>
        </p:grpSpPr>
        <p:sp>
          <p:nvSpPr>
            <p:cNvPr id="1052" name="任意多边形: 形状 10">
              <a:extLst>
                <a:ext uri="{FF2B5EF4-FFF2-40B4-BE49-F238E27FC236}">
                  <a16:creationId xmlns:a16="http://schemas.microsoft.com/office/drawing/2014/main" id="{50D03D91-F9DC-4155-8904-A50516959627}"/>
                </a:ext>
              </a:extLst>
            </p:cNvPr>
            <p:cNvSpPr/>
            <p:nvPr/>
          </p:nvSpPr>
          <p:spPr>
            <a:xfrm>
              <a:off x="26596207" y="4605078"/>
              <a:ext cx="1442192" cy="1442192"/>
            </a:xfrm>
            <a:custGeom>
              <a:avLst/>
              <a:gdLst>
                <a:gd name="connsiteX0" fmla="*/ 722935 w 1442191"/>
                <a:gd name="connsiteY0" fmla="*/ 5519 h 1442191"/>
                <a:gd name="connsiteX1" fmla="*/ 5519 w 1442191"/>
                <a:gd name="connsiteY1" fmla="*/ 722935 h 1442191"/>
                <a:gd name="connsiteX2" fmla="*/ 722935 w 1442191"/>
                <a:gd name="connsiteY2" fmla="*/ 1440352 h 1442191"/>
                <a:gd name="connsiteX3" fmla="*/ 1440352 w 1442191"/>
                <a:gd name="connsiteY3" fmla="*/ 722935 h 1442191"/>
                <a:gd name="connsiteX4" fmla="*/ 722935 w 1442191"/>
                <a:gd name="connsiteY4" fmla="*/ 5519 h 1442191"/>
                <a:gd name="connsiteX5" fmla="*/ 722935 w 1442191"/>
                <a:gd name="connsiteY5" fmla="*/ 1157065 h 1442191"/>
                <a:gd name="connsiteX6" fmla="*/ 288806 w 1442191"/>
                <a:gd name="connsiteY6" fmla="*/ 722935 h 1442191"/>
                <a:gd name="connsiteX7" fmla="*/ 722935 w 1442191"/>
                <a:gd name="connsiteY7" fmla="*/ 288806 h 1442191"/>
                <a:gd name="connsiteX8" fmla="*/ 1157064 w 1442191"/>
                <a:gd name="connsiteY8" fmla="*/ 722935 h 1442191"/>
                <a:gd name="connsiteX9" fmla="*/ 722935 w 1442191"/>
                <a:gd name="connsiteY9" fmla="*/ 1157065 h 144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2191" h="1442191">
                  <a:moveTo>
                    <a:pt x="722935" y="5519"/>
                  </a:moveTo>
                  <a:cubicBezTo>
                    <a:pt x="326332" y="5519"/>
                    <a:pt x="5519" y="327069"/>
                    <a:pt x="5519" y="722935"/>
                  </a:cubicBezTo>
                  <a:cubicBezTo>
                    <a:pt x="5519" y="1119538"/>
                    <a:pt x="326332" y="1440352"/>
                    <a:pt x="722935" y="1440352"/>
                  </a:cubicBezTo>
                  <a:cubicBezTo>
                    <a:pt x="1118802" y="1440352"/>
                    <a:pt x="1440352" y="1119538"/>
                    <a:pt x="1440352" y="722935"/>
                  </a:cubicBezTo>
                  <a:cubicBezTo>
                    <a:pt x="1440352" y="327069"/>
                    <a:pt x="1118802" y="5519"/>
                    <a:pt x="722935" y="5519"/>
                  </a:cubicBezTo>
                  <a:close/>
                  <a:moveTo>
                    <a:pt x="722935" y="1157065"/>
                  </a:moveTo>
                  <a:cubicBezTo>
                    <a:pt x="483060" y="1157065"/>
                    <a:pt x="288806" y="962810"/>
                    <a:pt x="288806" y="722935"/>
                  </a:cubicBezTo>
                  <a:cubicBezTo>
                    <a:pt x="288806" y="483061"/>
                    <a:pt x="483060" y="288806"/>
                    <a:pt x="722935" y="288806"/>
                  </a:cubicBezTo>
                  <a:cubicBezTo>
                    <a:pt x="962810" y="288806"/>
                    <a:pt x="1157064" y="483061"/>
                    <a:pt x="1157064" y="722935"/>
                  </a:cubicBezTo>
                  <a:cubicBezTo>
                    <a:pt x="1156328" y="962810"/>
                    <a:pt x="962810" y="1157065"/>
                    <a:pt x="722935" y="1157065"/>
                  </a:cubicBezTo>
                  <a:close/>
                </a:path>
              </a:pathLst>
            </a:custGeom>
            <a:grpFill/>
            <a:ln>
              <a:noFill/>
            </a:ln>
          </p:spPr>
          <p:txBody>
            <a:bodyPr rtlCol="0" anchor="ctr"/>
            <a:lstStyle/>
            <a:p>
              <a:pPr marL="0" marR="0" lvl="0" indent="0" defTabSz="622891" eaLnBrk="1" fontAlgn="auto" latinLnBrk="0" hangingPunct="1">
                <a:lnSpc>
                  <a:spcPct val="100000"/>
                </a:lnSpc>
                <a:spcBef>
                  <a:spcPts val="0"/>
                </a:spcBef>
                <a:spcAft>
                  <a:spcPts val="0"/>
                </a:spcAft>
                <a:buClrTx/>
                <a:buSzTx/>
                <a:buFontTx/>
                <a:buNone/>
                <a:tabLst/>
                <a:defRPr/>
              </a:pPr>
              <a:endParaRPr kumimoji="0" lang="zh-CN" altLang="en-US" sz="667"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53" name="任意多边形: 形状 11">
              <a:extLst>
                <a:ext uri="{FF2B5EF4-FFF2-40B4-BE49-F238E27FC236}">
                  <a16:creationId xmlns:a16="http://schemas.microsoft.com/office/drawing/2014/main" id="{D1FF2201-0EF5-4C3C-9587-9999D2805E48}"/>
                </a:ext>
              </a:extLst>
            </p:cNvPr>
            <p:cNvSpPr/>
            <p:nvPr/>
          </p:nvSpPr>
          <p:spPr>
            <a:xfrm>
              <a:off x="22030493" y="4605078"/>
              <a:ext cx="1442192" cy="1442192"/>
            </a:xfrm>
            <a:custGeom>
              <a:avLst/>
              <a:gdLst>
                <a:gd name="connsiteX0" fmla="*/ 722935 w 1442191"/>
                <a:gd name="connsiteY0" fmla="*/ 5519 h 1442191"/>
                <a:gd name="connsiteX1" fmla="*/ 5519 w 1442191"/>
                <a:gd name="connsiteY1" fmla="*/ 722935 h 1442191"/>
                <a:gd name="connsiteX2" fmla="*/ 722935 w 1442191"/>
                <a:gd name="connsiteY2" fmla="*/ 1440352 h 1442191"/>
                <a:gd name="connsiteX3" fmla="*/ 1440352 w 1442191"/>
                <a:gd name="connsiteY3" fmla="*/ 722935 h 1442191"/>
                <a:gd name="connsiteX4" fmla="*/ 722935 w 1442191"/>
                <a:gd name="connsiteY4" fmla="*/ 5519 h 1442191"/>
                <a:gd name="connsiteX5" fmla="*/ 722935 w 1442191"/>
                <a:gd name="connsiteY5" fmla="*/ 1157065 h 1442191"/>
                <a:gd name="connsiteX6" fmla="*/ 288806 w 1442191"/>
                <a:gd name="connsiteY6" fmla="*/ 722935 h 1442191"/>
                <a:gd name="connsiteX7" fmla="*/ 722935 w 1442191"/>
                <a:gd name="connsiteY7" fmla="*/ 288806 h 1442191"/>
                <a:gd name="connsiteX8" fmla="*/ 1157065 w 1442191"/>
                <a:gd name="connsiteY8" fmla="*/ 722935 h 1442191"/>
                <a:gd name="connsiteX9" fmla="*/ 722935 w 1442191"/>
                <a:gd name="connsiteY9" fmla="*/ 1157065 h 144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2191" h="1442191">
                  <a:moveTo>
                    <a:pt x="722935" y="5519"/>
                  </a:moveTo>
                  <a:cubicBezTo>
                    <a:pt x="326332" y="5519"/>
                    <a:pt x="5519" y="327069"/>
                    <a:pt x="5519" y="722935"/>
                  </a:cubicBezTo>
                  <a:cubicBezTo>
                    <a:pt x="5519" y="1119538"/>
                    <a:pt x="327068" y="1440352"/>
                    <a:pt x="722935" y="1440352"/>
                  </a:cubicBezTo>
                  <a:cubicBezTo>
                    <a:pt x="1118802" y="1440352"/>
                    <a:pt x="1440352" y="1119538"/>
                    <a:pt x="1440352" y="722935"/>
                  </a:cubicBezTo>
                  <a:cubicBezTo>
                    <a:pt x="1440352" y="327069"/>
                    <a:pt x="1118802" y="5519"/>
                    <a:pt x="722935" y="5519"/>
                  </a:cubicBezTo>
                  <a:close/>
                  <a:moveTo>
                    <a:pt x="722935" y="1157065"/>
                  </a:moveTo>
                  <a:cubicBezTo>
                    <a:pt x="483061" y="1157065"/>
                    <a:pt x="288806" y="962810"/>
                    <a:pt x="288806" y="722935"/>
                  </a:cubicBezTo>
                  <a:cubicBezTo>
                    <a:pt x="288806" y="483061"/>
                    <a:pt x="483061" y="288806"/>
                    <a:pt x="722935" y="288806"/>
                  </a:cubicBezTo>
                  <a:cubicBezTo>
                    <a:pt x="962810" y="288806"/>
                    <a:pt x="1157065" y="483061"/>
                    <a:pt x="1157065" y="722935"/>
                  </a:cubicBezTo>
                  <a:cubicBezTo>
                    <a:pt x="1156329" y="962810"/>
                    <a:pt x="962074" y="1157065"/>
                    <a:pt x="722935" y="1157065"/>
                  </a:cubicBezTo>
                  <a:close/>
                </a:path>
              </a:pathLst>
            </a:custGeom>
            <a:grpFill/>
            <a:ln>
              <a:noFill/>
            </a:ln>
          </p:spPr>
          <p:txBody>
            <a:bodyPr rtlCol="0" anchor="ctr"/>
            <a:lstStyle/>
            <a:p>
              <a:pPr marL="0" marR="0" lvl="0" indent="0" defTabSz="622891" eaLnBrk="1" fontAlgn="auto" latinLnBrk="0" hangingPunct="1">
                <a:lnSpc>
                  <a:spcPct val="100000"/>
                </a:lnSpc>
                <a:spcBef>
                  <a:spcPts val="0"/>
                </a:spcBef>
                <a:spcAft>
                  <a:spcPts val="0"/>
                </a:spcAft>
                <a:buClrTx/>
                <a:buSzTx/>
                <a:buFontTx/>
                <a:buNone/>
                <a:tabLst/>
                <a:defRPr/>
              </a:pPr>
              <a:endParaRPr kumimoji="0" lang="zh-CN" altLang="en-US" sz="667"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54" name="任意多边形: 形状 12">
              <a:extLst>
                <a:ext uri="{FF2B5EF4-FFF2-40B4-BE49-F238E27FC236}">
                  <a16:creationId xmlns:a16="http://schemas.microsoft.com/office/drawing/2014/main" id="{BE2382A5-0A70-44CA-B913-199FFD4A163A}"/>
                </a:ext>
              </a:extLst>
            </p:cNvPr>
            <p:cNvSpPr/>
            <p:nvPr/>
          </p:nvSpPr>
          <p:spPr>
            <a:xfrm>
              <a:off x="21241659" y="1433729"/>
              <a:ext cx="7409628" cy="4216203"/>
            </a:xfrm>
            <a:custGeom>
              <a:avLst/>
              <a:gdLst>
                <a:gd name="connsiteX0" fmla="*/ 7353381 w 7409627"/>
                <a:gd name="connsiteY0" fmla="*/ 3216602 h 4216203"/>
                <a:gd name="connsiteX1" fmla="*/ 7276856 w 7409627"/>
                <a:gd name="connsiteY1" fmla="*/ 3168039 h 4216203"/>
                <a:gd name="connsiteX2" fmla="*/ 7057585 w 7409627"/>
                <a:gd name="connsiteY2" fmla="*/ 2296102 h 4216203"/>
                <a:gd name="connsiteX3" fmla="*/ 6841991 w 7409627"/>
                <a:gd name="connsiteY3" fmla="*/ 1827389 h 4216203"/>
                <a:gd name="connsiteX4" fmla="*/ 6841256 w 7409627"/>
                <a:gd name="connsiteY4" fmla="*/ 1827389 h 4216203"/>
                <a:gd name="connsiteX5" fmla="*/ 6354884 w 7409627"/>
                <a:gd name="connsiteY5" fmla="*/ 1206364 h 4216203"/>
                <a:gd name="connsiteX6" fmla="*/ 5681616 w 7409627"/>
                <a:gd name="connsiteY6" fmla="*/ 785479 h 4216203"/>
                <a:gd name="connsiteX7" fmla="*/ 5681616 w 7409627"/>
                <a:gd name="connsiteY7" fmla="*/ 785479 h 4216203"/>
                <a:gd name="connsiteX8" fmla="*/ 5122399 w 7409627"/>
                <a:gd name="connsiteY8" fmla="*/ 639788 h 4216203"/>
                <a:gd name="connsiteX9" fmla="*/ 5119455 w 7409627"/>
                <a:gd name="connsiteY9" fmla="*/ 639788 h 4216203"/>
                <a:gd name="connsiteX10" fmla="*/ 4914164 w 7409627"/>
                <a:gd name="connsiteY10" fmla="*/ 605941 h 4216203"/>
                <a:gd name="connsiteX11" fmla="*/ 4375550 w 7409627"/>
                <a:gd name="connsiteY11" fmla="*/ 566207 h 4216203"/>
                <a:gd name="connsiteX12" fmla="*/ 4336551 w 7409627"/>
                <a:gd name="connsiteY12" fmla="*/ 201980 h 4216203"/>
                <a:gd name="connsiteX13" fmla="*/ 4103299 w 7409627"/>
                <a:gd name="connsiteY13" fmla="*/ 5519 h 4216203"/>
                <a:gd name="connsiteX14" fmla="*/ 3870047 w 7409627"/>
                <a:gd name="connsiteY14" fmla="*/ 201980 h 4216203"/>
                <a:gd name="connsiteX15" fmla="*/ 3831784 w 7409627"/>
                <a:gd name="connsiteY15" fmla="*/ 567679 h 4216203"/>
                <a:gd name="connsiteX16" fmla="*/ 2764857 w 7409627"/>
                <a:gd name="connsiteY16" fmla="*/ 753104 h 4216203"/>
                <a:gd name="connsiteX17" fmla="*/ 2676559 w 7409627"/>
                <a:gd name="connsiteY17" fmla="*/ 786951 h 4216203"/>
                <a:gd name="connsiteX18" fmla="*/ 1593444 w 7409627"/>
                <a:gd name="connsiteY18" fmla="*/ 1416070 h 4216203"/>
                <a:gd name="connsiteX19" fmla="*/ 917232 w 7409627"/>
                <a:gd name="connsiteY19" fmla="*/ 2065057 h 4216203"/>
                <a:gd name="connsiteX20" fmla="*/ 873820 w 7409627"/>
                <a:gd name="connsiteY20" fmla="*/ 2057698 h 4216203"/>
                <a:gd name="connsiteX21" fmla="*/ 754618 w 7409627"/>
                <a:gd name="connsiteY21" fmla="*/ 2084924 h 4216203"/>
                <a:gd name="connsiteX22" fmla="*/ 380825 w 7409627"/>
                <a:gd name="connsiteY22" fmla="*/ 2447679 h 4216203"/>
                <a:gd name="connsiteX23" fmla="*/ 188778 w 7409627"/>
                <a:gd name="connsiteY23" fmla="*/ 2788360 h 4216203"/>
                <a:gd name="connsiteX24" fmla="*/ 176270 w 7409627"/>
                <a:gd name="connsiteY24" fmla="*/ 2783209 h 4216203"/>
                <a:gd name="connsiteX25" fmla="*/ 57068 w 7409627"/>
                <a:gd name="connsiteY25" fmla="*/ 2841338 h 4216203"/>
                <a:gd name="connsiteX26" fmla="*/ 10712 w 7409627"/>
                <a:gd name="connsiteY26" fmla="*/ 2975992 h 4216203"/>
                <a:gd name="connsiteX27" fmla="*/ 68841 w 7409627"/>
                <a:gd name="connsiteY27" fmla="*/ 3095193 h 4216203"/>
                <a:gd name="connsiteX28" fmla="*/ 82822 w 7409627"/>
                <a:gd name="connsiteY28" fmla="*/ 3100344 h 4216203"/>
                <a:gd name="connsiteX29" fmla="*/ 79878 w 7409627"/>
                <a:gd name="connsiteY29" fmla="*/ 3112117 h 4216203"/>
                <a:gd name="connsiteX30" fmla="*/ 23221 w 7409627"/>
                <a:gd name="connsiteY30" fmla="*/ 3736086 h 4216203"/>
                <a:gd name="connsiteX31" fmla="*/ 153460 w 7409627"/>
                <a:gd name="connsiteY31" fmla="*/ 3962716 h 4216203"/>
                <a:gd name="connsiteX32" fmla="*/ 713413 w 7409627"/>
                <a:gd name="connsiteY32" fmla="*/ 4128274 h 4216203"/>
                <a:gd name="connsiteX33" fmla="*/ 679565 w 7409627"/>
                <a:gd name="connsiteY33" fmla="*/ 3895757 h 4216203"/>
                <a:gd name="connsiteX34" fmla="*/ 1512504 w 7409627"/>
                <a:gd name="connsiteY34" fmla="*/ 3025291 h 4216203"/>
                <a:gd name="connsiteX35" fmla="*/ 2345444 w 7409627"/>
                <a:gd name="connsiteY35" fmla="*/ 3895757 h 4216203"/>
                <a:gd name="connsiteX36" fmla="*/ 2338086 w 7409627"/>
                <a:gd name="connsiteY36" fmla="*/ 4073088 h 4216203"/>
                <a:gd name="connsiteX37" fmla="*/ 2313804 w 7409627"/>
                <a:gd name="connsiteY37" fmla="*/ 4218043 h 4216203"/>
                <a:gd name="connsiteX38" fmla="*/ 5274712 w 7409627"/>
                <a:gd name="connsiteY38" fmla="*/ 4218043 h 4216203"/>
                <a:gd name="connsiteX39" fmla="*/ 5252637 w 7409627"/>
                <a:gd name="connsiteY39" fmla="*/ 4085596 h 4216203"/>
                <a:gd name="connsiteX40" fmla="*/ 5245279 w 7409627"/>
                <a:gd name="connsiteY40" fmla="*/ 3896493 h 4216203"/>
                <a:gd name="connsiteX41" fmla="*/ 6078219 w 7409627"/>
                <a:gd name="connsiteY41" fmla="*/ 3026027 h 4216203"/>
                <a:gd name="connsiteX42" fmla="*/ 6911158 w 7409627"/>
                <a:gd name="connsiteY42" fmla="*/ 3896493 h 4216203"/>
                <a:gd name="connsiteX43" fmla="*/ 6874367 w 7409627"/>
                <a:gd name="connsiteY43" fmla="*/ 4139311 h 4216203"/>
                <a:gd name="connsiteX44" fmla="*/ 6881725 w 7409627"/>
                <a:gd name="connsiteY44" fmla="*/ 4138575 h 4216203"/>
                <a:gd name="connsiteX45" fmla="*/ 7017851 w 7409627"/>
                <a:gd name="connsiteY45" fmla="*/ 4126802 h 4216203"/>
                <a:gd name="connsiteX46" fmla="*/ 7289365 w 7409627"/>
                <a:gd name="connsiteY46" fmla="*/ 3945792 h 4216203"/>
                <a:gd name="connsiteX47" fmla="*/ 7408567 w 7409627"/>
                <a:gd name="connsiteY47" fmla="*/ 3628657 h 4216203"/>
                <a:gd name="connsiteX48" fmla="*/ 7408567 w 7409627"/>
                <a:gd name="connsiteY48" fmla="*/ 3326974 h 4216203"/>
                <a:gd name="connsiteX49" fmla="*/ 7402681 w 7409627"/>
                <a:gd name="connsiteY49" fmla="*/ 3257808 h 4216203"/>
                <a:gd name="connsiteX50" fmla="*/ 7353381 w 7409627"/>
                <a:gd name="connsiteY50" fmla="*/ 3216602 h 4216203"/>
                <a:gd name="connsiteX51" fmla="*/ 408051 w 7409627"/>
                <a:gd name="connsiteY51" fmla="*/ 3001745 h 4216203"/>
                <a:gd name="connsiteX52" fmla="*/ 207910 w 7409627"/>
                <a:gd name="connsiteY52" fmla="*/ 3281354 h 4216203"/>
                <a:gd name="connsiteX53" fmla="*/ 212325 w 7409627"/>
                <a:gd name="connsiteY53" fmla="*/ 2937729 h 4216203"/>
                <a:gd name="connsiteX54" fmla="*/ 412465 w 7409627"/>
                <a:gd name="connsiteY54" fmla="*/ 2658121 h 4216203"/>
                <a:gd name="connsiteX55" fmla="*/ 408051 w 7409627"/>
                <a:gd name="connsiteY55" fmla="*/ 3001745 h 4216203"/>
                <a:gd name="connsiteX56" fmla="*/ 2034195 w 7409627"/>
                <a:gd name="connsiteY56" fmla="*/ 1481558 h 4216203"/>
                <a:gd name="connsiteX57" fmla="*/ 1436716 w 7409627"/>
                <a:gd name="connsiteY57" fmla="*/ 2076830 h 4216203"/>
                <a:gd name="connsiteX58" fmla="*/ 1419792 w 7409627"/>
                <a:gd name="connsiteY58" fmla="*/ 2091546 h 4216203"/>
                <a:gd name="connsiteX59" fmla="*/ 1396246 w 7409627"/>
                <a:gd name="connsiteY59" fmla="*/ 2099640 h 4216203"/>
                <a:gd name="connsiteX60" fmla="*/ 1082790 w 7409627"/>
                <a:gd name="connsiteY60" fmla="*/ 2095961 h 4216203"/>
                <a:gd name="connsiteX61" fmla="*/ 1012888 w 7409627"/>
                <a:gd name="connsiteY61" fmla="*/ 2086395 h 4216203"/>
                <a:gd name="connsiteX62" fmla="*/ 1642007 w 7409627"/>
                <a:gd name="connsiteY62" fmla="*/ 1486708 h 4216203"/>
                <a:gd name="connsiteX63" fmla="*/ 2706727 w 7409627"/>
                <a:gd name="connsiteY63" fmla="*/ 867890 h 4216203"/>
                <a:gd name="connsiteX64" fmla="*/ 2805326 w 7409627"/>
                <a:gd name="connsiteY64" fmla="*/ 831100 h 4216203"/>
                <a:gd name="connsiteX65" fmla="*/ 2856098 w 7409627"/>
                <a:gd name="connsiteY65" fmla="*/ 876720 h 4216203"/>
                <a:gd name="connsiteX66" fmla="*/ 2868606 w 7409627"/>
                <a:gd name="connsiteY66" fmla="*/ 902473 h 4216203"/>
                <a:gd name="connsiteX67" fmla="*/ 2849475 w 7409627"/>
                <a:gd name="connsiteY67" fmla="*/ 927491 h 4216203"/>
                <a:gd name="connsiteX68" fmla="*/ 2034195 w 7409627"/>
                <a:gd name="connsiteY68" fmla="*/ 1481558 h 4216203"/>
                <a:gd name="connsiteX69" fmla="*/ 5485890 w 7409627"/>
                <a:gd name="connsiteY69" fmla="*/ 1942912 h 4216203"/>
                <a:gd name="connsiteX70" fmla="*/ 5460872 w 7409627"/>
                <a:gd name="connsiteY70" fmla="*/ 2025323 h 4216203"/>
                <a:gd name="connsiteX71" fmla="*/ 5399064 w 7409627"/>
                <a:gd name="connsiteY71" fmla="*/ 2040775 h 4216203"/>
                <a:gd name="connsiteX72" fmla="*/ 2605921 w 7409627"/>
                <a:gd name="connsiteY72" fmla="*/ 2104790 h 4216203"/>
                <a:gd name="connsiteX73" fmla="*/ 2541906 w 7409627"/>
                <a:gd name="connsiteY73" fmla="*/ 2090810 h 4216203"/>
                <a:gd name="connsiteX74" fmla="*/ 2524246 w 7409627"/>
                <a:gd name="connsiteY74" fmla="*/ 2022380 h 4216203"/>
                <a:gd name="connsiteX75" fmla="*/ 2666994 w 7409627"/>
                <a:gd name="connsiteY75" fmla="*/ 1548516 h 4216203"/>
                <a:gd name="connsiteX76" fmla="*/ 3107009 w 7409627"/>
                <a:gd name="connsiteY76" fmla="*/ 1026090 h 4216203"/>
                <a:gd name="connsiteX77" fmla="*/ 3905365 w 7409627"/>
                <a:gd name="connsiteY77" fmla="*/ 843608 h 4216203"/>
                <a:gd name="connsiteX78" fmla="*/ 5243072 w 7409627"/>
                <a:gd name="connsiteY78" fmla="*/ 1062145 h 4216203"/>
                <a:gd name="connsiteX79" fmla="*/ 5479268 w 7409627"/>
                <a:gd name="connsiteY79" fmla="*/ 1481558 h 4216203"/>
                <a:gd name="connsiteX80" fmla="*/ 5485890 w 7409627"/>
                <a:gd name="connsiteY80" fmla="*/ 1942912 h 4216203"/>
                <a:gd name="connsiteX81" fmla="*/ 6538102 w 7409627"/>
                <a:gd name="connsiteY81" fmla="*/ 1845049 h 4216203"/>
                <a:gd name="connsiteX82" fmla="*/ 6090727 w 7409627"/>
                <a:gd name="connsiteY82" fmla="*/ 1807522 h 4216203"/>
                <a:gd name="connsiteX83" fmla="*/ 5786837 w 7409627"/>
                <a:gd name="connsiteY83" fmla="*/ 1413127 h 4216203"/>
                <a:gd name="connsiteX84" fmla="*/ 5610978 w 7409627"/>
                <a:gd name="connsiteY84" fmla="*/ 1008430 h 4216203"/>
                <a:gd name="connsiteX85" fmla="*/ 5624958 w 7409627"/>
                <a:gd name="connsiteY85" fmla="*/ 856853 h 4216203"/>
                <a:gd name="connsiteX86" fmla="*/ 6292340 w 7409627"/>
                <a:gd name="connsiteY86" fmla="*/ 1267436 h 4216203"/>
                <a:gd name="connsiteX87" fmla="*/ 6741185 w 7409627"/>
                <a:gd name="connsiteY87" fmla="*/ 1832540 h 4216203"/>
                <a:gd name="connsiteX88" fmla="*/ 6538102 w 7409627"/>
                <a:gd name="connsiteY88" fmla="*/ 1845049 h 421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7409627" h="4216203">
                  <a:moveTo>
                    <a:pt x="7353381" y="3216602"/>
                  </a:moveTo>
                  <a:cubicBezTo>
                    <a:pt x="7323213" y="3201886"/>
                    <a:pt x="7301138" y="3193056"/>
                    <a:pt x="7276856" y="3168039"/>
                  </a:cubicBezTo>
                  <a:cubicBezTo>
                    <a:pt x="7231972" y="3120211"/>
                    <a:pt x="7179729" y="2687553"/>
                    <a:pt x="7057585" y="2296102"/>
                  </a:cubicBezTo>
                  <a:cubicBezTo>
                    <a:pt x="6983268" y="2058434"/>
                    <a:pt x="6845670" y="1832540"/>
                    <a:pt x="6841991" y="1827389"/>
                  </a:cubicBezTo>
                  <a:cubicBezTo>
                    <a:pt x="6841991" y="1827389"/>
                    <a:pt x="6841991" y="1827389"/>
                    <a:pt x="6841256" y="1827389"/>
                  </a:cubicBezTo>
                  <a:cubicBezTo>
                    <a:pt x="6686000" y="1578685"/>
                    <a:pt x="6479972" y="1332924"/>
                    <a:pt x="6354884" y="1206364"/>
                  </a:cubicBezTo>
                  <a:cubicBezTo>
                    <a:pt x="6160630" y="1009902"/>
                    <a:pt x="5936943" y="878927"/>
                    <a:pt x="5681616" y="785479"/>
                  </a:cubicBezTo>
                  <a:cubicBezTo>
                    <a:pt x="5681616" y="785479"/>
                    <a:pt x="5681616" y="785479"/>
                    <a:pt x="5681616" y="785479"/>
                  </a:cubicBezTo>
                  <a:cubicBezTo>
                    <a:pt x="5510172" y="722935"/>
                    <a:pt x="5324011" y="676579"/>
                    <a:pt x="5122399" y="639788"/>
                  </a:cubicBezTo>
                  <a:cubicBezTo>
                    <a:pt x="5121663" y="639788"/>
                    <a:pt x="5120927" y="639788"/>
                    <a:pt x="5119455" y="639788"/>
                  </a:cubicBezTo>
                  <a:cubicBezTo>
                    <a:pt x="5053232" y="628016"/>
                    <a:pt x="4984802" y="616243"/>
                    <a:pt x="4914164" y="605941"/>
                  </a:cubicBezTo>
                  <a:cubicBezTo>
                    <a:pt x="4760379" y="583131"/>
                    <a:pt x="4549937" y="572094"/>
                    <a:pt x="4375550" y="566207"/>
                  </a:cubicBezTo>
                  <a:lnTo>
                    <a:pt x="4336551" y="201980"/>
                  </a:lnTo>
                  <a:cubicBezTo>
                    <a:pt x="4318156" y="74685"/>
                    <a:pt x="4232066" y="5519"/>
                    <a:pt x="4103299" y="5519"/>
                  </a:cubicBezTo>
                  <a:cubicBezTo>
                    <a:pt x="3973796" y="5519"/>
                    <a:pt x="3886970" y="74685"/>
                    <a:pt x="3870047" y="201980"/>
                  </a:cubicBezTo>
                  <a:lnTo>
                    <a:pt x="3831784" y="567679"/>
                  </a:lnTo>
                  <a:cubicBezTo>
                    <a:pt x="3566892" y="582395"/>
                    <a:pt x="3120990" y="626544"/>
                    <a:pt x="2764857" y="753104"/>
                  </a:cubicBezTo>
                  <a:cubicBezTo>
                    <a:pt x="2734689" y="763405"/>
                    <a:pt x="2705256" y="774442"/>
                    <a:pt x="2676559" y="786951"/>
                  </a:cubicBezTo>
                  <a:cubicBezTo>
                    <a:pt x="2448458" y="881871"/>
                    <a:pt x="2075401" y="1063616"/>
                    <a:pt x="1593444" y="1416070"/>
                  </a:cubicBezTo>
                  <a:cubicBezTo>
                    <a:pt x="1326344" y="1611796"/>
                    <a:pt x="993757" y="1978966"/>
                    <a:pt x="917232" y="2065057"/>
                  </a:cubicBezTo>
                  <a:cubicBezTo>
                    <a:pt x="899573" y="2061377"/>
                    <a:pt x="884857" y="2058434"/>
                    <a:pt x="873820" y="2057698"/>
                  </a:cubicBezTo>
                  <a:cubicBezTo>
                    <a:pt x="837765" y="2056227"/>
                    <a:pt x="782579" y="2072415"/>
                    <a:pt x="754618" y="2084924"/>
                  </a:cubicBezTo>
                  <a:cubicBezTo>
                    <a:pt x="703847" y="2107734"/>
                    <a:pt x="539025" y="2229143"/>
                    <a:pt x="380825" y="2447679"/>
                  </a:cubicBezTo>
                  <a:cubicBezTo>
                    <a:pt x="298415" y="2561730"/>
                    <a:pt x="237342" y="2675045"/>
                    <a:pt x="188778" y="2788360"/>
                  </a:cubicBezTo>
                  <a:lnTo>
                    <a:pt x="176270" y="2783209"/>
                  </a:lnTo>
                  <a:cubicBezTo>
                    <a:pt x="127706" y="2766285"/>
                    <a:pt x="73992" y="2792039"/>
                    <a:pt x="57068" y="2841338"/>
                  </a:cubicBezTo>
                  <a:lnTo>
                    <a:pt x="10712" y="2975992"/>
                  </a:lnTo>
                  <a:cubicBezTo>
                    <a:pt x="-6212" y="3025291"/>
                    <a:pt x="19542" y="3078270"/>
                    <a:pt x="68841" y="3095193"/>
                  </a:cubicBezTo>
                  <a:lnTo>
                    <a:pt x="82822" y="3100344"/>
                  </a:lnTo>
                  <a:cubicBezTo>
                    <a:pt x="82086" y="3104759"/>
                    <a:pt x="80614" y="3108438"/>
                    <a:pt x="79878" y="3112117"/>
                  </a:cubicBezTo>
                  <a:cubicBezTo>
                    <a:pt x="19542" y="3338011"/>
                    <a:pt x="12184" y="3644845"/>
                    <a:pt x="23221" y="3736086"/>
                  </a:cubicBezTo>
                  <a:cubicBezTo>
                    <a:pt x="34258" y="3826591"/>
                    <a:pt x="23221" y="3848665"/>
                    <a:pt x="153460" y="3962716"/>
                  </a:cubicBezTo>
                  <a:cubicBezTo>
                    <a:pt x="277076" y="4069409"/>
                    <a:pt x="670735" y="4122387"/>
                    <a:pt x="713413" y="4128274"/>
                  </a:cubicBezTo>
                  <a:cubicBezTo>
                    <a:pt x="692074" y="4054693"/>
                    <a:pt x="679565" y="3976696"/>
                    <a:pt x="679565" y="3895757"/>
                  </a:cubicBezTo>
                  <a:cubicBezTo>
                    <a:pt x="679565" y="3436610"/>
                    <a:pt x="1009209" y="3025291"/>
                    <a:pt x="1512504" y="3025291"/>
                  </a:cubicBezTo>
                  <a:cubicBezTo>
                    <a:pt x="2015800" y="3025291"/>
                    <a:pt x="2345444" y="3435874"/>
                    <a:pt x="2345444" y="3895757"/>
                  </a:cubicBezTo>
                  <a:cubicBezTo>
                    <a:pt x="2345444" y="3895757"/>
                    <a:pt x="2344708" y="3991412"/>
                    <a:pt x="2338086" y="4073088"/>
                  </a:cubicBezTo>
                  <a:cubicBezTo>
                    <a:pt x="2330728" y="4159914"/>
                    <a:pt x="2313804" y="4218043"/>
                    <a:pt x="2313804" y="4218043"/>
                  </a:cubicBezTo>
                  <a:lnTo>
                    <a:pt x="5274712" y="4218043"/>
                  </a:lnTo>
                  <a:cubicBezTo>
                    <a:pt x="5274712" y="4218043"/>
                    <a:pt x="5260731" y="4165800"/>
                    <a:pt x="5252637" y="4085596"/>
                  </a:cubicBezTo>
                  <a:cubicBezTo>
                    <a:pt x="5244544" y="4009072"/>
                    <a:pt x="5245279" y="3896493"/>
                    <a:pt x="5245279" y="3896493"/>
                  </a:cubicBezTo>
                  <a:cubicBezTo>
                    <a:pt x="5245279" y="3437346"/>
                    <a:pt x="5571244" y="3026027"/>
                    <a:pt x="6078219" y="3026027"/>
                  </a:cubicBezTo>
                  <a:cubicBezTo>
                    <a:pt x="6585929" y="3026027"/>
                    <a:pt x="6911158" y="3436610"/>
                    <a:pt x="6911158" y="3896493"/>
                  </a:cubicBezTo>
                  <a:cubicBezTo>
                    <a:pt x="6911158" y="3981111"/>
                    <a:pt x="6898649" y="4062786"/>
                    <a:pt x="6874367" y="4139311"/>
                  </a:cubicBezTo>
                  <a:lnTo>
                    <a:pt x="6881725" y="4138575"/>
                  </a:lnTo>
                  <a:cubicBezTo>
                    <a:pt x="6881725" y="4138575"/>
                    <a:pt x="6956778" y="4135632"/>
                    <a:pt x="7017851" y="4126802"/>
                  </a:cubicBezTo>
                  <a:cubicBezTo>
                    <a:pt x="7098790" y="4115029"/>
                    <a:pt x="7170163" y="4070144"/>
                    <a:pt x="7289365" y="3945792"/>
                  </a:cubicBezTo>
                  <a:cubicBezTo>
                    <a:pt x="7408567" y="3820704"/>
                    <a:pt x="7408567" y="3628657"/>
                    <a:pt x="7408567" y="3628657"/>
                  </a:cubicBezTo>
                  <a:lnTo>
                    <a:pt x="7408567" y="3326974"/>
                  </a:lnTo>
                  <a:cubicBezTo>
                    <a:pt x="7408567" y="3326974"/>
                    <a:pt x="7410774" y="3273996"/>
                    <a:pt x="7402681" y="3257808"/>
                  </a:cubicBezTo>
                  <a:cubicBezTo>
                    <a:pt x="7393850" y="3240149"/>
                    <a:pt x="7384285" y="3232790"/>
                    <a:pt x="7353381" y="3216602"/>
                  </a:cubicBezTo>
                  <a:close/>
                  <a:moveTo>
                    <a:pt x="408051" y="3001745"/>
                  </a:moveTo>
                  <a:cubicBezTo>
                    <a:pt x="351393" y="3173925"/>
                    <a:pt x="261624" y="3299013"/>
                    <a:pt x="207910" y="3281354"/>
                  </a:cubicBezTo>
                  <a:cubicBezTo>
                    <a:pt x="153460" y="3263695"/>
                    <a:pt x="155667" y="3109910"/>
                    <a:pt x="212325" y="2937729"/>
                  </a:cubicBezTo>
                  <a:cubicBezTo>
                    <a:pt x="268982" y="2765550"/>
                    <a:pt x="358751" y="2640462"/>
                    <a:pt x="412465" y="2658121"/>
                  </a:cubicBezTo>
                  <a:cubicBezTo>
                    <a:pt x="466180" y="2675781"/>
                    <a:pt x="463972" y="2829565"/>
                    <a:pt x="408051" y="3001745"/>
                  </a:cubicBezTo>
                  <a:close/>
                  <a:moveTo>
                    <a:pt x="2034195" y="1481558"/>
                  </a:moveTo>
                  <a:cubicBezTo>
                    <a:pt x="1664082" y="1786920"/>
                    <a:pt x="1484544" y="2012078"/>
                    <a:pt x="1436716" y="2076830"/>
                  </a:cubicBezTo>
                  <a:cubicBezTo>
                    <a:pt x="1436716" y="2076830"/>
                    <a:pt x="1430829" y="2084188"/>
                    <a:pt x="1419792" y="2091546"/>
                  </a:cubicBezTo>
                  <a:cubicBezTo>
                    <a:pt x="1409491" y="2097432"/>
                    <a:pt x="1396246" y="2099640"/>
                    <a:pt x="1396246" y="2099640"/>
                  </a:cubicBezTo>
                  <a:cubicBezTo>
                    <a:pt x="1352833" y="2105526"/>
                    <a:pt x="1243933" y="2112149"/>
                    <a:pt x="1082790" y="2095961"/>
                  </a:cubicBezTo>
                  <a:cubicBezTo>
                    <a:pt x="1057773" y="2093753"/>
                    <a:pt x="1034962" y="2090074"/>
                    <a:pt x="1012888" y="2086395"/>
                  </a:cubicBezTo>
                  <a:cubicBezTo>
                    <a:pt x="1105600" y="1983381"/>
                    <a:pt x="1402868" y="1662567"/>
                    <a:pt x="1642007" y="1486708"/>
                  </a:cubicBezTo>
                  <a:cubicBezTo>
                    <a:pt x="2011385" y="1216665"/>
                    <a:pt x="2369726" y="1007694"/>
                    <a:pt x="2706727" y="867890"/>
                  </a:cubicBezTo>
                  <a:cubicBezTo>
                    <a:pt x="2738368" y="854646"/>
                    <a:pt x="2771479" y="842137"/>
                    <a:pt x="2805326" y="831100"/>
                  </a:cubicBezTo>
                  <a:cubicBezTo>
                    <a:pt x="2825929" y="848023"/>
                    <a:pt x="2842853" y="864211"/>
                    <a:pt x="2856098" y="876720"/>
                  </a:cubicBezTo>
                  <a:cubicBezTo>
                    <a:pt x="2861984" y="881871"/>
                    <a:pt x="2870078" y="889965"/>
                    <a:pt x="2868606" y="902473"/>
                  </a:cubicBezTo>
                  <a:cubicBezTo>
                    <a:pt x="2867135" y="914246"/>
                    <a:pt x="2857569" y="923076"/>
                    <a:pt x="2849475" y="927491"/>
                  </a:cubicBezTo>
                  <a:cubicBezTo>
                    <a:pt x="2738368" y="987828"/>
                    <a:pt x="2388857" y="1189440"/>
                    <a:pt x="2034195" y="1481558"/>
                  </a:cubicBezTo>
                  <a:close/>
                  <a:moveTo>
                    <a:pt x="5485890" y="1942912"/>
                  </a:moveTo>
                  <a:cubicBezTo>
                    <a:pt x="5482947" y="1987060"/>
                    <a:pt x="5481475" y="2007663"/>
                    <a:pt x="5460872" y="2025323"/>
                  </a:cubicBezTo>
                  <a:cubicBezTo>
                    <a:pt x="5440269" y="2041510"/>
                    <a:pt x="5399064" y="2040775"/>
                    <a:pt x="5399064" y="2040775"/>
                  </a:cubicBezTo>
                  <a:lnTo>
                    <a:pt x="2605921" y="2104790"/>
                  </a:lnTo>
                  <a:cubicBezTo>
                    <a:pt x="2605921" y="2104790"/>
                    <a:pt x="2562508" y="2109941"/>
                    <a:pt x="2541906" y="2090810"/>
                  </a:cubicBezTo>
                  <a:cubicBezTo>
                    <a:pt x="2524982" y="2075358"/>
                    <a:pt x="2519831" y="2056227"/>
                    <a:pt x="2524246" y="2022380"/>
                  </a:cubicBezTo>
                  <a:cubicBezTo>
                    <a:pt x="2535283" y="1931139"/>
                    <a:pt x="2561773" y="1768524"/>
                    <a:pt x="2666994" y="1548516"/>
                  </a:cubicBezTo>
                  <a:cubicBezTo>
                    <a:pt x="2803855" y="1262286"/>
                    <a:pt x="2964262" y="1118066"/>
                    <a:pt x="3107009" y="1026090"/>
                  </a:cubicBezTo>
                  <a:cubicBezTo>
                    <a:pt x="3300528" y="901002"/>
                    <a:pt x="3569099" y="852438"/>
                    <a:pt x="3905365" y="843608"/>
                  </a:cubicBezTo>
                  <a:cubicBezTo>
                    <a:pt x="4727268" y="821534"/>
                    <a:pt x="5081929" y="937057"/>
                    <a:pt x="5243072" y="1062145"/>
                  </a:cubicBezTo>
                  <a:cubicBezTo>
                    <a:pt x="5403479" y="1187233"/>
                    <a:pt x="5453514" y="1309377"/>
                    <a:pt x="5479268" y="1481558"/>
                  </a:cubicBezTo>
                  <a:cubicBezTo>
                    <a:pt x="5507229" y="1675076"/>
                    <a:pt x="5493984" y="1830333"/>
                    <a:pt x="5485890" y="1942912"/>
                  </a:cubicBezTo>
                  <a:close/>
                  <a:moveTo>
                    <a:pt x="6538102" y="1845049"/>
                  </a:moveTo>
                  <a:cubicBezTo>
                    <a:pt x="6410070" y="1856086"/>
                    <a:pt x="6165044" y="1839898"/>
                    <a:pt x="6090727" y="1807522"/>
                  </a:cubicBezTo>
                  <a:cubicBezTo>
                    <a:pt x="6015674" y="1775882"/>
                    <a:pt x="5893530" y="1594137"/>
                    <a:pt x="5786837" y="1413127"/>
                  </a:cubicBezTo>
                  <a:cubicBezTo>
                    <a:pt x="5680144" y="1232117"/>
                    <a:pt x="5643354" y="1104086"/>
                    <a:pt x="5610978" y="1008430"/>
                  </a:cubicBezTo>
                  <a:cubicBezTo>
                    <a:pt x="5591847" y="951773"/>
                    <a:pt x="5604356" y="898794"/>
                    <a:pt x="5624958" y="856853"/>
                  </a:cubicBezTo>
                  <a:cubicBezTo>
                    <a:pt x="5878814" y="946622"/>
                    <a:pt x="6101029" y="1073918"/>
                    <a:pt x="6292340" y="1267436"/>
                  </a:cubicBezTo>
                  <a:cubicBezTo>
                    <a:pt x="6405655" y="1382223"/>
                    <a:pt x="6592551" y="1603702"/>
                    <a:pt x="6741185" y="1832540"/>
                  </a:cubicBezTo>
                  <a:cubicBezTo>
                    <a:pt x="6669811" y="1836219"/>
                    <a:pt x="6591815" y="1840634"/>
                    <a:pt x="6538102" y="1845049"/>
                  </a:cubicBezTo>
                  <a:close/>
                </a:path>
              </a:pathLst>
            </a:custGeom>
            <a:grpFill/>
            <a:ln>
              <a:noFill/>
            </a:ln>
          </p:spPr>
          <p:txBody>
            <a:bodyPr rtlCol="0" anchor="ctr"/>
            <a:lstStyle/>
            <a:p>
              <a:pPr marL="0" marR="0" lvl="0" indent="0" defTabSz="622891" eaLnBrk="1" fontAlgn="auto" latinLnBrk="0" hangingPunct="1">
                <a:lnSpc>
                  <a:spcPct val="100000"/>
                </a:lnSpc>
                <a:spcBef>
                  <a:spcPts val="0"/>
                </a:spcBef>
                <a:spcAft>
                  <a:spcPts val="0"/>
                </a:spcAft>
                <a:buClrTx/>
                <a:buSzTx/>
                <a:buFontTx/>
                <a:buNone/>
                <a:tabLst/>
                <a:defRPr/>
              </a:pPr>
              <a:endParaRPr kumimoji="0" lang="zh-CN" altLang="en-US" sz="667"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55" name="任意多边形: 形状 13">
              <a:extLst>
                <a:ext uri="{FF2B5EF4-FFF2-40B4-BE49-F238E27FC236}">
                  <a16:creationId xmlns:a16="http://schemas.microsoft.com/office/drawing/2014/main" id="{24F34E7B-F389-4126-A9AF-A3B1D6E0838C}"/>
                </a:ext>
              </a:extLst>
            </p:cNvPr>
            <p:cNvSpPr/>
            <p:nvPr/>
          </p:nvSpPr>
          <p:spPr>
            <a:xfrm>
              <a:off x="29492179" y="3204644"/>
              <a:ext cx="610724" cy="2288375"/>
            </a:xfrm>
            <a:custGeom>
              <a:avLst/>
              <a:gdLst>
                <a:gd name="connsiteX0" fmla="*/ 143300 w 610724"/>
                <a:gd name="connsiteY0" fmla="*/ 29248 h 2288375"/>
                <a:gd name="connsiteX1" fmla="*/ 29249 w 610724"/>
                <a:gd name="connsiteY1" fmla="*/ 29248 h 2288375"/>
                <a:gd name="connsiteX2" fmla="*/ 29249 w 610724"/>
                <a:gd name="connsiteY2" fmla="*/ 143299 h 2288375"/>
                <a:gd name="connsiteX3" fmla="*/ 444983 w 610724"/>
                <a:gd name="connsiteY3" fmla="*/ 1147683 h 2288375"/>
                <a:gd name="connsiteX4" fmla="*/ 29249 w 610724"/>
                <a:gd name="connsiteY4" fmla="*/ 2152066 h 2288375"/>
                <a:gd name="connsiteX5" fmla="*/ 29249 w 610724"/>
                <a:gd name="connsiteY5" fmla="*/ 2266117 h 2288375"/>
                <a:gd name="connsiteX6" fmla="*/ 85906 w 610724"/>
                <a:gd name="connsiteY6" fmla="*/ 2289663 h 2288375"/>
                <a:gd name="connsiteX7" fmla="*/ 142564 w 610724"/>
                <a:gd name="connsiteY7" fmla="*/ 2266117 h 2288375"/>
                <a:gd name="connsiteX8" fmla="*/ 606126 w 610724"/>
                <a:gd name="connsiteY8" fmla="*/ 1147683 h 2288375"/>
                <a:gd name="connsiteX9" fmla="*/ 143300 w 610724"/>
                <a:gd name="connsiteY9" fmla="*/ 29248 h 2288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0724" h="2288375">
                  <a:moveTo>
                    <a:pt x="143300" y="29248"/>
                  </a:moveTo>
                  <a:cubicBezTo>
                    <a:pt x="111659" y="-2391"/>
                    <a:pt x="60889" y="-2391"/>
                    <a:pt x="29249" y="29248"/>
                  </a:cubicBezTo>
                  <a:cubicBezTo>
                    <a:pt x="-2391" y="60888"/>
                    <a:pt x="-2391" y="111660"/>
                    <a:pt x="29249" y="143299"/>
                  </a:cubicBezTo>
                  <a:cubicBezTo>
                    <a:pt x="297820" y="411135"/>
                    <a:pt x="444983" y="768004"/>
                    <a:pt x="444983" y="1147683"/>
                  </a:cubicBezTo>
                  <a:cubicBezTo>
                    <a:pt x="444983" y="1527362"/>
                    <a:pt x="297085" y="1884231"/>
                    <a:pt x="29249" y="2152066"/>
                  </a:cubicBezTo>
                  <a:cubicBezTo>
                    <a:pt x="-2391" y="2183706"/>
                    <a:pt x="-2391" y="2234477"/>
                    <a:pt x="29249" y="2266117"/>
                  </a:cubicBezTo>
                  <a:cubicBezTo>
                    <a:pt x="44701" y="2281569"/>
                    <a:pt x="65304" y="2289663"/>
                    <a:pt x="85906" y="2289663"/>
                  </a:cubicBezTo>
                  <a:cubicBezTo>
                    <a:pt x="106509" y="2289663"/>
                    <a:pt x="127112" y="2281569"/>
                    <a:pt x="142564" y="2266117"/>
                  </a:cubicBezTo>
                  <a:cubicBezTo>
                    <a:pt x="441304" y="1967378"/>
                    <a:pt x="606126" y="1570775"/>
                    <a:pt x="606126" y="1147683"/>
                  </a:cubicBezTo>
                  <a:cubicBezTo>
                    <a:pt x="606861" y="725327"/>
                    <a:pt x="442039" y="327988"/>
                    <a:pt x="143300" y="29248"/>
                  </a:cubicBezTo>
                  <a:close/>
                </a:path>
              </a:pathLst>
            </a:custGeom>
            <a:grpFill/>
            <a:ln>
              <a:noFill/>
            </a:ln>
          </p:spPr>
          <p:txBody>
            <a:bodyPr rtlCol="0" anchor="ctr"/>
            <a:lstStyle/>
            <a:p>
              <a:pPr marL="0" marR="0" lvl="0" indent="0" defTabSz="622891" eaLnBrk="1" fontAlgn="auto" latinLnBrk="0" hangingPunct="1">
                <a:lnSpc>
                  <a:spcPct val="100000"/>
                </a:lnSpc>
                <a:spcBef>
                  <a:spcPts val="0"/>
                </a:spcBef>
                <a:spcAft>
                  <a:spcPts val="0"/>
                </a:spcAft>
                <a:buClrTx/>
                <a:buSzTx/>
                <a:buFontTx/>
                <a:buNone/>
                <a:tabLst/>
                <a:defRPr/>
              </a:pPr>
              <a:endParaRPr kumimoji="0" lang="zh-CN" altLang="en-US" sz="667"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56" name="任意多边形: 形状 14">
              <a:extLst>
                <a:ext uri="{FF2B5EF4-FFF2-40B4-BE49-F238E27FC236}">
                  <a16:creationId xmlns:a16="http://schemas.microsoft.com/office/drawing/2014/main" id="{A3CF0FC7-9C7E-4001-A1CE-8AEC413230F5}"/>
                </a:ext>
              </a:extLst>
            </p:cNvPr>
            <p:cNvSpPr/>
            <p:nvPr/>
          </p:nvSpPr>
          <p:spPr>
            <a:xfrm>
              <a:off x="29189760" y="3507799"/>
              <a:ext cx="485636" cy="1685010"/>
            </a:xfrm>
            <a:custGeom>
              <a:avLst/>
              <a:gdLst>
                <a:gd name="connsiteX0" fmla="*/ 143300 w 485635"/>
                <a:gd name="connsiteY0" fmla="*/ 29249 h 1685009"/>
                <a:gd name="connsiteX1" fmla="*/ 29249 w 485635"/>
                <a:gd name="connsiteY1" fmla="*/ 29249 h 1685009"/>
                <a:gd name="connsiteX2" fmla="*/ 29249 w 485635"/>
                <a:gd name="connsiteY2" fmla="*/ 143300 h 1685009"/>
                <a:gd name="connsiteX3" fmla="*/ 319895 w 485635"/>
                <a:gd name="connsiteY3" fmla="*/ 844528 h 1685009"/>
                <a:gd name="connsiteX4" fmla="*/ 29249 w 485635"/>
                <a:gd name="connsiteY4" fmla="*/ 1545757 h 1685009"/>
                <a:gd name="connsiteX5" fmla="*/ 29249 w 485635"/>
                <a:gd name="connsiteY5" fmla="*/ 1659808 h 1685009"/>
                <a:gd name="connsiteX6" fmla="*/ 85906 w 485635"/>
                <a:gd name="connsiteY6" fmla="*/ 1683354 h 1685009"/>
                <a:gd name="connsiteX7" fmla="*/ 142564 w 485635"/>
                <a:gd name="connsiteY7" fmla="*/ 1659808 h 1685009"/>
                <a:gd name="connsiteX8" fmla="*/ 480301 w 485635"/>
                <a:gd name="connsiteY8" fmla="*/ 844528 h 1685009"/>
                <a:gd name="connsiteX9" fmla="*/ 143300 w 485635"/>
                <a:gd name="connsiteY9" fmla="*/ 29249 h 168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5635" h="1685009">
                  <a:moveTo>
                    <a:pt x="143300" y="29249"/>
                  </a:moveTo>
                  <a:cubicBezTo>
                    <a:pt x="111659" y="-2391"/>
                    <a:pt x="60888" y="-2391"/>
                    <a:pt x="29249" y="29249"/>
                  </a:cubicBezTo>
                  <a:cubicBezTo>
                    <a:pt x="-2391" y="60888"/>
                    <a:pt x="-2391" y="111659"/>
                    <a:pt x="29249" y="143300"/>
                  </a:cubicBezTo>
                  <a:cubicBezTo>
                    <a:pt x="216881" y="330196"/>
                    <a:pt x="319895" y="579636"/>
                    <a:pt x="319895" y="844528"/>
                  </a:cubicBezTo>
                  <a:cubicBezTo>
                    <a:pt x="319895" y="1109421"/>
                    <a:pt x="216881" y="1358125"/>
                    <a:pt x="29249" y="1545757"/>
                  </a:cubicBezTo>
                  <a:cubicBezTo>
                    <a:pt x="-2391" y="1577397"/>
                    <a:pt x="-2391" y="1628168"/>
                    <a:pt x="29249" y="1659808"/>
                  </a:cubicBezTo>
                  <a:cubicBezTo>
                    <a:pt x="44701" y="1675260"/>
                    <a:pt x="65304" y="1683354"/>
                    <a:pt x="85906" y="1683354"/>
                  </a:cubicBezTo>
                  <a:cubicBezTo>
                    <a:pt x="106509" y="1683354"/>
                    <a:pt x="127111" y="1675260"/>
                    <a:pt x="142564" y="1659808"/>
                  </a:cubicBezTo>
                  <a:cubicBezTo>
                    <a:pt x="360364" y="1442008"/>
                    <a:pt x="480301" y="1152834"/>
                    <a:pt x="480301" y="844528"/>
                  </a:cubicBezTo>
                  <a:cubicBezTo>
                    <a:pt x="480301" y="536959"/>
                    <a:pt x="360364" y="247049"/>
                    <a:pt x="143300" y="29249"/>
                  </a:cubicBezTo>
                  <a:close/>
                </a:path>
              </a:pathLst>
            </a:custGeom>
            <a:grpFill/>
            <a:ln>
              <a:noFill/>
            </a:ln>
          </p:spPr>
          <p:txBody>
            <a:bodyPr rtlCol="0" anchor="ctr"/>
            <a:lstStyle/>
            <a:p>
              <a:pPr marL="0" marR="0" lvl="0" indent="0" defTabSz="622891" eaLnBrk="1" fontAlgn="auto" latinLnBrk="0" hangingPunct="1">
                <a:lnSpc>
                  <a:spcPct val="100000"/>
                </a:lnSpc>
                <a:spcBef>
                  <a:spcPts val="0"/>
                </a:spcBef>
                <a:spcAft>
                  <a:spcPts val="0"/>
                </a:spcAft>
                <a:buClrTx/>
                <a:buSzTx/>
                <a:buFontTx/>
                <a:buNone/>
                <a:tabLst/>
                <a:defRPr/>
              </a:pPr>
              <a:endParaRPr kumimoji="0" lang="zh-CN" altLang="en-US" sz="667"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57" name="任意多边形: 形状 15">
              <a:extLst>
                <a:ext uri="{FF2B5EF4-FFF2-40B4-BE49-F238E27FC236}">
                  <a16:creationId xmlns:a16="http://schemas.microsoft.com/office/drawing/2014/main" id="{E4DECF0B-207C-4256-80BB-63FB53A8F6F6}"/>
                </a:ext>
              </a:extLst>
            </p:cNvPr>
            <p:cNvSpPr/>
            <p:nvPr/>
          </p:nvSpPr>
          <p:spPr>
            <a:xfrm>
              <a:off x="28885870" y="3810953"/>
              <a:ext cx="360548" cy="1081644"/>
            </a:xfrm>
            <a:custGeom>
              <a:avLst/>
              <a:gdLst>
                <a:gd name="connsiteX0" fmla="*/ 143299 w 360547"/>
                <a:gd name="connsiteY0" fmla="*/ 29249 h 1081643"/>
                <a:gd name="connsiteX1" fmla="*/ 29248 w 360547"/>
                <a:gd name="connsiteY1" fmla="*/ 29249 h 1081643"/>
                <a:gd name="connsiteX2" fmla="*/ 29248 w 360547"/>
                <a:gd name="connsiteY2" fmla="*/ 143300 h 1081643"/>
                <a:gd name="connsiteX3" fmla="*/ 29248 w 360547"/>
                <a:gd name="connsiteY3" fmla="*/ 939448 h 1081643"/>
                <a:gd name="connsiteX4" fmla="*/ 29248 w 360547"/>
                <a:gd name="connsiteY4" fmla="*/ 1053499 h 1081643"/>
                <a:gd name="connsiteX5" fmla="*/ 85906 w 360547"/>
                <a:gd name="connsiteY5" fmla="*/ 1077045 h 1081643"/>
                <a:gd name="connsiteX6" fmla="*/ 142563 w 360547"/>
                <a:gd name="connsiteY6" fmla="*/ 1053499 h 1081643"/>
                <a:gd name="connsiteX7" fmla="*/ 143299 w 360547"/>
                <a:gd name="connsiteY7" fmla="*/ 29249 h 108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47" h="1081643">
                  <a:moveTo>
                    <a:pt x="143299" y="29249"/>
                  </a:moveTo>
                  <a:cubicBezTo>
                    <a:pt x="111660" y="-2391"/>
                    <a:pt x="60888" y="-2391"/>
                    <a:pt x="29248" y="29249"/>
                  </a:cubicBezTo>
                  <a:cubicBezTo>
                    <a:pt x="-2391" y="60889"/>
                    <a:pt x="-2391" y="111659"/>
                    <a:pt x="29248" y="143300"/>
                  </a:cubicBezTo>
                  <a:cubicBezTo>
                    <a:pt x="249256" y="362572"/>
                    <a:pt x="249256" y="720176"/>
                    <a:pt x="29248" y="939448"/>
                  </a:cubicBezTo>
                  <a:cubicBezTo>
                    <a:pt x="-2391" y="971088"/>
                    <a:pt x="-2391" y="1021859"/>
                    <a:pt x="29248" y="1053499"/>
                  </a:cubicBezTo>
                  <a:cubicBezTo>
                    <a:pt x="44700" y="1068951"/>
                    <a:pt x="65303" y="1077045"/>
                    <a:pt x="85906" y="1077045"/>
                  </a:cubicBezTo>
                  <a:cubicBezTo>
                    <a:pt x="106508" y="1077045"/>
                    <a:pt x="127111" y="1068951"/>
                    <a:pt x="142563" y="1053499"/>
                  </a:cubicBezTo>
                  <a:cubicBezTo>
                    <a:pt x="425851" y="770947"/>
                    <a:pt x="425851" y="311800"/>
                    <a:pt x="143299" y="29249"/>
                  </a:cubicBezTo>
                  <a:close/>
                </a:path>
              </a:pathLst>
            </a:custGeom>
            <a:grpFill/>
            <a:ln>
              <a:noFill/>
            </a:ln>
          </p:spPr>
          <p:txBody>
            <a:bodyPr rtlCol="0" anchor="ctr"/>
            <a:lstStyle/>
            <a:p>
              <a:pPr marL="0" marR="0" lvl="0" indent="0" defTabSz="622891" eaLnBrk="1" fontAlgn="auto" latinLnBrk="0" hangingPunct="1">
                <a:lnSpc>
                  <a:spcPct val="100000"/>
                </a:lnSpc>
                <a:spcBef>
                  <a:spcPts val="0"/>
                </a:spcBef>
                <a:spcAft>
                  <a:spcPts val="0"/>
                </a:spcAft>
                <a:buClrTx/>
                <a:buSzTx/>
                <a:buFontTx/>
                <a:buNone/>
                <a:tabLst/>
                <a:defRPr/>
              </a:pPr>
              <a:endParaRPr kumimoji="0" lang="zh-CN" altLang="en-US" sz="667"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58" name="任意多边形: 形状 17">
              <a:extLst>
                <a:ext uri="{FF2B5EF4-FFF2-40B4-BE49-F238E27FC236}">
                  <a16:creationId xmlns:a16="http://schemas.microsoft.com/office/drawing/2014/main" id="{A0776E2B-C4F0-46E9-AC0C-4AF0424C0BB8}"/>
                </a:ext>
              </a:extLst>
            </p:cNvPr>
            <p:cNvSpPr/>
            <p:nvPr/>
          </p:nvSpPr>
          <p:spPr>
            <a:xfrm>
              <a:off x="19792152" y="3284848"/>
              <a:ext cx="610724" cy="2295734"/>
            </a:xfrm>
            <a:custGeom>
              <a:avLst/>
              <a:gdLst>
                <a:gd name="connsiteX0" fmla="*/ 166661 w 610724"/>
                <a:gd name="connsiteY0" fmla="*/ 1147683 h 2295733"/>
                <a:gd name="connsiteX1" fmla="*/ 582395 w 610724"/>
                <a:gd name="connsiteY1" fmla="*/ 143299 h 2295733"/>
                <a:gd name="connsiteX2" fmla="*/ 582395 w 610724"/>
                <a:gd name="connsiteY2" fmla="*/ 29248 h 2295733"/>
                <a:gd name="connsiteX3" fmla="*/ 468344 w 610724"/>
                <a:gd name="connsiteY3" fmla="*/ 29248 h 2295733"/>
                <a:gd name="connsiteX4" fmla="*/ 5519 w 610724"/>
                <a:gd name="connsiteY4" fmla="*/ 1148419 h 2295733"/>
                <a:gd name="connsiteX5" fmla="*/ 469080 w 610724"/>
                <a:gd name="connsiteY5" fmla="*/ 2266853 h 2295733"/>
                <a:gd name="connsiteX6" fmla="*/ 525738 w 610724"/>
                <a:gd name="connsiteY6" fmla="*/ 2290399 h 2295733"/>
                <a:gd name="connsiteX7" fmla="*/ 582395 w 610724"/>
                <a:gd name="connsiteY7" fmla="*/ 2266853 h 2295733"/>
                <a:gd name="connsiteX8" fmla="*/ 582395 w 610724"/>
                <a:gd name="connsiteY8" fmla="*/ 2152802 h 2295733"/>
                <a:gd name="connsiteX9" fmla="*/ 166661 w 610724"/>
                <a:gd name="connsiteY9" fmla="*/ 1147683 h 22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0724" h="2295733">
                  <a:moveTo>
                    <a:pt x="166661" y="1147683"/>
                  </a:moveTo>
                  <a:cubicBezTo>
                    <a:pt x="166661" y="768004"/>
                    <a:pt x="314560" y="411871"/>
                    <a:pt x="582395" y="143299"/>
                  </a:cubicBezTo>
                  <a:cubicBezTo>
                    <a:pt x="614035" y="111660"/>
                    <a:pt x="614035" y="60889"/>
                    <a:pt x="582395" y="29248"/>
                  </a:cubicBezTo>
                  <a:cubicBezTo>
                    <a:pt x="550755" y="-2391"/>
                    <a:pt x="499984" y="-2391"/>
                    <a:pt x="468344" y="29248"/>
                  </a:cubicBezTo>
                  <a:cubicBezTo>
                    <a:pt x="170340" y="327988"/>
                    <a:pt x="5519" y="725327"/>
                    <a:pt x="5519" y="1148419"/>
                  </a:cubicBezTo>
                  <a:cubicBezTo>
                    <a:pt x="5519" y="1570775"/>
                    <a:pt x="170340" y="1968113"/>
                    <a:pt x="469080" y="2266853"/>
                  </a:cubicBezTo>
                  <a:cubicBezTo>
                    <a:pt x="484532" y="2282305"/>
                    <a:pt x="505135" y="2290399"/>
                    <a:pt x="525738" y="2290399"/>
                  </a:cubicBezTo>
                  <a:cubicBezTo>
                    <a:pt x="546340" y="2290399"/>
                    <a:pt x="566943" y="2282305"/>
                    <a:pt x="582395" y="2266853"/>
                  </a:cubicBezTo>
                  <a:cubicBezTo>
                    <a:pt x="614035" y="2235213"/>
                    <a:pt x="614035" y="2184442"/>
                    <a:pt x="582395" y="2152802"/>
                  </a:cubicBezTo>
                  <a:cubicBezTo>
                    <a:pt x="314560" y="1884231"/>
                    <a:pt x="166661" y="1527362"/>
                    <a:pt x="166661" y="1147683"/>
                  </a:cubicBezTo>
                  <a:close/>
                </a:path>
              </a:pathLst>
            </a:custGeom>
            <a:grpFill/>
            <a:ln>
              <a:noFill/>
            </a:ln>
          </p:spPr>
          <p:txBody>
            <a:bodyPr rtlCol="0" anchor="ctr"/>
            <a:lstStyle/>
            <a:p>
              <a:pPr marL="0" marR="0" lvl="0" indent="0" defTabSz="622891" eaLnBrk="1" fontAlgn="auto" latinLnBrk="0" hangingPunct="1">
                <a:lnSpc>
                  <a:spcPct val="100000"/>
                </a:lnSpc>
                <a:spcBef>
                  <a:spcPts val="0"/>
                </a:spcBef>
                <a:spcAft>
                  <a:spcPts val="0"/>
                </a:spcAft>
                <a:buClrTx/>
                <a:buSzTx/>
                <a:buFontTx/>
                <a:buNone/>
                <a:tabLst/>
                <a:defRPr/>
              </a:pPr>
              <a:endParaRPr kumimoji="0" lang="zh-CN" altLang="en-US" sz="667"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59" name="任意多边形: 形状 21">
              <a:extLst>
                <a:ext uri="{FF2B5EF4-FFF2-40B4-BE49-F238E27FC236}">
                  <a16:creationId xmlns:a16="http://schemas.microsoft.com/office/drawing/2014/main" id="{62F6C724-3907-43DB-BA6A-214F5DA9F44A}"/>
                </a:ext>
              </a:extLst>
            </p:cNvPr>
            <p:cNvSpPr/>
            <p:nvPr/>
          </p:nvSpPr>
          <p:spPr>
            <a:xfrm>
              <a:off x="20220947" y="3588002"/>
              <a:ext cx="485636" cy="1685010"/>
            </a:xfrm>
            <a:custGeom>
              <a:avLst/>
              <a:gdLst>
                <a:gd name="connsiteX0" fmla="*/ 456755 w 485635"/>
                <a:gd name="connsiteY0" fmla="*/ 143300 h 1685009"/>
                <a:gd name="connsiteX1" fmla="*/ 456755 w 485635"/>
                <a:gd name="connsiteY1" fmla="*/ 29249 h 1685009"/>
                <a:gd name="connsiteX2" fmla="*/ 342704 w 485635"/>
                <a:gd name="connsiteY2" fmla="*/ 29249 h 1685009"/>
                <a:gd name="connsiteX3" fmla="*/ 342704 w 485635"/>
                <a:gd name="connsiteY3" fmla="*/ 1659072 h 1685009"/>
                <a:gd name="connsiteX4" fmla="*/ 399362 w 485635"/>
                <a:gd name="connsiteY4" fmla="*/ 1682618 h 1685009"/>
                <a:gd name="connsiteX5" fmla="*/ 456020 w 485635"/>
                <a:gd name="connsiteY5" fmla="*/ 1659072 h 1685009"/>
                <a:gd name="connsiteX6" fmla="*/ 456020 w 485635"/>
                <a:gd name="connsiteY6" fmla="*/ 1545021 h 1685009"/>
                <a:gd name="connsiteX7" fmla="*/ 456755 w 485635"/>
                <a:gd name="connsiteY7" fmla="*/ 143300 h 168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635" h="1685009">
                  <a:moveTo>
                    <a:pt x="456755" y="143300"/>
                  </a:moveTo>
                  <a:cubicBezTo>
                    <a:pt x="488395" y="111659"/>
                    <a:pt x="488395" y="60888"/>
                    <a:pt x="456755" y="29249"/>
                  </a:cubicBezTo>
                  <a:cubicBezTo>
                    <a:pt x="425115" y="-2391"/>
                    <a:pt x="374344" y="-2391"/>
                    <a:pt x="342704" y="29249"/>
                  </a:cubicBezTo>
                  <a:cubicBezTo>
                    <a:pt x="-106877" y="478830"/>
                    <a:pt x="-106877" y="1210227"/>
                    <a:pt x="342704" y="1659072"/>
                  </a:cubicBezTo>
                  <a:cubicBezTo>
                    <a:pt x="358157" y="1674524"/>
                    <a:pt x="378759" y="1682618"/>
                    <a:pt x="399362" y="1682618"/>
                  </a:cubicBezTo>
                  <a:cubicBezTo>
                    <a:pt x="419965" y="1682618"/>
                    <a:pt x="440568" y="1674524"/>
                    <a:pt x="456020" y="1659072"/>
                  </a:cubicBezTo>
                  <a:cubicBezTo>
                    <a:pt x="487659" y="1627432"/>
                    <a:pt x="487659" y="1576662"/>
                    <a:pt x="456020" y="1545021"/>
                  </a:cubicBezTo>
                  <a:cubicBezTo>
                    <a:pt x="70454" y="1159456"/>
                    <a:pt x="70454" y="530337"/>
                    <a:pt x="456755" y="143300"/>
                  </a:cubicBezTo>
                  <a:close/>
                </a:path>
              </a:pathLst>
            </a:custGeom>
            <a:grpFill/>
            <a:ln>
              <a:noFill/>
            </a:ln>
          </p:spPr>
          <p:txBody>
            <a:bodyPr rtlCol="0" anchor="ctr"/>
            <a:lstStyle/>
            <a:p>
              <a:pPr marL="0" marR="0" lvl="0" indent="0" defTabSz="622891" eaLnBrk="1" fontAlgn="auto" latinLnBrk="0" hangingPunct="1">
                <a:lnSpc>
                  <a:spcPct val="100000"/>
                </a:lnSpc>
                <a:spcBef>
                  <a:spcPts val="0"/>
                </a:spcBef>
                <a:spcAft>
                  <a:spcPts val="0"/>
                </a:spcAft>
                <a:buClrTx/>
                <a:buSzTx/>
                <a:buFontTx/>
                <a:buNone/>
                <a:tabLst/>
                <a:defRPr/>
              </a:pPr>
              <a:endParaRPr kumimoji="0" lang="zh-CN" altLang="en-US" sz="667"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60" name="任意多边形: 形状 22">
              <a:extLst>
                <a:ext uri="{FF2B5EF4-FFF2-40B4-BE49-F238E27FC236}">
                  <a16:creationId xmlns:a16="http://schemas.microsoft.com/office/drawing/2014/main" id="{08180033-A4D8-4338-8322-C759FE05EFB3}"/>
                </a:ext>
              </a:extLst>
            </p:cNvPr>
            <p:cNvSpPr/>
            <p:nvPr/>
          </p:nvSpPr>
          <p:spPr>
            <a:xfrm>
              <a:off x="20650661" y="3891157"/>
              <a:ext cx="353190" cy="1081644"/>
            </a:xfrm>
            <a:custGeom>
              <a:avLst/>
              <a:gdLst>
                <a:gd name="connsiteX0" fmla="*/ 330931 w 353189"/>
                <a:gd name="connsiteY0" fmla="*/ 29248 h 1081643"/>
                <a:gd name="connsiteX1" fmla="*/ 216881 w 353189"/>
                <a:gd name="connsiteY1" fmla="*/ 29248 h 1081643"/>
                <a:gd name="connsiteX2" fmla="*/ 216881 w 353189"/>
                <a:gd name="connsiteY2" fmla="*/ 1053499 h 1081643"/>
                <a:gd name="connsiteX3" fmla="*/ 273538 w 353189"/>
                <a:gd name="connsiteY3" fmla="*/ 1077045 h 1081643"/>
                <a:gd name="connsiteX4" fmla="*/ 330196 w 353189"/>
                <a:gd name="connsiteY4" fmla="*/ 1053499 h 1081643"/>
                <a:gd name="connsiteX5" fmla="*/ 330196 w 353189"/>
                <a:gd name="connsiteY5" fmla="*/ 939448 h 1081643"/>
                <a:gd name="connsiteX6" fmla="*/ 330196 w 353189"/>
                <a:gd name="connsiteY6" fmla="*/ 143299 h 1081643"/>
                <a:gd name="connsiteX7" fmla="*/ 330931 w 353189"/>
                <a:gd name="connsiteY7" fmla="*/ 29248 h 108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189" h="1081643">
                  <a:moveTo>
                    <a:pt x="330931" y="29248"/>
                  </a:moveTo>
                  <a:cubicBezTo>
                    <a:pt x="299292" y="-2391"/>
                    <a:pt x="248521" y="-2391"/>
                    <a:pt x="216881" y="29248"/>
                  </a:cubicBezTo>
                  <a:cubicBezTo>
                    <a:pt x="-64935" y="311064"/>
                    <a:pt x="-64935" y="770947"/>
                    <a:pt x="216881" y="1053499"/>
                  </a:cubicBezTo>
                  <a:cubicBezTo>
                    <a:pt x="232333" y="1068951"/>
                    <a:pt x="252935" y="1077045"/>
                    <a:pt x="273538" y="1077045"/>
                  </a:cubicBezTo>
                  <a:cubicBezTo>
                    <a:pt x="294141" y="1077045"/>
                    <a:pt x="314744" y="1068951"/>
                    <a:pt x="330196" y="1053499"/>
                  </a:cubicBezTo>
                  <a:cubicBezTo>
                    <a:pt x="361836" y="1021859"/>
                    <a:pt x="361836" y="971088"/>
                    <a:pt x="330196" y="939448"/>
                  </a:cubicBezTo>
                  <a:cubicBezTo>
                    <a:pt x="110924" y="720176"/>
                    <a:pt x="110924" y="362571"/>
                    <a:pt x="330196" y="143299"/>
                  </a:cubicBezTo>
                  <a:cubicBezTo>
                    <a:pt x="361836" y="111660"/>
                    <a:pt x="361836" y="60888"/>
                    <a:pt x="330931" y="29248"/>
                  </a:cubicBezTo>
                  <a:close/>
                </a:path>
              </a:pathLst>
            </a:custGeom>
            <a:grpFill/>
            <a:ln>
              <a:noFill/>
            </a:ln>
          </p:spPr>
          <p:txBody>
            <a:bodyPr rtlCol="0" anchor="ctr"/>
            <a:lstStyle/>
            <a:p>
              <a:pPr marL="0" marR="0" lvl="0" indent="0" defTabSz="622891" eaLnBrk="1" fontAlgn="auto" latinLnBrk="0" hangingPunct="1">
                <a:lnSpc>
                  <a:spcPct val="100000"/>
                </a:lnSpc>
                <a:spcBef>
                  <a:spcPts val="0"/>
                </a:spcBef>
                <a:spcAft>
                  <a:spcPts val="0"/>
                </a:spcAft>
                <a:buClrTx/>
                <a:buSzTx/>
                <a:buFontTx/>
                <a:buNone/>
                <a:tabLst/>
                <a:defRPr/>
              </a:pPr>
              <a:endParaRPr kumimoji="0" lang="zh-CN" altLang="en-US" sz="667"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61" name="任意多边形: 形状 23">
              <a:extLst>
                <a:ext uri="{FF2B5EF4-FFF2-40B4-BE49-F238E27FC236}">
                  <a16:creationId xmlns:a16="http://schemas.microsoft.com/office/drawing/2014/main" id="{8B490791-60B1-4322-9C43-C1B7ABE55724}"/>
                </a:ext>
              </a:extLst>
            </p:cNvPr>
            <p:cNvSpPr/>
            <p:nvPr/>
          </p:nvSpPr>
          <p:spPr>
            <a:xfrm>
              <a:off x="24137919" y="465400"/>
              <a:ext cx="2413464" cy="1008063"/>
            </a:xfrm>
            <a:custGeom>
              <a:avLst/>
              <a:gdLst>
                <a:gd name="connsiteX0" fmla="*/ 2256308 w 2413463"/>
                <a:gd name="connsiteY0" fmla="*/ 945151 h 1008062"/>
                <a:gd name="connsiteX1" fmla="*/ 2356378 w 2413463"/>
                <a:gd name="connsiteY1" fmla="*/ 998865 h 1008062"/>
                <a:gd name="connsiteX2" fmla="*/ 2410093 w 2413463"/>
                <a:gd name="connsiteY2" fmla="*/ 898794 h 1008062"/>
                <a:gd name="connsiteX3" fmla="*/ 1209983 w 2413463"/>
                <a:gd name="connsiteY3" fmla="*/ 5519 h 1008062"/>
                <a:gd name="connsiteX4" fmla="*/ 9137 w 2413463"/>
                <a:gd name="connsiteY4" fmla="*/ 898794 h 1008062"/>
                <a:gd name="connsiteX5" fmla="*/ 62852 w 2413463"/>
                <a:gd name="connsiteY5" fmla="*/ 998865 h 1008062"/>
                <a:gd name="connsiteX6" fmla="*/ 86398 w 2413463"/>
                <a:gd name="connsiteY6" fmla="*/ 1002544 h 1008062"/>
                <a:gd name="connsiteX7" fmla="*/ 163658 w 2413463"/>
                <a:gd name="connsiteY7" fmla="*/ 945151 h 1008062"/>
                <a:gd name="connsiteX8" fmla="*/ 1210719 w 2413463"/>
                <a:gd name="connsiteY8" fmla="*/ 166661 h 1008062"/>
                <a:gd name="connsiteX9" fmla="*/ 2256308 w 2413463"/>
                <a:gd name="connsiteY9" fmla="*/ 945151 h 100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3463" h="1008062">
                  <a:moveTo>
                    <a:pt x="2256308" y="945151"/>
                  </a:moveTo>
                  <a:cubicBezTo>
                    <a:pt x="2269552" y="987828"/>
                    <a:pt x="2314437" y="1012110"/>
                    <a:pt x="2356378" y="998865"/>
                  </a:cubicBezTo>
                  <a:cubicBezTo>
                    <a:pt x="2399056" y="985620"/>
                    <a:pt x="2423337" y="940736"/>
                    <a:pt x="2410093" y="898794"/>
                  </a:cubicBezTo>
                  <a:cubicBezTo>
                    <a:pt x="2248950" y="364595"/>
                    <a:pt x="1766257" y="5519"/>
                    <a:pt x="1209983" y="5519"/>
                  </a:cubicBezTo>
                  <a:cubicBezTo>
                    <a:pt x="652973" y="5519"/>
                    <a:pt x="170280" y="364595"/>
                    <a:pt x="9137" y="898794"/>
                  </a:cubicBezTo>
                  <a:cubicBezTo>
                    <a:pt x="-4107" y="941472"/>
                    <a:pt x="20175" y="986356"/>
                    <a:pt x="62852" y="998865"/>
                  </a:cubicBezTo>
                  <a:cubicBezTo>
                    <a:pt x="70946" y="1001072"/>
                    <a:pt x="78304" y="1002544"/>
                    <a:pt x="86398" y="1002544"/>
                  </a:cubicBezTo>
                  <a:cubicBezTo>
                    <a:pt x="120981" y="1002544"/>
                    <a:pt x="152621" y="979734"/>
                    <a:pt x="163658" y="945151"/>
                  </a:cubicBezTo>
                  <a:cubicBezTo>
                    <a:pt x="304198" y="479382"/>
                    <a:pt x="725083" y="166661"/>
                    <a:pt x="1210719" y="166661"/>
                  </a:cubicBezTo>
                  <a:cubicBezTo>
                    <a:pt x="1694883" y="166661"/>
                    <a:pt x="2115768" y="479382"/>
                    <a:pt x="2256308" y="945151"/>
                  </a:cubicBezTo>
                  <a:close/>
                </a:path>
              </a:pathLst>
            </a:custGeom>
            <a:grpFill/>
            <a:ln>
              <a:noFill/>
            </a:ln>
          </p:spPr>
          <p:txBody>
            <a:bodyPr rtlCol="0" anchor="ctr"/>
            <a:lstStyle/>
            <a:p>
              <a:pPr marL="0" marR="0" lvl="0" indent="0" defTabSz="622891" eaLnBrk="1" fontAlgn="auto" latinLnBrk="0" hangingPunct="1">
                <a:lnSpc>
                  <a:spcPct val="100000"/>
                </a:lnSpc>
                <a:spcBef>
                  <a:spcPts val="0"/>
                </a:spcBef>
                <a:spcAft>
                  <a:spcPts val="0"/>
                </a:spcAft>
                <a:buClrTx/>
                <a:buSzTx/>
                <a:buFontTx/>
                <a:buNone/>
                <a:tabLst/>
                <a:defRPr/>
              </a:pPr>
              <a:endParaRPr kumimoji="0" lang="zh-CN" altLang="en-US" sz="667"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62" name="任意多边形: 形状 24">
              <a:extLst>
                <a:ext uri="{FF2B5EF4-FFF2-40B4-BE49-F238E27FC236}">
                  <a16:creationId xmlns:a16="http://schemas.microsoft.com/office/drawing/2014/main" id="{7F06529B-3940-4679-BBBD-4FB522E47EEE}"/>
                </a:ext>
              </a:extLst>
            </p:cNvPr>
            <p:cNvSpPr/>
            <p:nvPr/>
          </p:nvSpPr>
          <p:spPr>
            <a:xfrm>
              <a:off x="23688607" y="-5520"/>
              <a:ext cx="3311154" cy="1331820"/>
            </a:xfrm>
            <a:custGeom>
              <a:avLst/>
              <a:gdLst>
                <a:gd name="connsiteX0" fmla="*/ 62582 w 3311154"/>
                <a:gd name="connsiteY0" fmla="*/ 1327037 h 1331819"/>
                <a:gd name="connsiteX1" fmla="*/ 163388 w 3311154"/>
                <a:gd name="connsiteY1" fmla="*/ 1274059 h 1331819"/>
                <a:gd name="connsiteX2" fmla="*/ 1659294 w 3311154"/>
                <a:gd name="connsiteY2" fmla="*/ 166661 h 1331819"/>
                <a:gd name="connsiteX3" fmla="*/ 3155200 w 3311154"/>
                <a:gd name="connsiteY3" fmla="*/ 1274059 h 1331819"/>
                <a:gd name="connsiteX4" fmla="*/ 3231725 w 3311154"/>
                <a:gd name="connsiteY4" fmla="*/ 1330716 h 1331819"/>
                <a:gd name="connsiteX5" fmla="*/ 3255271 w 3311154"/>
                <a:gd name="connsiteY5" fmla="*/ 1327037 h 1331819"/>
                <a:gd name="connsiteX6" fmla="*/ 3308249 w 3311154"/>
                <a:gd name="connsiteY6" fmla="*/ 1226231 h 1331819"/>
                <a:gd name="connsiteX7" fmla="*/ 1658559 w 3311154"/>
                <a:gd name="connsiteY7" fmla="*/ 5519 h 1331819"/>
                <a:gd name="connsiteX8" fmla="*/ 8868 w 3311154"/>
                <a:gd name="connsiteY8" fmla="*/ 1226967 h 1331819"/>
                <a:gd name="connsiteX9" fmla="*/ 62582 w 3311154"/>
                <a:gd name="connsiteY9" fmla="*/ 1327037 h 133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1154" h="1331819">
                  <a:moveTo>
                    <a:pt x="62582" y="1327037"/>
                  </a:moveTo>
                  <a:cubicBezTo>
                    <a:pt x="105259" y="1340282"/>
                    <a:pt x="150144" y="1316000"/>
                    <a:pt x="163388" y="1274059"/>
                  </a:cubicBezTo>
                  <a:cubicBezTo>
                    <a:pt x="366472" y="611828"/>
                    <a:pt x="967631" y="166661"/>
                    <a:pt x="1659294" y="166661"/>
                  </a:cubicBezTo>
                  <a:cubicBezTo>
                    <a:pt x="2350958" y="166661"/>
                    <a:pt x="2952116" y="611828"/>
                    <a:pt x="3155200" y="1274059"/>
                  </a:cubicBezTo>
                  <a:cubicBezTo>
                    <a:pt x="3165502" y="1308642"/>
                    <a:pt x="3197878" y="1330716"/>
                    <a:pt x="3231725" y="1330716"/>
                  </a:cubicBezTo>
                  <a:cubicBezTo>
                    <a:pt x="3239818" y="1330716"/>
                    <a:pt x="3247177" y="1329244"/>
                    <a:pt x="3255271" y="1327037"/>
                  </a:cubicBezTo>
                  <a:cubicBezTo>
                    <a:pt x="3297948" y="1313792"/>
                    <a:pt x="3321494" y="1268908"/>
                    <a:pt x="3308249" y="1226231"/>
                  </a:cubicBezTo>
                  <a:cubicBezTo>
                    <a:pt x="3083827" y="496305"/>
                    <a:pt x="2421596" y="5519"/>
                    <a:pt x="1658559" y="5519"/>
                  </a:cubicBezTo>
                  <a:cubicBezTo>
                    <a:pt x="896257" y="5519"/>
                    <a:pt x="233290" y="496305"/>
                    <a:pt x="8868" y="1226967"/>
                  </a:cubicBezTo>
                  <a:cubicBezTo>
                    <a:pt x="-3641" y="1268908"/>
                    <a:pt x="19905" y="1314528"/>
                    <a:pt x="62582" y="1327037"/>
                  </a:cubicBezTo>
                  <a:close/>
                </a:path>
              </a:pathLst>
            </a:custGeom>
            <a:grpFill/>
            <a:ln>
              <a:noFill/>
            </a:ln>
          </p:spPr>
          <p:txBody>
            <a:bodyPr rtlCol="0" anchor="ctr"/>
            <a:lstStyle/>
            <a:p>
              <a:pPr marL="0" marR="0" lvl="0" indent="0" defTabSz="622891" eaLnBrk="1" fontAlgn="auto" latinLnBrk="0" hangingPunct="1">
                <a:lnSpc>
                  <a:spcPct val="100000"/>
                </a:lnSpc>
                <a:spcBef>
                  <a:spcPts val="0"/>
                </a:spcBef>
                <a:spcAft>
                  <a:spcPts val="0"/>
                </a:spcAft>
                <a:buClrTx/>
                <a:buSzTx/>
                <a:buFontTx/>
                <a:buNone/>
                <a:tabLst/>
                <a:defRPr/>
              </a:pPr>
              <a:endParaRPr kumimoji="0" lang="zh-CN" altLang="en-US" sz="667"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sp>
          <p:nvSpPr>
            <p:cNvPr id="1063" name="任意多边形: 形状 25">
              <a:extLst>
                <a:ext uri="{FF2B5EF4-FFF2-40B4-BE49-F238E27FC236}">
                  <a16:creationId xmlns:a16="http://schemas.microsoft.com/office/drawing/2014/main" id="{5F167BAA-2C28-41A7-842E-F82693268FC1}"/>
                </a:ext>
              </a:extLst>
            </p:cNvPr>
            <p:cNvSpPr/>
            <p:nvPr/>
          </p:nvSpPr>
          <p:spPr>
            <a:xfrm>
              <a:off x="24584153" y="935584"/>
              <a:ext cx="1523131" cy="676947"/>
            </a:xfrm>
            <a:custGeom>
              <a:avLst/>
              <a:gdLst>
                <a:gd name="connsiteX0" fmla="*/ 763012 w 1523130"/>
                <a:gd name="connsiteY0" fmla="*/ 5519 h 676947"/>
                <a:gd name="connsiteX1" fmla="*/ 8805 w 1523130"/>
                <a:gd name="connsiteY1" fmla="*/ 570622 h 676947"/>
                <a:gd name="connsiteX2" fmla="*/ 63255 w 1523130"/>
                <a:gd name="connsiteY2" fmla="*/ 670693 h 676947"/>
                <a:gd name="connsiteX3" fmla="*/ 86065 w 1523130"/>
                <a:gd name="connsiteY3" fmla="*/ 673636 h 676947"/>
                <a:gd name="connsiteX4" fmla="*/ 163326 w 1523130"/>
                <a:gd name="connsiteY4" fmla="*/ 615507 h 676947"/>
                <a:gd name="connsiteX5" fmla="*/ 763012 w 1523130"/>
                <a:gd name="connsiteY5" fmla="*/ 165926 h 676947"/>
                <a:gd name="connsiteX6" fmla="*/ 1362699 w 1523130"/>
                <a:gd name="connsiteY6" fmla="*/ 615507 h 676947"/>
                <a:gd name="connsiteX7" fmla="*/ 1462770 w 1523130"/>
                <a:gd name="connsiteY7" fmla="*/ 669957 h 676947"/>
                <a:gd name="connsiteX8" fmla="*/ 1517220 w 1523130"/>
                <a:gd name="connsiteY8" fmla="*/ 569886 h 676947"/>
                <a:gd name="connsiteX9" fmla="*/ 763012 w 1523130"/>
                <a:gd name="connsiteY9" fmla="*/ 5519 h 67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3130" h="676947">
                  <a:moveTo>
                    <a:pt x="763012" y="5519"/>
                  </a:moveTo>
                  <a:cubicBezTo>
                    <a:pt x="416445" y="5519"/>
                    <a:pt x="105932" y="238035"/>
                    <a:pt x="8805" y="570622"/>
                  </a:cubicBezTo>
                  <a:cubicBezTo>
                    <a:pt x="-3704" y="613299"/>
                    <a:pt x="20578" y="658184"/>
                    <a:pt x="63255" y="670693"/>
                  </a:cubicBezTo>
                  <a:cubicBezTo>
                    <a:pt x="70613" y="672900"/>
                    <a:pt x="78707" y="673636"/>
                    <a:pt x="86065" y="673636"/>
                  </a:cubicBezTo>
                  <a:cubicBezTo>
                    <a:pt x="120649" y="673636"/>
                    <a:pt x="153024" y="650826"/>
                    <a:pt x="163326" y="615507"/>
                  </a:cubicBezTo>
                  <a:cubicBezTo>
                    <a:pt x="240586" y="350614"/>
                    <a:pt x="487083" y="165926"/>
                    <a:pt x="763012" y="165926"/>
                  </a:cubicBezTo>
                  <a:cubicBezTo>
                    <a:pt x="1038942" y="165926"/>
                    <a:pt x="1285439" y="350614"/>
                    <a:pt x="1362699" y="615507"/>
                  </a:cubicBezTo>
                  <a:cubicBezTo>
                    <a:pt x="1375208" y="658184"/>
                    <a:pt x="1420093" y="683202"/>
                    <a:pt x="1462770" y="669957"/>
                  </a:cubicBezTo>
                  <a:cubicBezTo>
                    <a:pt x="1505447" y="657448"/>
                    <a:pt x="1529729" y="612564"/>
                    <a:pt x="1517220" y="569886"/>
                  </a:cubicBezTo>
                  <a:cubicBezTo>
                    <a:pt x="1420093" y="238035"/>
                    <a:pt x="1110316" y="5519"/>
                    <a:pt x="763012" y="5519"/>
                  </a:cubicBezTo>
                  <a:close/>
                </a:path>
              </a:pathLst>
            </a:custGeom>
            <a:grpFill/>
            <a:ln>
              <a:noFill/>
            </a:ln>
          </p:spPr>
          <p:txBody>
            <a:bodyPr rtlCol="0" anchor="ctr"/>
            <a:lstStyle/>
            <a:p>
              <a:pPr marL="0" marR="0" lvl="0" indent="0" defTabSz="622891" eaLnBrk="1" fontAlgn="auto" latinLnBrk="0" hangingPunct="1">
                <a:lnSpc>
                  <a:spcPct val="100000"/>
                </a:lnSpc>
                <a:spcBef>
                  <a:spcPts val="0"/>
                </a:spcBef>
                <a:spcAft>
                  <a:spcPts val="0"/>
                </a:spcAft>
                <a:buClrTx/>
                <a:buSzTx/>
                <a:buFontTx/>
                <a:buNone/>
                <a:tabLst/>
                <a:defRPr/>
              </a:pPr>
              <a:endParaRPr kumimoji="0" lang="zh-CN" altLang="en-US" sz="667" b="0" i="0" u="none" strike="noStrike" kern="0" cap="none" spc="0" normalizeH="0" baseline="0" noProof="0">
                <a:ln>
                  <a:noFill/>
                </a:ln>
                <a:solidFill>
                  <a:prstClr val="black"/>
                </a:solidFill>
                <a:effectLst/>
                <a:uLnTx/>
                <a:uFillTx/>
                <a:ea typeface="微软雅黑" panose="020B0503020204020204" pitchFamily="34" charset="-122"/>
                <a:cs typeface="Arial" panose="020B0604020202020204" pitchFamily="34" charset="0"/>
              </a:endParaRPr>
            </a:p>
          </p:txBody>
        </p:sp>
      </p:grpSp>
      <p:sp>
        <p:nvSpPr>
          <p:cNvPr id="1064" name="PA-图形 4">
            <a:extLst>
              <a:ext uri="{FF2B5EF4-FFF2-40B4-BE49-F238E27FC236}">
                <a16:creationId xmlns:a16="http://schemas.microsoft.com/office/drawing/2014/main" id="{DDFFEE6A-5BF2-46BE-81BF-BE5E8C7A2B32}"/>
              </a:ext>
            </a:extLst>
          </p:cNvPr>
          <p:cNvSpPr/>
          <p:nvPr>
            <p:custDataLst>
              <p:tags r:id="rId9"/>
            </p:custDataLst>
          </p:nvPr>
        </p:nvSpPr>
        <p:spPr>
          <a:xfrm rot="5400000" flipV="1">
            <a:off x="6401207" y="3105900"/>
            <a:ext cx="134343" cy="108843"/>
          </a:xfrm>
          <a:custGeom>
            <a:avLst/>
            <a:gdLst>
              <a:gd name="connsiteX0" fmla="*/ 7144 w 314325"/>
              <a:gd name="connsiteY0" fmla="*/ 311944 h 314325"/>
              <a:gd name="connsiteX1" fmla="*/ 83344 w 314325"/>
              <a:gd name="connsiteY1" fmla="*/ 159544 h 314325"/>
              <a:gd name="connsiteX2" fmla="*/ 7144 w 314325"/>
              <a:gd name="connsiteY2" fmla="*/ 7144 h 314325"/>
              <a:gd name="connsiteX3" fmla="*/ 311944 w 314325"/>
              <a:gd name="connsiteY3" fmla="*/ 159544 h 314325"/>
            </a:gdLst>
            <a:ahLst/>
            <a:cxnLst>
              <a:cxn ang="0">
                <a:pos x="connsiteX0" y="connsiteY0"/>
              </a:cxn>
              <a:cxn ang="0">
                <a:pos x="connsiteX1" y="connsiteY1"/>
              </a:cxn>
              <a:cxn ang="0">
                <a:pos x="connsiteX2" y="connsiteY2"/>
              </a:cxn>
              <a:cxn ang="0">
                <a:pos x="connsiteX3" y="connsiteY3"/>
              </a:cxn>
            </a:cxnLst>
            <a:rect l="l" t="t" r="r" b="b"/>
            <a:pathLst>
              <a:path w="314325" h="314325">
                <a:moveTo>
                  <a:pt x="7144" y="311944"/>
                </a:moveTo>
                <a:lnTo>
                  <a:pt x="83344" y="159544"/>
                </a:lnTo>
                <a:lnTo>
                  <a:pt x="7144" y="7144"/>
                </a:lnTo>
                <a:lnTo>
                  <a:pt x="311944" y="159544"/>
                </a:lnTo>
                <a:close/>
              </a:path>
            </a:pathLst>
          </a:custGeom>
          <a:solidFill>
            <a:srgbClr val="FF0000"/>
          </a:solidFill>
          <a:ln w="9525" cap="flat">
            <a:noFill/>
            <a:prstDash val="solid"/>
            <a:miter/>
          </a:ln>
        </p:spPr>
        <p:txBody>
          <a:bodyPr rot="0" spcFirstLastPara="0" vertOverflow="overflow" horzOverflow="overflow" vert="horz" wrap="square" lIns="37833" tIns="18916" rIns="37833" bIns="18916" numCol="1" spcCol="0" rtlCol="0" fromWordArt="0" anchor="ctr" anchorCtr="0" forceAA="0" compatLnSpc="1">
            <a:prstTxWarp prst="textNoShape">
              <a:avLst/>
            </a:prstTxWarp>
            <a:noAutofit/>
          </a:bodyPr>
          <a:lstStyle/>
          <a:p>
            <a:pPr defTabSz="622891"/>
            <a:endParaRPr lang="zh-CN" altLang="en-US" sz="1600" dirty="0">
              <a:solidFill>
                <a:srgbClr val="FF0000"/>
              </a:solidFill>
              <a:ea typeface="微软雅黑" panose="020B0503020204020204" pitchFamily="34" charset="-122"/>
              <a:cs typeface="Arial" panose="020B0604020202020204" pitchFamily="34" charset="0"/>
            </a:endParaRPr>
          </a:p>
        </p:txBody>
      </p:sp>
      <p:sp>
        <p:nvSpPr>
          <p:cNvPr id="1065" name="PA-图形 4">
            <a:extLst>
              <a:ext uri="{FF2B5EF4-FFF2-40B4-BE49-F238E27FC236}">
                <a16:creationId xmlns:a16="http://schemas.microsoft.com/office/drawing/2014/main" id="{2E0251E2-56A9-4F05-81FD-95B8B26E5626}"/>
              </a:ext>
            </a:extLst>
          </p:cNvPr>
          <p:cNvSpPr/>
          <p:nvPr>
            <p:custDataLst>
              <p:tags r:id="rId10"/>
            </p:custDataLst>
          </p:nvPr>
        </p:nvSpPr>
        <p:spPr>
          <a:xfrm rot="10800000" flipV="1">
            <a:off x="7513696" y="4423627"/>
            <a:ext cx="108843" cy="134343"/>
          </a:xfrm>
          <a:custGeom>
            <a:avLst/>
            <a:gdLst>
              <a:gd name="connsiteX0" fmla="*/ 7144 w 314325"/>
              <a:gd name="connsiteY0" fmla="*/ 311944 h 314325"/>
              <a:gd name="connsiteX1" fmla="*/ 83344 w 314325"/>
              <a:gd name="connsiteY1" fmla="*/ 159544 h 314325"/>
              <a:gd name="connsiteX2" fmla="*/ 7144 w 314325"/>
              <a:gd name="connsiteY2" fmla="*/ 7144 h 314325"/>
              <a:gd name="connsiteX3" fmla="*/ 311944 w 314325"/>
              <a:gd name="connsiteY3" fmla="*/ 159544 h 314325"/>
            </a:gdLst>
            <a:ahLst/>
            <a:cxnLst>
              <a:cxn ang="0">
                <a:pos x="connsiteX0" y="connsiteY0"/>
              </a:cxn>
              <a:cxn ang="0">
                <a:pos x="connsiteX1" y="connsiteY1"/>
              </a:cxn>
              <a:cxn ang="0">
                <a:pos x="connsiteX2" y="connsiteY2"/>
              </a:cxn>
              <a:cxn ang="0">
                <a:pos x="connsiteX3" y="connsiteY3"/>
              </a:cxn>
            </a:cxnLst>
            <a:rect l="l" t="t" r="r" b="b"/>
            <a:pathLst>
              <a:path w="314325" h="314325">
                <a:moveTo>
                  <a:pt x="7144" y="311944"/>
                </a:moveTo>
                <a:lnTo>
                  <a:pt x="83344" y="159544"/>
                </a:lnTo>
                <a:lnTo>
                  <a:pt x="7144" y="7144"/>
                </a:lnTo>
                <a:lnTo>
                  <a:pt x="311944" y="159544"/>
                </a:lnTo>
                <a:close/>
              </a:path>
            </a:pathLst>
          </a:custGeom>
          <a:solidFill>
            <a:srgbClr val="FF0000"/>
          </a:solidFill>
          <a:ln w="9525" cap="flat">
            <a:noFill/>
            <a:prstDash val="solid"/>
            <a:miter/>
          </a:ln>
        </p:spPr>
        <p:txBody>
          <a:bodyPr rot="0" spcFirstLastPara="0" vertOverflow="overflow" horzOverflow="overflow" vert="horz" wrap="square" lIns="37833" tIns="18916" rIns="37833" bIns="18916" numCol="1" spcCol="0" rtlCol="0" fromWordArt="0" anchor="ctr" anchorCtr="0" forceAA="0" compatLnSpc="1">
            <a:prstTxWarp prst="textNoShape">
              <a:avLst/>
            </a:prstTxWarp>
            <a:noAutofit/>
          </a:bodyPr>
          <a:lstStyle/>
          <a:p>
            <a:pPr defTabSz="622891"/>
            <a:endParaRPr lang="zh-CN" altLang="en-US" sz="1600" dirty="0">
              <a:solidFill>
                <a:srgbClr val="FF0000"/>
              </a:solidFill>
              <a:ea typeface="微软雅黑" panose="020B0503020204020204" pitchFamily="34" charset="-122"/>
              <a:cs typeface="Arial" panose="020B0604020202020204" pitchFamily="34" charset="0"/>
            </a:endParaRPr>
          </a:p>
        </p:txBody>
      </p:sp>
      <p:sp>
        <p:nvSpPr>
          <p:cNvPr id="1066" name="PA-图形 4">
            <a:extLst>
              <a:ext uri="{FF2B5EF4-FFF2-40B4-BE49-F238E27FC236}">
                <a16:creationId xmlns:a16="http://schemas.microsoft.com/office/drawing/2014/main" id="{5876E564-FA2F-4111-9F16-A7F1880AFB56}"/>
              </a:ext>
            </a:extLst>
          </p:cNvPr>
          <p:cNvSpPr/>
          <p:nvPr>
            <p:custDataLst>
              <p:tags r:id="rId11"/>
            </p:custDataLst>
          </p:nvPr>
        </p:nvSpPr>
        <p:spPr>
          <a:xfrm rot="5400000" flipV="1">
            <a:off x="11543386" y="2235184"/>
            <a:ext cx="134343" cy="108843"/>
          </a:xfrm>
          <a:custGeom>
            <a:avLst/>
            <a:gdLst>
              <a:gd name="connsiteX0" fmla="*/ 7144 w 314325"/>
              <a:gd name="connsiteY0" fmla="*/ 311944 h 314325"/>
              <a:gd name="connsiteX1" fmla="*/ 83344 w 314325"/>
              <a:gd name="connsiteY1" fmla="*/ 159544 h 314325"/>
              <a:gd name="connsiteX2" fmla="*/ 7144 w 314325"/>
              <a:gd name="connsiteY2" fmla="*/ 7144 h 314325"/>
              <a:gd name="connsiteX3" fmla="*/ 311944 w 314325"/>
              <a:gd name="connsiteY3" fmla="*/ 159544 h 314325"/>
            </a:gdLst>
            <a:ahLst/>
            <a:cxnLst>
              <a:cxn ang="0">
                <a:pos x="connsiteX0" y="connsiteY0"/>
              </a:cxn>
              <a:cxn ang="0">
                <a:pos x="connsiteX1" y="connsiteY1"/>
              </a:cxn>
              <a:cxn ang="0">
                <a:pos x="connsiteX2" y="connsiteY2"/>
              </a:cxn>
              <a:cxn ang="0">
                <a:pos x="connsiteX3" y="connsiteY3"/>
              </a:cxn>
            </a:cxnLst>
            <a:rect l="l" t="t" r="r" b="b"/>
            <a:pathLst>
              <a:path w="314325" h="314325">
                <a:moveTo>
                  <a:pt x="7144" y="311944"/>
                </a:moveTo>
                <a:lnTo>
                  <a:pt x="83344" y="159544"/>
                </a:lnTo>
                <a:lnTo>
                  <a:pt x="7144" y="7144"/>
                </a:lnTo>
                <a:lnTo>
                  <a:pt x="311944" y="159544"/>
                </a:lnTo>
                <a:close/>
              </a:path>
            </a:pathLst>
          </a:custGeom>
          <a:solidFill>
            <a:srgbClr val="FF0000"/>
          </a:solidFill>
          <a:ln w="9525" cap="flat">
            <a:noFill/>
            <a:prstDash val="solid"/>
            <a:miter/>
          </a:ln>
        </p:spPr>
        <p:txBody>
          <a:bodyPr rot="0" spcFirstLastPara="0" vertOverflow="overflow" horzOverflow="overflow" vert="horz" wrap="square" lIns="37833" tIns="18916" rIns="37833" bIns="18916" numCol="1" spcCol="0" rtlCol="0" fromWordArt="0" anchor="ctr" anchorCtr="0" forceAA="0" compatLnSpc="1">
            <a:prstTxWarp prst="textNoShape">
              <a:avLst/>
            </a:prstTxWarp>
            <a:noAutofit/>
          </a:bodyPr>
          <a:lstStyle/>
          <a:p>
            <a:pPr defTabSz="622891"/>
            <a:endParaRPr lang="zh-CN" altLang="en-US" sz="1600" dirty="0">
              <a:solidFill>
                <a:srgbClr val="FF0000"/>
              </a:solidFill>
              <a:ea typeface="微软雅黑" panose="020B0503020204020204" pitchFamily="34" charset="-122"/>
              <a:cs typeface="Arial" panose="020B0604020202020204" pitchFamily="34" charset="0"/>
            </a:endParaRPr>
          </a:p>
        </p:txBody>
      </p:sp>
      <p:sp>
        <p:nvSpPr>
          <p:cNvPr id="1067" name="PA-图形 4">
            <a:extLst>
              <a:ext uri="{FF2B5EF4-FFF2-40B4-BE49-F238E27FC236}">
                <a16:creationId xmlns:a16="http://schemas.microsoft.com/office/drawing/2014/main" id="{B638AAD5-9574-4625-993B-748A42655E97}"/>
              </a:ext>
            </a:extLst>
          </p:cNvPr>
          <p:cNvSpPr/>
          <p:nvPr>
            <p:custDataLst>
              <p:tags r:id="rId12"/>
            </p:custDataLst>
          </p:nvPr>
        </p:nvSpPr>
        <p:spPr>
          <a:xfrm rot="5400000" flipV="1">
            <a:off x="11543386" y="3976617"/>
            <a:ext cx="134343" cy="108843"/>
          </a:xfrm>
          <a:custGeom>
            <a:avLst/>
            <a:gdLst>
              <a:gd name="connsiteX0" fmla="*/ 7144 w 314325"/>
              <a:gd name="connsiteY0" fmla="*/ 311944 h 314325"/>
              <a:gd name="connsiteX1" fmla="*/ 83344 w 314325"/>
              <a:gd name="connsiteY1" fmla="*/ 159544 h 314325"/>
              <a:gd name="connsiteX2" fmla="*/ 7144 w 314325"/>
              <a:gd name="connsiteY2" fmla="*/ 7144 h 314325"/>
              <a:gd name="connsiteX3" fmla="*/ 311944 w 314325"/>
              <a:gd name="connsiteY3" fmla="*/ 159544 h 314325"/>
            </a:gdLst>
            <a:ahLst/>
            <a:cxnLst>
              <a:cxn ang="0">
                <a:pos x="connsiteX0" y="connsiteY0"/>
              </a:cxn>
              <a:cxn ang="0">
                <a:pos x="connsiteX1" y="connsiteY1"/>
              </a:cxn>
              <a:cxn ang="0">
                <a:pos x="connsiteX2" y="connsiteY2"/>
              </a:cxn>
              <a:cxn ang="0">
                <a:pos x="connsiteX3" y="connsiteY3"/>
              </a:cxn>
            </a:cxnLst>
            <a:rect l="l" t="t" r="r" b="b"/>
            <a:pathLst>
              <a:path w="314325" h="314325">
                <a:moveTo>
                  <a:pt x="7144" y="311944"/>
                </a:moveTo>
                <a:lnTo>
                  <a:pt x="83344" y="159544"/>
                </a:lnTo>
                <a:lnTo>
                  <a:pt x="7144" y="7144"/>
                </a:lnTo>
                <a:lnTo>
                  <a:pt x="311944" y="159544"/>
                </a:lnTo>
                <a:close/>
              </a:path>
            </a:pathLst>
          </a:custGeom>
          <a:solidFill>
            <a:srgbClr val="FF0000"/>
          </a:solidFill>
          <a:ln w="9525" cap="flat">
            <a:noFill/>
            <a:prstDash val="solid"/>
            <a:miter/>
          </a:ln>
        </p:spPr>
        <p:txBody>
          <a:bodyPr rot="0" spcFirstLastPara="0" vertOverflow="overflow" horzOverflow="overflow" vert="horz" wrap="square" lIns="37833" tIns="18916" rIns="37833" bIns="18916" numCol="1" spcCol="0" rtlCol="0" fromWordArt="0" anchor="ctr" anchorCtr="0" forceAA="0" compatLnSpc="1">
            <a:prstTxWarp prst="textNoShape">
              <a:avLst/>
            </a:prstTxWarp>
            <a:noAutofit/>
          </a:bodyPr>
          <a:lstStyle/>
          <a:p>
            <a:pPr defTabSz="622891"/>
            <a:endParaRPr lang="zh-CN" altLang="en-US" sz="1600" dirty="0">
              <a:solidFill>
                <a:srgbClr val="FF0000"/>
              </a:solidFill>
              <a:ea typeface="微软雅黑" panose="020B0503020204020204" pitchFamily="34" charset="-122"/>
              <a:cs typeface="Arial" panose="020B0604020202020204" pitchFamily="34" charset="0"/>
            </a:endParaRPr>
          </a:p>
        </p:txBody>
      </p:sp>
      <p:grpSp>
        <p:nvGrpSpPr>
          <p:cNvPr id="1068" name="组合 1067">
            <a:extLst>
              <a:ext uri="{FF2B5EF4-FFF2-40B4-BE49-F238E27FC236}">
                <a16:creationId xmlns:a16="http://schemas.microsoft.com/office/drawing/2014/main" id="{F4242ADC-EC64-4563-90CA-368BCD37F9AE}"/>
              </a:ext>
            </a:extLst>
          </p:cNvPr>
          <p:cNvGrpSpPr>
            <a:grpSpLocks noChangeAspect="1"/>
          </p:cNvGrpSpPr>
          <p:nvPr/>
        </p:nvGrpSpPr>
        <p:grpSpPr>
          <a:xfrm>
            <a:off x="5088000" y="1597569"/>
            <a:ext cx="528140" cy="528000"/>
            <a:chOff x="12441287" y="329208"/>
            <a:chExt cx="773240" cy="773033"/>
          </a:xfrm>
        </p:grpSpPr>
        <p:grpSp>
          <p:nvGrpSpPr>
            <p:cNvPr id="1069" name="组合 1068"/>
            <p:cNvGrpSpPr/>
            <p:nvPr/>
          </p:nvGrpSpPr>
          <p:grpSpPr>
            <a:xfrm>
              <a:off x="12441287" y="329208"/>
              <a:ext cx="773240" cy="773033"/>
              <a:chOff x="9680486" y="4327956"/>
              <a:chExt cx="1208744" cy="1208744"/>
            </a:xfrm>
          </p:grpSpPr>
          <p:sp>
            <p:nvSpPr>
              <p:cNvPr id="1071" name="椭圆 1070"/>
              <p:cNvSpPr>
                <a:spLocks noChangeAspect="1"/>
              </p:cNvSpPr>
              <p:nvPr/>
            </p:nvSpPr>
            <p:spPr>
              <a:xfrm>
                <a:off x="9726808" y="4374278"/>
                <a:ext cx="1116100" cy="1116100"/>
              </a:xfrm>
              <a:prstGeom prst="ellipse">
                <a:avLst/>
              </a:prstGeom>
              <a:gradFill flip="none" rotWithShape="1">
                <a:gsLst>
                  <a:gs pos="0">
                    <a:sysClr val="window" lastClr="FFFFFF">
                      <a:alpha val="15000"/>
                    </a:sysClr>
                  </a:gs>
                  <a:gs pos="100000">
                    <a:sysClr val="window" lastClr="FFFFFF">
                      <a:alpha val="0"/>
                    </a:sysClr>
                  </a:gs>
                </a:gsLst>
                <a:lin ang="16200000" scaled="1"/>
                <a:tileRect/>
              </a:gradFill>
              <a:ln w="3175" cap="flat" cmpd="sng" algn="ctr">
                <a:gradFill flip="none" rotWithShape="1">
                  <a:gsLst>
                    <a:gs pos="0">
                      <a:sysClr val="window" lastClr="FFFFFF">
                        <a:alpha val="60000"/>
                      </a:sysClr>
                    </a:gs>
                    <a:gs pos="100000">
                      <a:sysClr val="window" lastClr="FFFFFF">
                        <a:alpha val="0"/>
                      </a:sysClr>
                    </a:gs>
                  </a:gsLst>
                  <a:lin ang="16200000" scaled="1"/>
                  <a:tileRect/>
                </a:gradFill>
                <a:prstDash val="solid"/>
                <a:round/>
                <a:headEnd/>
                <a:tailEn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sp>
            <p:nvSpPr>
              <p:cNvPr id="1072" name="椭圆 1071"/>
              <p:cNvSpPr>
                <a:spLocks noChangeAspect="1"/>
              </p:cNvSpPr>
              <p:nvPr/>
            </p:nvSpPr>
            <p:spPr>
              <a:xfrm>
                <a:off x="9680486" y="4327956"/>
                <a:ext cx="1208744" cy="1208744"/>
              </a:xfrm>
              <a:prstGeom prst="ellipse">
                <a:avLst/>
              </a:prstGeom>
              <a:noFill/>
              <a:ln w="3175" cap="flat" cmpd="sng" algn="ctr">
                <a:gradFill flip="none" rotWithShape="1">
                  <a:gsLst>
                    <a:gs pos="68000">
                      <a:srgbClr val="FFFFFF"/>
                    </a:gs>
                    <a:gs pos="0">
                      <a:sysClr val="window" lastClr="FFFFFF">
                        <a:alpha val="60000"/>
                      </a:sysClr>
                    </a:gs>
                    <a:gs pos="100000">
                      <a:sysClr val="window" lastClr="FFFFFF">
                        <a:alpha val="0"/>
                      </a:sysClr>
                    </a:gs>
                    <a:gs pos="35000">
                      <a:sysClr val="window" lastClr="FFFFFF">
                        <a:alpha val="0"/>
                      </a:sysClr>
                    </a:gs>
                  </a:gsLst>
                  <a:lin ang="16200000" scaled="1"/>
                  <a:tileRect/>
                </a:gradFill>
                <a:prstDash val="solid"/>
                <a:round/>
                <a:headEnd/>
                <a:tailEn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grpSp>
        <p:pic>
          <p:nvPicPr>
            <p:cNvPr id="1070" name="图片 106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2587694" y="487130"/>
              <a:ext cx="480427" cy="457188"/>
            </a:xfrm>
            <a:prstGeom prst="rect">
              <a:avLst/>
            </a:prstGeom>
          </p:spPr>
        </p:pic>
      </p:grpSp>
      <p:sp>
        <p:nvSpPr>
          <p:cNvPr id="1073" name="矩形 1072">
            <a:extLst>
              <a:ext uri="{FF2B5EF4-FFF2-40B4-BE49-F238E27FC236}">
                <a16:creationId xmlns:a16="http://schemas.microsoft.com/office/drawing/2014/main" id="{3F9C3C4B-2849-4672-8321-5632301C62AB}"/>
              </a:ext>
            </a:extLst>
          </p:cNvPr>
          <p:cNvSpPr/>
          <p:nvPr/>
        </p:nvSpPr>
        <p:spPr>
          <a:xfrm>
            <a:off x="4887826" y="2133408"/>
            <a:ext cx="939680" cy="307777"/>
          </a:xfrm>
          <a:prstGeom prst="rect">
            <a:avLst/>
          </a:prstGeom>
        </p:spPr>
        <p:txBody>
          <a:bodyPr wrap="none">
            <a:spAutoFit/>
          </a:bodyPr>
          <a:lstStyle/>
          <a:p>
            <a:pPr algn="ctr" defTabSz="622891"/>
            <a:r>
              <a:rPr lang="en-US" altLang="zh-CN" sz="1400" b="1" dirty="0">
                <a:solidFill>
                  <a:srgbClr val="FFC000"/>
                </a:solidFill>
                <a:ea typeface="微软雅黑" panose="020B0503020204020204" pitchFamily="34" charset="-122"/>
                <a:cs typeface="Arial" panose="020B0604020202020204" pitchFamily="34" charset="0"/>
              </a:rPr>
              <a:t>Planning</a:t>
            </a:r>
          </a:p>
        </p:txBody>
      </p:sp>
      <p:grpSp>
        <p:nvGrpSpPr>
          <p:cNvPr id="1074" name="组合 1073"/>
          <p:cNvGrpSpPr/>
          <p:nvPr/>
        </p:nvGrpSpPr>
        <p:grpSpPr>
          <a:xfrm>
            <a:off x="5088000" y="2612231"/>
            <a:ext cx="528140" cy="528000"/>
            <a:chOff x="6084169" y="2073596"/>
            <a:chExt cx="396105" cy="396000"/>
          </a:xfrm>
        </p:grpSpPr>
        <p:pic>
          <p:nvPicPr>
            <p:cNvPr id="1075" name="图片 1074"/>
            <p:cNvPicPr>
              <a:picLocks noChangeAspect="1"/>
            </p:cNvPicPr>
            <p:nvPr/>
          </p:nvPicPr>
          <p:blipFill>
            <a:blip r:embed="rId17" cstate="print">
              <a:lum bright="70000" contrast="-70000"/>
              <a:extLst>
                <a:ext uri="{28A0092B-C50C-407E-A947-70E740481C1C}">
                  <a14:useLocalDpi xmlns:a14="http://schemas.microsoft.com/office/drawing/2010/main" val="0"/>
                </a:ext>
              </a:extLst>
            </a:blip>
            <a:stretch>
              <a:fillRect/>
            </a:stretch>
          </p:blipFill>
          <p:spPr>
            <a:xfrm>
              <a:off x="6168732" y="2185902"/>
              <a:ext cx="226979" cy="216000"/>
            </a:xfrm>
            <a:prstGeom prst="rect">
              <a:avLst/>
            </a:prstGeom>
          </p:spPr>
        </p:pic>
        <p:grpSp>
          <p:nvGrpSpPr>
            <p:cNvPr id="1076" name="组合 1075"/>
            <p:cNvGrpSpPr>
              <a:grpSpLocks noChangeAspect="1"/>
            </p:cNvGrpSpPr>
            <p:nvPr/>
          </p:nvGrpSpPr>
          <p:grpSpPr>
            <a:xfrm>
              <a:off x="6084169" y="2073596"/>
              <a:ext cx="396105" cy="396000"/>
              <a:chOff x="9680477" y="4327957"/>
              <a:chExt cx="1208744" cy="1208744"/>
            </a:xfrm>
          </p:grpSpPr>
          <p:sp>
            <p:nvSpPr>
              <p:cNvPr id="1077" name="椭圆 1076"/>
              <p:cNvSpPr>
                <a:spLocks noChangeAspect="1"/>
              </p:cNvSpPr>
              <p:nvPr/>
            </p:nvSpPr>
            <p:spPr>
              <a:xfrm>
                <a:off x="9726808" y="4374278"/>
                <a:ext cx="1116100" cy="1116100"/>
              </a:xfrm>
              <a:prstGeom prst="ellipse">
                <a:avLst/>
              </a:prstGeom>
              <a:gradFill flip="none" rotWithShape="1">
                <a:gsLst>
                  <a:gs pos="0">
                    <a:sysClr val="window" lastClr="FFFFFF">
                      <a:alpha val="15000"/>
                    </a:sysClr>
                  </a:gs>
                  <a:gs pos="100000">
                    <a:sysClr val="window" lastClr="FFFFFF">
                      <a:alpha val="0"/>
                    </a:sysClr>
                  </a:gs>
                </a:gsLst>
                <a:lin ang="16200000" scaled="1"/>
                <a:tileRect/>
              </a:gradFill>
              <a:ln w="3175" cap="flat" cmpd="sng" algn="ctr">
                <a:gradFill flip="none" rotWithShape="1">
                  <a:gsLst>
                    <a:gs pos="0">
                      <a:sysClr val="window" lastClr="FFFFFF">
                        <a:alpha val="60000"/>
                      </a:sysClr>
                    </a:gs>
                    <a:gs pos="100000">
                      <a:sysClr val="window" lastClr="FFFFFF">
                        <a:alpha val="0"/>
                      </a:sysClr>
                    </a:gs>
                  </a:gsLst>
                  <a:lin ang="16200000" scaled="1"/>
                  <a:tileRect/>
                </a:gradFill>
                <a:prstDash val="solid"/>
                <a:round/>
                <a:headEnd/>
                <a:tailEn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sp>
            <p:nvSpPr>
              <p:cNvPr id="1078" name="椭圆 1077"/>
              <p:cNvSpPr>
                <a:spLocks noChangeAspect="1"/>
              </p:cNvSpPr>
              <p:nvPr/>
            </p:nvSpPr>
            <p:spPr>
              <a:xfrm>
                <a:off x="9680477" y="4327957"/>
                <a:ext cx="1208744" cy="1208744"/>
              </a:xfrm>
              <a:prstGeom prst="ellipse">
                <a:avLst/>
              </a:prstGeom>
              <a:noFill/>
              <a:ln w="3175" cap="flat" cmpd="sng" algn="ctr">
                <a:gradFill flip="none" rotWithShape="1">
                  <a:gsLst>
                    <a:gs pos="68000">
                      <a:srgbClr val="FFFFFF"/>
                    </a:gs>
                    <a:gs pos="0">
                      <a:sysClr val="window" lastClr="FFFFFF">
                        <a:alpha val="60000"/>
                      </a:sysClr>
                    </a:gs>
                    <a:gs pos="100000">
                      <a:sysClr val="window" lastClr="FFFFFF">
                        <a:alpha val="0"/>
                      </a:sysClr>
                    </a:gs>
                    <a:gs pos="35000">
                      <a:sysClr val="window" lastClr="FFFFFF">
                        <a:alpha val="0"/>
                      </a:sysClr>
                    </a:gs>
                  </a:gsLst>
                  <a:lin ang="16200000" scaled="1"/>
                  <a:tileRect/>
                </a:gradFill>
                <a:prstDash val="solid"/>
                <a:round/>
                <a:headEnd/>
                <a:tailEn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grpSp>
      </p:grpSp>
      <p:sp>
        <p:nvSpPr>
          <p:cNvPr id="1079" name="矩形 1078">
            <a:extLst>
              <a:ext uri="{FF2B5EF4-FFF2-40B4-BE49-F238E27FC236}">
                <a16:creationId xmlns:a16="http://schemas.microsoft.com/office/drawing/2014/main" id="{1DA6F533-8635-4834-8ED0-9952C358BE7E}"/>
              </a:ext>
            </a:extLst>
          </p:cNvPr>
          <p:cNvSpPr/>
          <p:nvPr/>
        </p:nvSpPr>
        <p:spPr>
          <a:xfrm>
            <a:off x="4753173" y="3166946"/>
            <a:ext cx="1208985" cy="307777"/>
          </a:xfrm>
          <a:prstGeom prst="rect">
            <a:avLst/>
          </a:prstGeom>
        </p:spPr>
        <p:txBody>
          <a:bodyPr wrap="none">
            <a:spAutoFit/>
          </a:bodyPr>
          <a:lstStyle/>
          <a:p>
            <a:pPr algn="ctr" defTabSz="622891"/>
            <a:r>
              <a:rPr lang="en-US" altLang="zh-CN" sz="1400" b="1" dirty="0">
                <a:solidFill>
                  <a:srgbClr val="FFC000"/>
                </a:solidFill>
                <a:ea typeface="微软雅黑" panose="020B0503020204020204" pitchFamily="34" charset="-122"/>
                <a:cs typeface="Arial" panose="020B0604020202020204" pitchFamily="34" charset="0"/>
              </a:rPr>
              <a:t>Deployment</a:t>
            </a:r>
          </a:p>
        </p:txBody>
      </p:sp>
      <p:grpSp>
        <p:nvGrpSpPr>
          <p:cNvPr id="1080" name="组合 1079">
            <a:extLst>
              <a:ext uri="{FF2B5EF4-FFF2-40B4-BE49-F238E27FC236}">
                <a16:creationId xmlns:a16="http://schemas.microsoft.com/office/drawing/2014/main" id="{CCD34E2B-6938-47A9-A827-AD33753C71B3}"/>
              </a:ext>
            </a:extLst>
          </p:cNvPr>
          <p:cNvGrpSpPr>
            <a:grpSpLocks noChangeAspect="1"/>
          </p:cNvGrpSpPr>
          <p:nvPr/>
        </p:nvGrpSpPr>
        <p:grpSpPr>
          <a:xfrm>
            <a:off x="5088000" y="3626892"/>
            <a:ext cx="528140" cy="528000"/>
            <a:chOff x="12441287" y="2134488"/>
            <a:chExt cx="773240" cy="773033"/>
          </a:xfrm>
        </p:grpSpPr>
        <p:grpSp>
          <p:nvGrpSpPr>
            <p:cNvPr id="1081" name="组合 1080"/>
            <p:cNvGrpSpPr/>
            <p:nvPr/>
          </p:nvGrpSpPr>
          <p:grpSpPr>
            <a:xfrm>
              <a:off x="12441287" y="2134488"/>
              <a:ext cx="773240" cy="773033"/>
              <a:chOff x="9680486" y="4327956"/>
              <a:chExt cx="1208744" cy="1208744"/>
            </a:xfrm>
          </p:grpSpPr>
          <p:sp>
            <p:nvSpPr>
              <p:cNvPr id="1083" name="椭圆 1082"/>
              <p:cNvSpPr>
                <a:spLocks noChangeAspect="1"/>
              </p:cNvSpPr>
              <p:nvPr/>
            </p:nvSpPr>
            <p:spPr>
              <a:xfrm>
                <a:off x="9726808" y="4374278"/>
                <a:ext cx="1116100" cy="1116100"/>
              </a:xfrm>
              <a:prstGeom prst="ellipse">
                <a:avLst/>
              </a:prstGeom>
              <a:gradFill flip="none" rotWithShape="1">
                <a:gsLst>
                  <a:gs pos="0">
                    <a:sysClr val="window" lastClr="FFFFFF">
                      <a:alpha val="15000"/>
                    </a:sysClr>
                  </a:gs>
                  <a:gs pos="100000">
                    <a:sysClr val="window" lastClr="FFFFFF">
                      <a:alpha val="0"/>
                    </a:sysClr>
                  </a:gs>
                </a:gsLst>
                <a:lin ang="16200000" scaled="1"/>
                <a:tileRect/>
              </a:gradFill>
              <a:ln w="3175" cap="flat" cmpd="sng" algn="ctr">
                <a:gradFill flip="none" rotWithShape="1">
                  <a:gsLst>
                    <a:gs pos="0">
                      <a:sysClr val="window" lastClr="FFFFFF">
                        <a:alpha val="60000"/>
                      </a:sysClr>
                    </a:gs>
                    <a:gs pos="100000">
                      <a:sysClr val="window" lastClr="FFFFFF">
                        <a:alpha val="0"/>
                      </a:sysClr>
                    </a:gs>
                  </a:gsLst>
                  <a:lin ang="16200000" scaled="1"/>
                  <a:tileRect/>
                </a:gradFill>
                <a:prstDash val="solid"/>
                <a:round/>
                <a:headEnd/>
                <a:tailEn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sp>
            <p:nvSpPr>
              <p:cNvPr id="1084" name="椭圆 1083"/>
              <p:cNvSpPr>
                <a:spLocks noChangeAspect="1"/>
              </p:cNvSpPr>
              <p:nvPr/>
            </p:nvSpPr>
            <p:spPr>
              <a:xfrm>
                <a:off x="9680486" y="4327956"/>
                <a:ext cx="1208744" cy="1208744"/>
              </a:xfrm>
              <a:prstGeom prst="ellipse">
                <a:avLst/>
              </a:prstGeom>
              <a:noFill/>
              <a:ln w="3175" cap="flat" cmpd="sng" algn="ctr">
                <a:gradFill flip="none" rotWithShape="1">
                  <a:gsLst>
                    <a:gs pos="68000">
                      <a:srgbClr val="FFFFFF"/>
                    </a:gs>
                    <a:gs pos="0">
                      <a:sysClr val="window" lastClr="FFFFFF">
                        <a:alpha val="60000"/>
                      </a:sysClr>
                    </a:gs>
                    <a:gs pos="100000">
                      <a:sysClr val="window" lastClr="FFFFFF">
                        <a:alpha val="0"/>
                      </a:sysClr>
                    </a:gs>
                    <a:gs pos="35000">
                      <a:sysClr val="window" lastClr="FFFFFF">
                        <a:alpha val="0"/>
                      </a:sysClr>
                    </a:gs>
                  </a:gsLst>
                  <a:lin ang="16200000" scaled="1"/>
                  <a:tileRect/>
                </a:gradFill>
                <a:prstDash val="solid"/>
                <a:round/>
                <a:headEnd/>
                <a:tailEn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grpSp>
        <p:pic>
          <p:nvPicPr>
            <p:cNvPr id="1082" name="图片 108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2587695" y="2292410"/>
              <a:ext cx="480425" cy="457188"/>
            </a:xfrm>
            <a:prstGeom prst="rect">
              <a:avLst/>
            </a:prstGeom>
          </p:spPr>
        </p:pic>
      </p:grpSp>
      <p:sp>
        <p:nvSpPr>
          <p:cNvPr id="1085" name="矩形 1084"/>
          <p:cNvSpPr/>
          <p:nvPr/>
        </p:nvSpPr>
        <p:spPr>
          <a:xfrm>
            <a:off x="4724319" y="4149080"/>
            <a:ext cx="1266693" cy="523220"/>
          </a:xfrm>
          <a:prstGeom prst="rect">
            <a:avLst/>
          </a:prstGeom>
        </p:spPr>
        <p:txBody>
          <a:bodyPr wrap="none">
            <a:spAutoFit/>
          </a:bodyPr>
          <a:lstStyle/>
          <a:p>
            <a:pPr algn="ctr" defTabSz="519075">
              <a:defRPr sz="1000" b="1">
                <a:solidFill>
                  <a:srgbClr val="FFC000"/>
                </a:solidFill>
                <a:latin typeface="Arial"/>
                <a:ea typeface="Arial"/>
                <a:cs typeface="Arial"/>
                <a:sym typeface="Arial"/>
              </a:defRPr>
            </a:pPr>
            <a:r>
              <a:rPr lang="en-US" altLang="zh-CN" sz="1400" b="1" dirty="0">
                <a:solidFill>
                  <a:srgbClr val="FFC000"/>
                </a:solidFill>
                <a:ea typeface="Arial"/>
                <a:cs typeface="Arial"/>
                <a:sym typeface="Arial"/>
              </a:rPr>
              <a:t>Operation&amp; </a:t>
            </a:r>
          </a:p>
          <a:p>
            <a:pPr algn="ctr" defTabSz="519075">
              <a:defRPr sz="1000" b="1">
                <a:solidFill>
                  <a:srgbClr val="FFC000"/>
                </a:solidFill>
                <a:latin typeface="Arial"/>
                <a:ea typeface="Arial"/>
                <a:cs typeface="Arial"/>
                <a:sym typeface="Arial"/>
              </a:defRPr>
            </a:pPr>
            <a:r>
              <a:rPr lang="en-US" altLang="zh-CN" sz="1400" b="1" dirty="0">
                <a:solidFill>
                  <a:srgbClr val="FFC000"/>
                </a:solidFill>
                <a:ea typeface="Arial"/>
                <a:cs typeface="Arial"/>
                <a:sym typeface="Arial"/>
              </a:rPr>
              <a:t>Maintenance</a:t>
            </a:r>
          </a:p>
        </p:txBody>
      </p:sp>
      <p:grpSp>
        <p:nvGrpSpPr>
          <p:cNvPr id="1086" name="组合 1085">
            <a:extLst>
              <a:ext uri="{FF2B5EF4-FFF2-40B4-BE49-F238E27FC236}">
                <a16:creationId xmlns:a16="http://schemas.microsoft.com/office/drawing/2014/main" id="{8BEBE297-73C4-4D4E-B6C8-9CF3B0813920}"/>
              </a:ext>
            </a:extLst>
          </p:cNvPr>
          <p:cNvGrpSpPr>
            <a:grpSpLocks noChangeAspect="1"/>
          </p:cNvGrpSpPr>
          <p:nvPr/>
        </p:nvGrpSpPr>
        <p:grpSpPr>
          <a:xfrm>
            <a:off x="5088000" y="4641553"/>
            <a:ext cx="528140" cy="528000"/>
            <a:chOff x="12441287" y="3037128"/>
            <a:chExt cx="773240" cy="773033"/>
          </a:xfrm>
        </p:grpSpPr>
        <p:grpSp>
          <p:nvGrpSpPr>
            <p:cNvPr id="1087" name="组合 1086"/>
            <p:cNvGrpSpPr/>
            <p:nvPr/>
          </p:nvGrpSpPr>
          <p:grpSpPr>
            <a:xfrm>
              <a:off x="12441287" y="3037128"/>
              <a:ext cx="773240" cy="773033"/>
              <a:chOff x="9680486" y="4327956"/>
              <a:chExt cx="1208744" cy="1208744"/>
            </a:xfrm>
          </p:grpSpPr>
          <p:sp>
            <p:nvSpPr>
              <p:cNvPr id="1089" name="椭圆 1088"/>
              <p:cNvSpPr>
                <a:spLocks noChangeAspect="1"/>
              </p:cNvSpPr>
              <p:nvPr/>
            </p:nvSpPr>
            <p:spPr>
              <a:xfrm>
                <a:off x="9726808" y="4374278"/>
                <a:ext cx="1116100" cy="1116100"/>
              </a:xfrm>
              <a:prstGeom prst="ellipse">
                <a:avLst/>
              </a:prstGeom>
              <a:gradFill flip="none" rotWithShape="1">
                <a:gsLst>
                  <a:gs pos="0">
                    <a:sysClr val="window" lastClr="FFFFFF">
                      <a:alpha val="15000"/>
                    </a:sysClr>
                  </a:gs>
                  <a:gs pos="100000">
                    <a:sysClr val="window" lastClr="FFFFFF">
                      <a:alpha val="0"/>
                    </a:sysClr>
                  </a:gs>
                </a:gsLst>
                <a:lin ang="16200000" scaled="1"/>
                <a:tileRect/>
              </a:gradFill>
              <a:ln w="3175" cap="flat" cmpd="sng" algn="ctr">
                <a:gradFill flip="none" rotWithShape="1">
                  <a:gsLst>
                    <a:gs pos="0">
                      <a:sysClr val="window" lastClr="FFFFFF">
                        <a:alpha val="60000"/>
                      </a:sysClr>
                    </a:gs>
                    <a:gs pos="100000">
                      <a:sysClr val="window" lastClr="FFFFFF">
                        <a:alpha val="0"/>
                      </a:sysClr>
                    </a:gs>
                  </a:gsLst>
                  <a:lin ang="16200000" scaled="1"/>
                  <a:tileRect/>
                </a:gradFill>
                <a:prstDash val="solid"/>
                <a:round/>
                <a:headEnd/>
                <a:tailEn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sp>
            <p:nvSpPr>
              <p:cNvPr id="1090" name="椭圆 1089"/>
              <p:cNvSpPr>
                <a:spLocks noChangeAspect="1"/>
              </p:cNvSpPr>
              <p:nvPr/>
            </p:nvSpPr>
            <p:spPr>
              <a:xfrm>
                <a:off x="9680486" y="4327956"/>
                <a:ext cx="1208744" cy="1208744"/>
              </a:xfrm>
              <a:prstGeom prst="ellipse">
                <a:avLst/>
              </a:prstGeom>
              <a:noFill/>
              <a:ln w="3175" cap="flat" cmpd="sng" algn="ctr">
                <a:gradFill flip="none" rotWithShape="1">
                  <a:gsLst>
                    <a:gs pos="68000">
                      <a:srgbClr val="FFFFFF"/>
                    </a:gs>
                    <a:gs pos="0">
                      <a:sysClr val="window" lastClr="FFFFFF">
                        <a:alpha val="60000"/>
                      </a:sysClr>
                    </a:gs>
                    <a:gs pos="100000">
                      <a:sysClr val="window" lastClr="FFFFFF">
                        <a:alpha val="0"/>
                      </a:sysClr>
                    </a:gs>
                    <a:gs pos="35000">
                      <a:sysClr val="window" lastClr="FFFFFF">
                        <a:alpha val="0"/>
                      </a:sysClr>
                    </a:gs>
                  </a:gsLst>
                  <a:lin ang="16200000" scaled="1"/>
                  <a:tileRect/>
                </a:gradFill>
                <a:prstDash val="solid"/>
                <a:round/>
                <a:headEnd/>
                <a:tailEn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133" b="0" i="0" u="none" strike="noStrike" kern="0" cap="none" spc="0" normalizeH="0" baseline="0" noProof="0">
                  <a:ln>
                    <a:noFill/>
                  </a:ln>
                  <a:solidFill>
                    <a:prstClr val="white"/>
                  </a:solidFill>
                  <a:effectLst/>
                  <a:uLnTx/>
                  <a:uFillTx/>
                  <a:latin typeface="Calibri"/>
                  <a:ea typeface="微软雅黑" panose="020B0503020204020204" pitchFamily="34" charset="-122"/>
                  <a:cs typeface="Arial" panose="020B0604020202020204" pitchFamily="34" charset="0"/>
                </a:endParaRPr>
              </a:p>
            </p:txBody>
          </p:sp>
        </p:grpSp>
        <p:pic>
          <p:nvPicPr>
            <p:cNvPr id="1088" name="图片 1087"/>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2587695" y="3195050"/>
              <a:ext cx="480425" cy="457188"/>
            </a:xfrm>
            <a:prstGeom prst="rect">
              <a:avLst/>
            </a:prstGeom>
          </p:spPr>
        </p:pic>
      </p:grpSp>
      <p:sp>
        <p:nvSpPr>
          <p:cNvPr id="1091" name="矩形 1090">
            <a:extLst>
              <a:ext uri="{FF2B5EF4-FFF2-40B4-BE49-F238E27FC236}">
                <a16:creationId xmlns:a16="http://schemas.microsoft.com/office/drawing/2014/main" id="{CE5431EE-2E41-4ABB-BB4F-A4E9960B835D}"/>
              </a:ext>
            </a:extLst>
          </p:cNvPr>
          <p:cNvSpPr/>
          <p:nvPr/>
        </p:nvSpPr>
        <p:spPr>
          <a:xfrm>
            <a:off x="4723518" y="5186674"/>
            <a:ext cx="1268296" cy="307777"/>
          </a:xfrm>
          <a:prstGeom prst="rect">
            <a:avLst/>
          </a:prstGeom>
        </p:spPr>
        <p:txBody>
          <a:bodyPr wrap="none">
            <a:spAutoFit/>
          </a:bodyPr>
          <a:lstStyle/>
          <a:p>
            <a:pPr algn="ctr" defTabSz="622891"/>
            <a:r>
              <a:rPr lang="en-US" altLang="zh-CN" sz="1400" b="1" dirty="0">
                <a:solidFill>
                  <a:srgbClr val="FFC000"/>
                </a:solidFill>
                <a:ea typeface="微软雅黑" panose="020B0503020204020204" pitchFamily="34" charset="-122"/>
                <a:cs typeface="Arial" panose="020B0604020202020204" pitchFamily="34" charset="0"/>
              </a:rPr>
              <a:t>Optimization</a:t>
            </a:r>
          </a:p>
        </p:txBody>
      </p:sp>
      <p:sp>
        <p:nvSpPr>
          <p:cNvPr id="1092" name="文本框 19"/>
          <p:cNvSpPr txBox="1"/>
          <p:nvPr/>
        </p:nvSpPr>
        <p:spPr>
          <a:xfrm>
            <a:off x="6391387" y="5061182"/>
            <a:ext cx="944169" cy="430887"/>
          </a:xfrm>
          <a:prstGeom prst="rect">
            <a:avLst/>
          </a:prstGeom>
          <a:noFill/>
        </p:spPr>
        <p:txBody>
          <a:bodyPr wrap="none" lIns="0" tIns="0" rIns="0" bIns="0" rtlCol="0">
            <a:spAutoFit/>
          </a:bodyPr>
          <a:lstStyle/>
          <a:p>
            <a:pPr algn="ctr" defTabSz="622891"/>
            <a:r>
              <a:rPr lang="en-US" altLang="zh-CN" sz="1400" b="1" dirty="0">
                <a:solidFill>
                  <a:prstClr val="white"/>
                </a:solidFill>
                <a:ea typeface="微软雅黑" panose="020B0503020204020204" pitchFamily="34" charset="-122"/>
                <a:cs typeface="Arial" panose="020B0604020202020204" pitchFamily="34" charset="0"/>
              </a:rPr>
              <a:t>Initial</a:t>
            </a:r>
          </a:p>
          <a:p>
            <a:pPr algn="ctr" defTabSz="622891"/>
            <a:r>
              <a:rPr lang="en-US" altLang="zh-CN" sz="1400" b="1" dirty="0">
                <a:solidFill>
                  <a:prstClr val="white"/>
                </a:solidFill>
                <a:ea typeface="微软雅黑" panose="020B0503020204020204" pitchFamily="34" charset="-122"/>
                <a:cs typeface="Arial" panose="020B0604020202020204" pitchFamily="34" charset="0"/>
              </a:rPr>
              <a:t>investment</a:t>
            </a:r>
          </a:p>
        </p:txBody>
      </p:sp>
      <p:grpSp>
        <p:nvGrpSpPr>
          <p:cNvPr id="1093" name="组合 1092"/>
          <p:cNvGrpSpPr/>
          <p:nvPr/>
        </p:nvGrpSpPr>
        <p:grpSpPr>
          <a:xfrm>
            <a:off x="6564100" y="5541235"/>
            <a:ext cx="556345" cy="303825"/>
            <a:chOff x="4862956" y="4277238"/>
            <a:chExt cx="417259" cy="227869"/>
          </a:xfrm>
        </p:grpSpPr>
        <p:sp>
          <p:nvSpPr>
            <p:cNvPr id="1094" name="矩形 1093"/>
            <p:cNvSpPr/>
            <p:nvPr/>
          </p:nvSpPr>
          <p:spPr>
            <a:xfrm>
              <a:off x="4862956" y="4289615"/>
              <a:ext cx="359474" cy="215492"/>
            </a:xfrm>
            <a:prstGeom prst="rect">
              <a:avLst/>
            </a:prstGeom>
          </p:spPr>
          <p:txBody>
            <a:bodyPr wrap="none" lIns="0" tIns="0" rIns="0" bIns="0" anchor="ctr" anchorCtr="1">
              <a:spAutoFit/>
            </a:bodyPr>
            <a:lstStyle/>
            <a:p>
              <a:pPr marL="0" marR="0" lvl="0" indent="0" defTabSz="622891" eaLnBrk="1" fontAlgn="auto" latinLnBrk="0" hangingPunct="1">
                <a:lnSpc>
                  <a:spcPct val="100000"/>
                </a:lnSpc>
                <a:spcBef>
                  <a:spcPts val="0"/>
                </a:spcBef>
                <a:spcAft>
                  <a:spcPts val="0"/>
                </a:spcAft>
                <a:buClrTx/>
                <a:buSzTx/>
                <a:buFontTx/>
                <a:buNone/>
                <a:tabLst/>
                <a:defRPr/>
              </a:pPr>
              <a:r>
                <a:rPr kumimoji="0" lang="en-US" altLang="zh-CN" sz="1867" b="1" i="0" u="none" strike="noStrike" kern="0" cap="none" spc="0" normalizeH="0" baseline="0" noProof="0" dirty="0">
                  <a:ln>
                    <a:noFill/>
                  </a:ln>
                  <a:solidFill>
                    <a:srgbClr val="FFC000"/>
                  </a:solidFill>
                  <a:effectLst/>
                  <a:uLnTx/>
                  <a:uFillTx/>
                  <a:ea typeface="微软雅黑" panose="020B0503020204020204" pitchFamily="34" charset="-122"/>
                  <a:cs typeface="Arial" panose="020B0604020202020204" pitchFamily="34" charset="0"/>
                  <a:sym typeface="Arial" panose="020B0604020202020204" pitchFamily="34" charset="0"/>
                </a:rPr>
                <a:t>20%</a:t>
              </a:r>
              <a:endParaRPr kumimoji="0" lang="zh-CN" altLang="en-US" sz="1867" b="1" i="0" u="none" strike="noStrike" kern="0" cap="none" spc="0" normalizeH="0" baseline="0" noProof="0" dirty="0">
                <a:ln>
                  <a:noFill/>
                </a:ln>
                <a:solidFill>
                  <a:srgbClr val="FFC000"/>
                </a:solidFill>
                <a:effectLst/>
                <a:uLnTx/>
                <a:uFillTx/>
                <a:ea typeface="微软雅黑" panose="020B0503020204020204" pitchFamily="34" charset="-122"/>
                <a:cs typeface="Arial" panose="020B0604020202020204" pitchFamily="34" charset="0"/>
              </a:endParaRPr>
            </a:p>
          </p:txBody>
        </p:sp>
        <p:cxnSp>
          <p:nvCxnSpPr>
            <p:cNvPr id="1095" name="直接箭头连接符 1094"/>
            <p:cNvCxnSpPr/>
            <p:nvPr/>
          </p:nvCxnSpPr>
          <p:spPr>
            <a:xfrm>
              <a:off x="5280215" y="4277238"/>
              <a:ext cx="0" cy="212456"/>
            </a:xfrm>
            <a:prstGeom prst="straightConnector1">
              <a:avLst/>
            </a:prstGeom>
            <a:noFill/>
            <a:ln w="38100" cap="flat" cmpd="sng" algn="ctr">
              <a:solidFill>
                <a:srgbClr val="FFC000"/>
              </a:solidFill>
              <a:prstDash val="solid"/>
              <a:miter lim="800000"/>
              <a:tailEnd type="triangle"/>
            </a:ln>
            <a:effectLst/>
          </p:spPr>
        </p:cxnSp>
      </p:grpSp>
      <p:sp>
        <p:nvSpPr>
          <p:cNvPr id="1096" name="矩形 1095"/>
          <p:cNvSpPr/>
          <p:nvPr/>
        </p:nvSpPr>
        <p:spPr>
          <a:xfrm>
            <a:off x="7852320" y="5061182"/>
            <a:ext cx="1074012" cy="430887"/>
          </a:xfrm>
          <a:prstGeom prst="rect">
            <a:avLst/>
          </a:prstGeom>
          <a:noFill/>
        </p:spPr>
        <p:txBody>
          <a:bodyPr wrap="none" lIns="0" tIns="0" rIns="0" bIns="0" rtlCol="0">
            <a:spAutoFit/>
          </a:bodyPr>
          <a:lstStyle/>
          <a:p>
            <a:pPr algn="ctr" defTabSz="622891"/>
            <a:r>
              <a:rPr lang="en-US" altLang="zh-CN" sz="1400" b="1" dirty="0">
                <a:solidFill>
                  <a:prstClr val="white"/>
                </a:solidFill>
                <a:ea typeface="微软雅黑" panose="020B0503020204020204" pitchFamily="34" charset="-122"/>
                <a:cs typeface="Arial" panose="020B0604020202020204" pitchFamily="34" charset="0"/>
                <a:sym typeface="Arial" panose="020B0604020202020204" pitchFamily="34" charset="0"/>
              </a:rPr>
              <a:t>Deployment </a:t>
            </a:r>
          </a:p>
          <a:p>
            <a:pPr algn="ctr" defTabSz="622891"/>
            <a:r>
              <a:rPr lang="en-US" altLang="zh-CN" sz="1400" b="1" dirty="0">
                <a:solidFill>
                  <a:prstClr val="white"/>
                </a:solidFill>
                <a:ea typeface="微软雅黑" panose="020B0503020204020204" pitchFamily="34" charset="-122"/>
                <a:cs typeface="Arial" panose="020B0604020202020204" pitchFamily="34" charset="0"/>
                <a:sym typeface="Arial" panose="020B0604020202020204" pitchFamily="34" charset="0"/>
              </a:rPr>
              <a:t>efficiency</a:t>
            </a:r>
          </a:p>
        </p:txBody>
      </p:sp>
      <p:grpSp>
        <p:nvGrpSpPr>
          <p:cNvPr id="1097" name="组合 1096"/>
          <p:cNvGrpSpPr/>
          <p:nvPr/>
        </p:nvGrpSpPr>
        <p:grpSpPr>
          <a:xfrm>
            <a:off x="8080405" y="5545687"/>
            <a:ext cx="575451" cy="294932"/>
            <a:chOff x="6257974" y="4213337"/>
            <a:chExt cx="431588" cy="221199"/>
          </a:xfrm>
        </p:grpSpPr>
        <p:sp>
          <p:nvSpPr>
            <p:cNvPr id="1098" name="矩形 1097"/>
            <p:cNvSpPr/>
            <p:nvPr/>
          </p:nvSpPr>
          <p:spPr>
            <a:xfrm>
              <a:off x="6257974" y="4219044"/>
              <a:ext cx="299361" cy="215492"/>
            </a:xfrm>
            <a:prstGeom prst="rect">
              <a:avLst/>
            </a:prstGeom>
          </p:spPr>
          <p:txBody>
            <a:bodyPr wrap="none" lIns="0" tIns="0" rIns="0" bIns="0" anchor="ctr" anchorCtr="1">
              <a:spAutoFit/>
            </a:bodyPr>
            <a:lstStyle/>
            <a:p>
              <a:pPr marL="0" marR="0" lvl="0" indent="0" defTabSz="622891" eaLnBrk="1" fontAlgn="auto" latinLnBrk="0" hangingPunct="1">
                <a:lnSpc>
                  <a:spcPct val="100000"/>
                </a:lnSpc>
                <a:spcBef>
                  <a:spcPts val="0"/>
                </a:spcBef>
                <a:spcAft>
                  <a:spcPts val="0"/>
                </a:spcAft>
                <a:buClrTx/>
                <a:buSzTx/>
                <a:buFontTx/>
                <a:buNone/>
                <a:tabLst/>
                <a:defRPr/>
              </a:pPr>
              <a:r>
                <a:rPr kumimoji="0" lang="en-US" altLang="zh-CN" sz="1867" b="1" i="0" u="none" strike="noStrike" kern="0" cap="none" spc="0" normalizeH="0" baseline="0" noProof="0" dirty="0">
                  <a:ln>
                    <a:noFill/>
                  </a:ln>
                  <a:solidFill>
                    <a:srgbClr val="FFC000"/>
                  </a:solidFill>
                  <a:effectLst/>
                  <a:uLnTx/>
                  <a:uFillTx/>
                  <a:ea typeface="微软雅黑" panose="020B0503020204020204" pitchFamily="34" charset="-122"/>
                  <a:cs typeface="Arial" panose="020B0604020202020204" pitchFamily="34" charset="0"/>
                  <a:sym typeface="Arial" panose="020B0604020202020204" pitchFamily="34" charset="0"/>
                </a:rPr>
                <a:t>10x</a:t>
              </a:r>
              <a:endParaRPr kumimoji="0" lang="zh-CN" altLang="en-US" sz="1867" b="1" i="0" u="none" strike="noStrike" kern="0" cap="none" spc="0" normalizeH="0" baseline="0" noProof="0" dirty="0">
                <a:ln>
                  <a:noFill/>
                </a:ln>
                <a:solidFill>
                  <a:srgbClr val="FFC000"/>
                </a:solidFill>
                <a:effectLst/>
                <a:uLnTx/>
                <a:uFillTx/>
                <a:ea typeface="微软雅黑" panose="020B0503020204020204" pitchFamily="34" charset="-122"/>
                <a:cs typeface="Arial" panose="020B0604020202020204" pitchFamily="34" charset="0"/>
              </a:endParaRPr>
            </a:p>
          </p:txBody>
        </p:sp>
        <p:cxnSp>
          <p:nvCxnSpPr>
            <p:cNvPr id="1099" name="直接箭头连接符 1098"/>
            <p:cNvCxnSpPr/>
            <p:nvPr/>
          </p:nvCxnSpPr>
          <p:spPr>
            <a:xfrm flipV="1">
              <a:off x="6689562" y="4213337"/>
              <a:ext cx="0" cy="212456"/>
            </a:xfrm>
            <a:prstGeom prst="straightConnector1">
              <a:avLst/>
            </a:prstGeom>
            <a:noFill/>
            <a:ln w="38100" cap="flat" cmpd="sng" algn="ctr">
              <a:solidFill>
                <a:srgbClr val="FFC000"/>
              </a:solidFill>
              <a:prstDash val="solid"/>
              <a:miter lim="800000"/>
              <a:tailEnd type="triangle"/>
            </a:ln>
            <a:effectLst/>
          </p:spPr>
        </p:cxnSp>
      </p:grpSp>
      <p:sp>
        <p:nvSpPr>
          <p:cNvPr id="1100" name="矩形 1099"/>
          <p:cNvSpPr/>
          <p:nvPr/>
        </p:nvSpPr>
        <p:spPr>
          <a:xfrm>
            <a:off x="9456166" y="5061182"/>
            <a:ext cx="1013098" cy="430887"/>
          </a:xfrm>
          <a:prstGeom prst="rect">
            <a:avLst/>
          </a:prstGeom>
          <a:noFill/>
        </p:spPr>
        <p:txBody>
          <a:bodyPr wrap="none" lIns="0" tIns="0" rIns="0" bIns="0" rtlCol="0">
            <a:spAutoFit/>
          </a:bodyPr>
          <a:lstStyle/>
          <a:p>
            <a:pPr algn="ctr" defTabSz="622891"/>
            <a:r>
              <a:rPr lang="en-US" altLang="zh-CN" sz="1400" b="1" dirty="0">
                <a:solidFill>
                  <a:prstClr val="white"/>
                </a:solidFill>
                <a:ea typeface="微软雅黑" panose="020B0503020204020204" pitchFamily="34" charset="-122"/>
                <a:cs typeface="Arial" panose="020B0604020202020204" pitchFamily="34" charset="0"/>
                <a:sym typeface="Arial" panose="020B0604020202020204" pitchFamily="34" charset="0"/>
              </a:rPr>
              <a:t>Fault </a:t>
            </a:r>
          </a:p>
          <a:p>
            <a:pPr algn="ctr" defTabSz="622891"/>
            <a:r>
              <a:rPr lang="en-US" altLang="zh-CN" sz="1400" b="1" dirty="0">
                <a:solidFill>
                  <a:prstClr val="white"/>
                </a:solidFill>
                <a:ea typeface="微软雅黑" panose="020B0503020204020204" pitchFamily="34" charset="-122"/>
                <a:cs typeface="Arial" panose="020B0604020202020204" pitchFamily="34" charset="0"/>
                <a:sym typeface="Arial" panose="020B0604020202020204" pitchFamily="34" charset="0"/>
              </a:rPr>
              <a:t>rectification</a:t>
            </a:r>
          </a:p>
        </p:txBody>
      </p:sp>
      <p:grpSp>
        <p:nvGrpSpPr>
          <p:cNvPr id="1101" name="组合 1100"/>
          <p:cNvGrpSpPr/>
          <p:nvPr/>
        </p:nvGrpSpPr>
        <p:grpSpPr>
          <a:xfrm>
            <a:off x="9625439" y="5545687"/>
            <a:ext cx="632171" cy="294932"/>
            <a:chOff x="7447650" y="4213337"/>
            <a:chExt cx="474128" cy="221199"/>
          </a:xfrm>
        </p:grpSpPr>
        <p:sp>
          <p:nvSpPr>
            <p:cNvPr id="1102" name="矩形 1101"/>
            <p:cNvSpPr/>
            <p:nvPr/>
          </p:nvSpPr>
          <p:spPr>
            <a:xfrm>
              <a:off x="7447650" y="4219044"/>
              <a:ext cx="359474" cy="215492"/>
            </a:xfrm>
            <a:prstGeom prst="rect">
              <a:avLst/>
            </a:prstGeom>
          </p:spPr>
          <p:txBody>
            <a:bodyPr wrap="none" lIns="0" tIns="0" rIns="0" bIns="0" anchor="ctr" anchorCtr="1">
              <a:spAutoFit/>
            </a:bodyPr>
            <a:lstStyle/>
            <a:p>
              <a:pPr marL="0" marR="0" lvl="0" indent="0" defTabSz="622891" eaLnBrk="1" fontAlgn="auto" latinLnBrk="0" hangingPunct="1">
                <a:lnSpc>
                  <a:spcPct val="100000"/>
                </a:lnSpc>
                <a:spcBef>
                  <a:spcPts val="0"/>
                </a:spcBef>
                <a:spcAft>
                  <a:spcPts val="0"/>
                </a:spcAft>
                <a:buClrTx/>
                <a:buSzTx/>
                <a:buFontTx/>
                <a:buNone/>
                <a:tabLst/>
                <a:defRPr/>
              </a:pPr>
              <a:r>
                <a:rPr kumimoji="0" lang="en-US" altLang="zh-CN" sz="1867" b="1" i="0" u="none" strike="noStrike" kern="0" cap="none" spc="0" normalizeH="0" baseline="0" noProof="0" dirty="0">
                  <a:ln>
                    <a:noFill/>
                  </a:ln>
                  <a:solidFill>
                    <a:srgbClr val="FFC000"/>
                  </a:solidFill>
                  <a:effectLst/>
                  <a:uLnTx/>
                  <a:uFillTx/>
                  <a:ea typeface="微软雅黑" panose="020B0503020204020204" pitchFamily="34" charset="-122"/>
                  <a:cs typeface="Arial" panose="020B0604020202020204" pitchFamily="34" charset="0"/>
                  <a:sym typeface="Arial" panose="020B0604020202020204" pitchFamily="34" charset="0"/>
                </a:rPr>
                <a:t>60%</a:t>
              </a:r>
              <a:endParaRPr kumimoji="0" lang="zh-CN" altLang="en-US" sz="1867" b="1" i="0" u="none" strike="noStrike" kern="0" cap="none" spc="0" normalizeH="0" baseline="0" noProof="0" dirty="0">
                <a:ln>
                  <a:noFill/>
                </a:ln>
                <a:solidFill>
                  <a:srgbClr val="FFC000"/>
                </a:solidFill>
                <a:effectLst/>
                <a:uLnTx/>
                <a:uFillTx/>
                <a:ea typeface="微软雅黑" panose="020B0503020204020204" pitchFamily="34" charset="-122"/>
                <a:cs typeface="Arial" panose="020B0604020202020204" pitchFamily="34" charset="0"/>
              </a:endParaRPr>
            </a:p>
          </p:txBody>
        </p:sp>
        <p:cxnSp>
          <p:nvCxnSpPr>
            <p:cNvPr id="1103" name="直接箭头连接符 1102"/>
            <p:cNvCxnSpPr/>
            <p:nvPr/>
          </p:nvCxnSpPr>
          <p:spPr>
            <a:xfrm flipV="1">
              <a:off x="7921778" y="4213337"/>
              <a:ext cx="0" cy="212456"/>
            </a:xfrm>
            <a:prstGeom prst="straightConnector1">
              <a:avLst/>
            </a:prstGeom>
            <a:noFill/>
            <a:ln w="38100" cap="flat" cmpd="sng" algn="ctr">
              <a:solidFill>
                <a:srgbClr val="FFC000"/>
              </a:solidFill>
              <a:prstDash val="solid"/>
              <a:miter lim="800000"/>
              <a:tailEnd type="triangle"/>
            </a:ln>
            <a:effectLst/>
          </p:spPr>
        </p:cxnSp>
      </p:grpSp>
      <p:sp>
        <p:nvSpPr>
          <p:cNvPr id="1104" name="矩形 1103"/>
          <p:cNvSpPr/>
          <p:nvPr/>
        </p:nvSpPr>
        <p:spPr>
          <a:xfrm>
            <a:off x="10976301" y="5061182"/>
            <a:ext cx="883255" cy="430887"/>
          </a:xfrm>
          <a:prstGeom prst="rect">
            <a:avLst/>
          </a:prstGeom>
          <a:noFill/>
        </p:spPr>
        <p:txBody>
          <a:bodyPr wrap="none" lIns="0" tIns="0" rIns="0" bIns="0" rtlCol="0">
            <a:spAutoFit/>
          </a:bodyPr>
          <a:lstStyle/>
          <a:p>
            <a:pPr defTabSz="622891"/>
            <a:r>
              <a:rPr lang="en-US" altLang="zh-CN" sz="1400" b="1" dirty="0">
                <a:solidFill>
                  <a:prstClr val="white"/>
                </a:solidFill>
                <a:ea typeface="微软雅黑" panose="020B0503020204020204" pitchFamily="34" charset="-122"/>
                <a:cs typeface="Arial" panose="020B0604020202020204" pitchFamily="34" charset="0"/>
                <a:sym typeface="Arial" panose="020B0604020202020204" pitchFamily="34" charset="0"/>
              </a:rPr>
              <a:t>Resource </a:t>
            </a:r>
          </a:p>
          <a:p>
            <a:pPr defTabSz="622891"/>
            <a:r>
              <a:rPr lang="en-US" altLang="zh-CN" sz="1400" b="1" dirty="0">
                <a:solidFill>
                  <a:prstClr val="white"/>
                </a:solidFill>
                <a:ea typeface="微软雅黑" panose="020B0503020204020204" pitchFamily="34" charset="-122"/>
                <a:cs typeface="Arial" panose="020B0604020202020204" pitchFamily="34" charset="0"/>
                <a:sym typeface="Arial" panose="020B0604020202020204" pitchFamily="34" charset="0"/>
              </a:rPr>
              <a:t>utilization </a:t>
            </a:r>
          </a:p>
        </p:txBody>
      </p:sp>
      <p:grpSp>
        <p:nvGrpSpPr>
          <p:cNvPr id="1105" name="组合 1104"/>
          <p:cNvGrpSpPr/>
          <p:nvPr/>
        </p:nvGrpSpPr>
        <p:grpSpPr>
          <a:xfrm>
            <a:off x="11111398" y="5545687"/>
            <a:ext cx="612524" cy="294932"/>
            <a:chOff x="8397083" y="4213337"/>
            <a:chExt cx="459393" cy="221199"/>
          </a:xfrm>
        </p:grpSpPr>
        <p:cxnSp>
          <p:nvCxnSpPr>
            <p:cNvPr id="1106" name="直接箭头连接符 1105"/>
            <p:cNvCxnSpPr/>
            <p:nvPr/>
          </p:nvCxnSpPr>
          <p:spPr>
            <a:xfrm flipV="1">
              <a:off x="8856476" y="4213337"/>
              <a:ext cx="0" cy="212456"/>
            </a:xfrm>
            <a:prstGeom prst="straightConnector1">
              <a:avLst/>
            </a:prstGeom>
            <a:noFill/>
            <a:ln w="38100" cap="flat" cmpd="sng" algn="ctr">
              <a:solidFill>
                <a:srgbClr val="FFC000"/>
              </a:solidFill>
              <a:prstDash val="solid"/>
              <a:miter lim="800000"/>
              <a:tailEnd type="triangle"/>
            </a:ln>
            <a:effectLst/>
          </p:spPr>
        </p:cxnSp>
        <p:sp>
          <p:nvSpPr>
            <p:cNvPr id="1107" name="矩形 1106"/>
            <p:cNvSpPr/>
            <p:nvPr/>
          </p:nvSpPr>
          <p:spPr>
            <a:xfrm>
              <a:off x="8397083" y="4219044"/>
              <a:ext cx="359474" cy="215492"/>
            </a:xfrm>
            <a:prstGeom prst="rect">
              <a:avLst/>
            </a:prstGeom>
          </p:spPr>
          <p:txBody>
            <a:bodyPr wrap="none" lIns="0" tIns="0" rIns="0" bIns="0" anchor="ctr" anchorCtr="1">
              <a:spAutoFit/>
            </a:bodyPr>
            <a:lstStyle/>
            <a:p>
              <a:pPr marL="0" marR="0" lvl="0" indent="0" defTabSz="622891" eaLnBrk="1" fontAlgn="auto" latinLnBrk="0" hangingPunct="1">
                <a:lnSpc>
                  <a:spcPct val="100000"/>
                </a:lnSpc>
                <a:spcBef>
                  <a:spcPts val="0"/>
                </a:spcBef>
                <a:spcAft>
                  <a:spcPts val="0"/>
                </a:spcAft>
                <a:buClrTx/>
                <a:buSzTx/>
                <a:buFontTx/>
                <a:buNone/>
                <a:tabLst/>
                <a:defRPr/>
              </a:pPr>
              <a:r>
                <a:rPr kumimoji="0" lang="en-US" altLang="zh-CN" sz="1867" b="1" i="0" u="none" strike="noStrike" kern="0" cap="none" spc="0" normalizeH="0" baseline="0" noProof="0" dirty="0">
                  <a:ln>
                    <a:noFill/>
                  </a:ln>
                  <a:solidFill>
                    <a:srgbClr val="FFC000"/>
                  </a:solidFill>
                  <a:effectLst/>
                  <a:uLnTx/>
                  <a:uFillTx/>
                  <a:ea typeface="微软雅黑" panose="020B0503020204020204" pitchFamily="34" charset="-122"/>
                  <a:cs typeface="Arial" panose="020B0604020202020204" pitchFamily="34" charset="0"/>
                  <a:sym typeface="Arial" panose="020B0604020202020204" pitchFamily="34" charset="0"/>
                </a:rPr>
                <a:t>80%</a:t>
              </a:r>
              <a:endParaRPr kumimoji="0" lang="zh-CN" altLang="en-US" sz="1867" b="1" i="0" u="none" strike="noStrike" kern="0" cap="none" spc="0" normalizeH="0" baseline="0" noProof="0" dirty="0">
                <a:ln>
                  <a:noFill/>
                </a:ln>
                <a:solidFill>
                  <a:srgbClr val="FFC000"/>
                </a:solidFill>
                <a:effectLst/>
                <a:uLnTx/>
                <a:uFillTx/>
                <a:ea typeface="微软雅黑" panose="020B0503020204020204" pitchFamily="34" charset="-122"/>
                <a:cs typeface="Arial" panose="020B0604020202020204" pitchFamily="34" charset="0"/>
              </a:endParaRPr>
            </a:p>
          </p:txBody>
        </p:sp>
      </p:grpSp>
      <p:sp>
        <p:nvSpPr>
          <p:cNvPr id="1108" name="矩形 1107"/>
          <p:cNvSpPr/>
          <p:nvPr/>
        </p:nvSpPr>
        <p:spPr>
          <a:xfrm>
            <a:off x="6275560" y="1463040"/>
            <a:ext cx="5675647" cy="4498848"/>
          </a:xfrm>
          <a:prstGeom prst="rect">
            <a:avLst/>
          </a:prstGeom>
          <a:solidFill>
            <a:sysClr val="window" lastClr="FFFFFF">
              <a:lumMod val="95000"/>
              <a:alpha val="12000"/>
            </a:sysClr>
          </a:solidFill>
          <a:ln w="12700" cap="flat" cmpd="sng" algn="ctr">
            <a:noFill/>
            <a:prstDash val="solid"/>
            <a:miter lim="800000"/>
          </a:ln>
          <a:effectLst/>
        </p:spPr>
        <p:txBody>
          <a:bodyPr lIns="68522" tIns="34260" rIns="68522" bIns="34260" rtlCol="0" anchor="ctr"/>
          <a:lstStyle/>
          <a:p>
            <a:pPr defTabSz="685526">
              <a:defRPr/>
            </a:pPr>
            <a:endParaRPr lang="zh-CN" altLang="en-US" sz="1349" kern="0" dirty="0">
              <a:solidFill>
                <a:prstClr val="white"/>
              </a:solidFill>
              <a:latin typeface="+mj-lt"/>
              <a:ea typeface="微软雅黑" panose="020B0503020204020204" pitchFamily="34" charset="-122"/>
              <a:cs typeface="Arial" panose="020B0604020202020204" pitchFamily="34" charset="0"/>
            </a:endParaRPr>
          </a:p>
        </p:txBody>
      </p:sp>
      <p:pic>
        <p:nvPicPr>
          <p:cNvPr id="277" name="image56-filtered.png" descr="图片 43">
            <a:extLst>
              <a:ext uri="{FF2B5EF4-FFF2-40B4-BE49-F238E27FC236}">
                <a16:creationId xmlns:a16="http://schemas.microsoft.com/office/drawing/2014/main" id="{8F6B8331-B497-CF44-9842-C1DABC8DC84E}"/>
              </a:ext>
            </a:extLst>
          </p:cNvPr>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a:xfrm>
            <a:off x="10408259" y="252267"/>
            <a:ext cx="1521259" cy="772030"/>
          </a:xfrm>
          <a:prstGeom prst="rect">
            <a:avLst/>
          </a:prstGeom>
          <a:ln w="12700">
            <a:miter lim="400000"/>
          </a:ln>
        </p:spPr>
      </p:pic>
    </p:spTree>
    <p:extLst>
      <p:ext uri="{BB962C8B-B14F-4D97-AF65-F5344CB8AC3E}">
        <p14:creationId xmlns:p14="http://schemas.microsoft.com/office/powerpoint/2010/main" val="52802694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1857" y="331956"/>
            <a:ext cx="11636723" cy="523220"/>
          </a:xfrm>
          <a:prstGeom prst="rect">
            <a:avLst/>
          </a:prstGeom>
        </p:spPr>
        <p:txBody>
          <a:bodyPr wrap="square">
            <a:spAutoFit/>
          </a:bodyPr>
          <a:lstStyle/>
          <a:p>
            <a:pPr lvl="0" defTabSz="1219304">
              <a:defRPr/>
            </a:pPr>
            <a:r>
              <a:rPr lang="zh-CN" altLang="en-US" sz="2800" dirty="0">
                <a:solidFill>
                  <a:schemeClr val="tx2"/>
                </a:solidFill>
                <a:ea typeface="微软雅黑" panose="020B0503020204020204" pitchFamily="34" charset="-122"/>
                <a:cs typeface="Times New Roman" panose="02020603050405020304" pitchFamily="18" charset="0"/>
              </a:rPr>
              <a:t>Case #1: Achieving Fast and Stable </a:t>
            </a:r>
            <a:r>
              <a:rPr lang="en-US" altLang="zh-CN" sz="2800" dirty="0">
                <a:solidFill>
                  <a:schemeClr val="tx2"/>
                </a:solidFill>
                <a:ea typeface="微软雅黑" panose="020B0503020204020204" pitchFamily="34" charset="-122"/>
                <a:cs typeface="Times New Roman" panose="02020603050405020304" pitchFamily="18" charset="0"/>
              </a:rPr>
              <a:t>Service for </a:t>
            </a:r>
            <a:r>
              <a:rPr lang="zh-CN" altLang="en-US" sz="2800" dirty="0">
                <a:solidFill>
                  <a:schemeClr val="tx2"/>
                </a:solidFill>
                <a:ea typeface="微软雅黑" panose="020B0503020204020204" pitchFamily="34" charset="-122"/>
                <a:cs typeface="Times New Roman" panose="02020603050405020304" pitchFamily="18" charset="0"/>
              </a:rPr>
              <a:t>Core </a:t>
            </a:r>
            <a:r>
              <a:rPr lang="en-US" altLang="zh-CN" sz="2800" dirty="0">
                <a:solidFill>
                  <a:schemeClr val="tx2"/>
                </a:solidFill>
                <a:ea typeface="微软雅黑" panose="020B0503020204020204" pitchFamily="34" charset="-122"/>
                <a:cs typeface="Times New Roman" panose="02020603050405020304" pitchFamily="18" charset="0"/>
              </a:rPr>
              <a:t>Banking</a:t>
            </a:r>
            <a:endParaRPr lang="zh-CN" altLang="en-US" sz="2800" dirty="0">
              <a:solidFill>
                <a:schemeClr val="tx2"/>
              </a:solidFill>
              <a:ea typeface="微软雅黑" panose="020B0503020204020204" pitchFamily="34" charset="-122"/>
              <a:cs typeface="Times New Roman" panose="02020603050405020304" pitchFamily="18" charset="0"/>
            </a:endParaRPr>
          </a:p>
        </p:txBody>
      </p:sp>
      <p:grpSp>
        <p:nvGrpSpPr>
          <p:cNvPr id="6" name="组合 5"/>
          <p:cNvGrpSpPr/>
          <p:nvPr/>
        </p:nvGrpSpPr>
        <p:grpSpPr>
          <a:xfrm>
            <a:off x="5187144" y="1769289"/>
            <a:ext cx="6782352" cy="3389636"/>
            <a:chOff x="4995120" y="1769289"/>
            <a:chExt cx="6782352" cy="3389636"/>
          </a:xfrm>
        </p:grpSpPr>
        <p:sp>
          <p:nvSpPr>
            <p:cNvPr id="219" name="圆角矩形 196"/>
            <p:cNvSpPr/>
            <p:nvPr/>
          </p:nvSpPr>
          <p:spPr>
            <a:xfrm>
              <a:off x="4995120" y="1769289"/>
              <a:ext cx="6782352" cy="3389636"/>
            </a:xfrm>
            <a:prstGeom prst="rect">
              <a:avLst/>
            </a:prstGeom>
            <a:solidFill>
              <a:srgbClr val="434343">
                <a:alpha val="10000"/>
              </a:srgbClr>
            </a:solidFill>
            <a:ln w="9525" cap="flat" cmpd="sng" algn="ctr">
              <a:gradFill flip="none" rotWithShape="1">
                <a:gsLst>
                  <a:gs pos="0">
                    <a:sysClr val="window" lastClr="FFFFFF">
                      <a:alpha val="30000"/>
                    </a:sysClr>
                  </a:gs>
                  <a:gs pos="90000">
                    <a:srgbClr val="00F0BE">
                      <a:alpha val="0"/>
                    </a:srgbClr>
                  </a:gs>
                  <a:gs pos="10000">
                    <a:srgbClr val="00F0BE">
                      <a:alpha val="0"/>
                    </a:srgbClr>
                  </a:gs>
                  <a:gs pos="100000">
                    <a:sysClr val="window" lastClr="FFFFFF">
                      <a:alpha val="30000"/>
                    </a:sysClr>
                  </a:gs>
                </a:gsLst>
                <a:lin ang="5400000" scaled="1"/>
              </a:gradFill>
              <a:prstDash val="solid"/>
            </a:ln>
            <a:effectLst/>
          </p:spPr>
          <p:txBody>
            <a:bodyPr rtlCol="0" anchor="ctr"/>
            <a:lstStyle/>
            <a:p>
              <a:pPr defTabSz="991836">
                <a:spcBef>
                  <a:spcPct val="0"/>
                </a:spcBef>
                <a:spcAft>
                  <a:spcPct val="0"/>
                </a:spcAft>
                <a:defRPr/>
              </a:pPr>
              <a:endParaRPr lang="zh-CN" altLang="en-US" sz="541" kern="0">
                <a:solidFill>
                  <a:prstClr val="white"/>
                </a:solidFill>
                <a:latin typeface="Calibri"/>
                <a:ea typeface="宋体" pitchFamily="2" charset="-122"/>
                <a:cs typeface="Arial" panose="020B0604020202020204" pitchFamily="34" charset="0"/>
              </a:endParaRPr>
            </a:p>
          </p:txBody>
        </p:sp>
        <p:grpSp>
          <p:nvGrpSpPr>
            <p:cNvPr id="220" name="组合 219"/>
            <p:cNvGrpSpPr/>
            <p:nvPr/>
          </p:nvGrpSpPr>
          <p:grpSpPr>
            <a:xfrm>
              <a:off x="9790867" y="2648105"/>
              <a:ext cx="1754670" cy="856187"/>
              <a:chOff x="15682007" y="3505989"/>
              <a:chExt cx="2918741" cy="1163933"/>
            </a:xfrm>
          </p:grpSpPr>
          <p:sp>
            <p:nvSpPr>
              <p:cNvPr id="221" name="TextBox 18"/>
              <p:cNvSpPr txBox="1"/>
              <p:nvPr/>
            </p:nvSpPr>
            <p:spPr>
              <a:xfrm>
                <a:off x="15682007" y="4243102"/>
                <a:ext cx="2918741" cy="426820"/>
              </a:xfrm>
              <a:prstGeom prst="rect">
                <a:avLst/>
              </a:prstGeom>
              <a:noFill/>
            </p:spPr>
            <p:txBody>
              <a:bodyPr wrap="none" rtlCol="0">
                <a:spAutoFit/>
              </a:bodyPr>
              <a:lstStyle/>
              <a:p>
                <a:pPr algn="ctr" defTabSz="991836"/>
                <a:r>
                  <a:rPr lang="zh-CN" altLang="en-US" sz="1082" b="1">
                    <a:solidFill>
                      <a:prstClr val="white">
                        <a:lumMod val="85000"/>
                      </a:prstClr>
                    </a:solidFill>
                    <a:uFill>
                      <a:solidFill>
                        <a:srgbClr val="FFCA00"/>
                      </a:solidFill>
                    </a:uFill>
                    <a:ea typeface="微软雅黑" panose="020B0503020204020204" pitchFamily="34" charset="-122"/>
                    <a:cs typeface="Arial" panose="020B0604020202020204" pitchFamily="34" charset="0"/>
                    <a:sym typeface="+mn-lt"/>
                  </a:rPr>
                  <a:t>Performance improvement</a:t>
                </a:r>
                <a:endParaRPr lang="en-US" altLang="zh-CN" sz="1082" b="1">
                  <a:solidFill>
                    <a:prstClr val="white">
                      <a:lumMod val="85000"/>
                    </a:prstClr>
                  </a:solidFill>
                  <a:uFill>
                    <a:solidFill>
                      <a:srgbClr val="FFCA00"/>
                    </a:solidFill>
                  </a:uFill>
                  <a:ea typeface="微软雅黑" panose="020B0503020204020204" pitchFamily="34" charset="-122"/>
                  <a:cs typeface="Arial" panose="020B0604020202020204" pitchFamily="34" charset="0"/>
                  <a:sym typeface="+mn-lt"/>
                </a:endParaRPr>
              </a:p>
            </p:txBody>
          </p:sp>
          <p:sp>
            <p:nvSpPr>
              <p:cNvPr id="222" name="TextBox 18"/>
              <p:cNvSpPr txBox="1"/>
              <p:nvPr/>
            </p:nvSpPr>
            <p:spPr>
              <a:xfrm>
                <a:off x="16642485" y="3505989"/>
                <a:ext cx="997787" cy="678858"/>
              </a:xfrm>
              <a:prstGeom prst="rect">
                <a:avLst/>
              </a:prstGeom>
              <a:noFill/>
            </p:spPr>
            <p:txBody>
              <a:bodyPr wrap="none" rtlCol="0">
                <a:spAutoFit/>
              </a:bodyPr>
              <a:lstStyle/>
              <a:p>
                <a:pPr algn="ctr" defTabSz="991836"/>
                <a:r>
                  <a:rPr lang="en-US" altLang="zh-CN" sz="2645" b="1" dirty="0">
                    <a:solidFill>
                      <a:srgbClr val="C00000"/>
                    </a:solidFill>
                    <a:uFill>
                      <a:solidFill>
                        <a:srgbClr val="FFCA00"/>
                      </a:solidFill>
                    </a:uFill>
                    <a:ea typeface="微软雅黑" panose="020B0503020204020204" pitchFamily="34" charset="-122"/>
                    <a:cs typeface="Arial" panose="020B0604020202020204" pitchFamily="34" charset="0"/>
                    <a:sym typeface="+mn-lt"/>
                  </a:rPr>
                  <a:t>2X</a:t>
                </a:r>
                <a:endParaRPr lang="en-US" altLang="zh-CN" sz="3246" b="1" dirty="0">
                  <a:solidFill>
                    <a:srgbClr val="C00000"/>
                  </a:solidFill>
                  <a:uFill>
                    <a:solidFill>
                      <a:srgbClr val="FFCA00"/>
                    </a:solidFill>
                  </a:uFill>
                  <a:ea typeface="微软雅黑" panose="020B0503020204020204" pitchFamily="34" charset="-122"/>
                  <a:cs typeface="Arial" panose="020B0604020202020204" pitchFamily="34" charset="0"/>
                  <a:sym typeface="+mn-lt"/>
                </a:endParaRPr>
              </a:p>
            </p:txBody>
          </p:sp>
        </p:grpSp>
        <p:grpSp>
          <p:nvGrpSpPr>
            <p:cNvPr id="223" name="组合 222"/>
            <p:cNvGrpSpPr/>
            <p:nvPr/>
          </p:nvGrpSpPr>
          <p:grpSpPr>
            <a:xfrm>
              <a:off x="9961694" y="3747655"/>
              <a:ext cx="1413017" cy="788269"/>
              <a:chOff x="15966152" y="5058813"/>
              <a:chExt cx="2350429" cy="1071602"/>
            </a:xfrm>
          </p:grpSpPr>
          <p:sp>
            <p:nvSpPr>
              <p:cNvPr id="224" name="TextBox 18"/>
              <p:cNvSpPr txBox="1"/>
              <p:nvPr/>
            </p:nvSpPr>
            <p:spPr>
              <a:xfrm>
                <a:off x="15966152" y="5703595"/>
                <a:ext cx="2350429" cy="426820"/>
              </a:xfrm>
              <a:prstGeom prst="rect">
                <a:avLst/>
              </a:prstGeom>
              <a:noFill/>
            </p:spPr>
            <p:txBody>
              <a:bodyPr wrap="none" rtlCol="0">
                <a:spAutoFit/>
              </a:bodyPr>
              <a:lstStyle/>
              <a:p>
                <a:pPr algn="ctr" defTabSz="991836"/>
                <a:r>
                  <a:rPr lang="zh-CN" altLang="en-US" sz="1082" b="1">
                    <a:solidFill>
                      <a:prstClr val="white">
                        <a:lumMod val="85000"/>
                      </a:prstClr>
                    </a:solidFill>
                    <a:uFill>
                      <a:solidFill>
                        <a:srgbClr val="FFCA00"/>
                      </a:solidFill>
                    </a:uFill>
                    <a:ea typeface="微软雅黑" panose="020B0503020204020204" pitchFamily="34" charset="-122"/>
                    <a:cs typeface="Arial" panose="020B0604020202020204" pitchFamily="34" charset="0"/>
                    <a:sym typeface="+mn-lt"/>
                  </a:rPr>
                  <a:t>Service continuity</a:t>
                </a:r>
                <a:endParaRPr lang="en-US" altLang="zh-CN" sz="1082" b="1">
                  <a:solidFill>
                    <a:prstClr val="white">
                      <a:lumMod val="85000"/>
                    </a:prstClr>
                  </a:solidFill>
                  <a:uFill>
                    <a:solidFill>
                      <a:srgbClr val="FFCA00"/>
                    </a:solidFill>
                  </a:uFill>
                  <a:ea typeface="微软雅黑" panose="020B0503020204020204" pitchFamily="34" charset="-122"/>
                  <a:cs typeface="Arial" panose="020B0604020202020204" pitchFamily="34" charset="0"/>
                  <a:sym typeface="+mn-lt"/>
                </a:endParaRPr>
              </a:p>
            </p:txBody>
          </p:sp>
          <p:sp>
            <p:nvSpPr>
              <p:cNvPr id="225" name="TextBox 18"/>
              <p:cNvSpPr txBox="1"/>
              <p:nvPr/>
            </p:nvSpPr>
            <p:spPr>
              <a:xfrm>
                <a:off x="16354722" y="5058813"/>
                <a:ext cx="1573296" cy="701387"/>
              </a:xfrm>
              <a:prstGeom prst="rect">
                <a:avLst/>
              </a:prstGeom>
              <a:noFill/>
            </p:spPr>
            <p:txBody>
              <a:bodyPr wrap="none" rtlCol="0">
                <a:spAutoFit/>
              </a:bodyPr>
              <a:lstStyle/>
              <a:p>
                <a:pPr algn="ctr" defTabSz="991836"/>
                <a:r>
                  <a:rPr lang="en-US" altLang="zh-CN" sz="2164" b="1">
                    <a:solidFill>
                      <a:srgbClr val="FF0000"/>
                    </a:solidFill>
                    <a:uFill>
                      <a:solidFill>
                        <a:srgbClr val="FFCA00"/>
                      </a:solidFill>
                    </a:uFill>
                    <a:ea typeface="微软雅黑" panose="020B0503020204020204" pitchFamily="34" charset="-122"/>
                    <a:cs typeface="Arial" panose="020B0604020202020204" pitchFamily="34" charset="0"/>
                    <a:sym typeface="+mn-lt"/>
                  </a:rPr>
                  <a:t>7 x 24</a:t>
                </a:r>
              </a:p>
            </p:txBody>
          </p:sp>
        </p:grpSp>
        <p:sp>
          <p:nvSpPr>
            <p:cNvPr id="226" name="矩形 225"/>
            <p:cNvSpPr/>
            <p:nvPr/>
          </p:nvSpPr>
          <p:spPr>
            <a:xfrm>
              <a:off x="5509536" y="2707007"/>
              <a:ext cx="3541863" cy="1729713"/>
            </a:xfrm>
            <a:prstGeom prst="rect">
              <a:avLst/>
            </a:prstGeom>
            <a:gradFill flip="none" rotWithShape="1">
              <a:gsLst>
                <a:gs pos="0">
                  <a:srgbClr val="4BF0F0">
                    <a:alpha val="0"/>
                  </a:srgbClr>
                </a:gs>
                <a:gs pos="100000">
                  <a:sysClr val="window" lastClr="FFFFFF">
                    <a:lumMod val="50000"/>
                    <a:alpha val="32000"/>
                  </a:sysClr>
                </a:gs>
              </a:gsLst>
              <a:lin ang="16200000" scaled="0"/>
            </a:gradFill>
            <a:ln w="9525" cap="flat" cmpd="sng" algn="ctr">
              <a:gradFill flip="none" rotWithShape="1">
                <a:gsLst>
                  <a:gs pos="0">
                    <a:srgbClr val="4BF0F0">
                      <a:alpha val="0"/>
                    </a:srgbClr>
                  </a:gs>
                  <a:gs pos="50000">
                    <a:srgbClr val="4BF0F0">
                      <a:alpha val="0"/>
                    </a:srgbClr>
                  </a:gs>
                  <a:gs pos="100000">
                    <a:sysClr val="window" lastClr="FFFFFF">
                      <a:lumMod val="50000"/>
                    </a:sysClr>
                  </a:gs>
                </a:gsLst>
                <a:lin ang="5400000" scaled="0"/>
              </a:gradFill>
              <a:prstDash val="solid"/>
            </a:ln>
            <a:effectLst/>
          </p:spPr>
          <p:txBody>
            <a:bodyPr lIns="109912" tIns="54956" rIns="109912" bIns="54956" rtlCol="0" anchor="ctr"/>
            <a:lstStyle/>
            <a:p>
              <a:pPr marL="0" lvl="5" defTabSz="732836" fontAlgn="ctr">
                <a:lnSpc>
                  <a:spcPts val="810"/>
                </a:lnSpc>
                <a:spcBef>
                  <a:spcPct val="0"/>
                </a:spcBef>
                <a:spcAft>
                  <a:spcPct val="0"/>
                </a:spcAft>
                <a:buClr>
                  <a:srgbClr val="CC9900"/>
                </a:buClr>
                <a:defRPr/>
              </a:pPr>
              <a:endParaRPr lang="zh-CN" altLang="en-US" sz="1924" kern="0">
                <a:solidFill>
                  <a:prstClr val="white">
                    <a:lumMod val="85000"/>
                  </a:prstClr>
                </a:solidFill>
                <a:ea typeface="方正兰亭细黑_GBK" panose="02000000000000000000" pitchFamily="2" charset="-122"/>
                <a:cs typeface="Arial" panose="020B0604020202020204" pitchFamily="34" charset="0"/>
                <a:sym typeface="微软雅黑" panose="020B0503020204020204" pitchFamily="34" charset="-122"/>
              </a:endParaRPr>
            </a:p>
          </p:txBody>
        </p:sp>
        <p:sp>
          <p:nvSpPr>
            <p:cNvPr id="227" name="矩形 226"/>
            <p:cNvSpPr/>
            <p:nvPr/>
          </p:nvSpPr>
          <p:spPr>
            <a:xfrm>
              <a:off x="8139776" y="3945495"/>
              <a:ext cx="875561" cy="253916"/>
            </a:xfrm>
            <a:prstGeom prst="rect">
              <a:avLst/>
            </a:prstGeom>
          </p:spPr>
          <p:txBody>
            <a:bodyPr wrap="none">
              <a:spAutoFit/>
            </a:bodyPr>
            <a:lstStyle/>
            <a:p>
              <a:pPr algn="ctr" defTabSz="732836"/>
              <a:r>
                <a:rPr lang="en-US" altLang="zh-CN" sz="1050" dirty="0">
                  <a:solidFill>
                    <a:prstClr val="white">
                      <a:lumMod val="85000"/>
                    </a:prstClr>
                  </a:solidFill>
                  <a:ea typeface="微软雅黑"/>
                  <a:cs typeface="Arial" panose="020B0604020202020204" pitchFamily="34" charset="0"/>
                </a:rPr>
                <a:t>CPU usage</a:t>
              </a:r>
            </a:p>
          </p:txBody>
        </p:sp>
        <p:grpSp>
          <p:nvGrpSpPr>
            <p:cNvPr id="228" name="组合 105"/>
            <p:cNvGrpSpPr/>
            <p:nvPr/>
          </p:nvGrpSpPr>
          <p:grpSpPr>
            <a:xfrm>
              <a:off x="9081526" y="2798874"/>
              <a:ext cx="408377" cy="1570586"/>
              <a:chOff x="5698022" y="2532987"/>
              <a:chExt cx="553823" cy="1651413"/>
            </a:xfrm>
          </p:grpSpPr>
          <p:sp>
            <p:nvSpPr>
              <p:cNvPr id="229" name="矩形 228"/>
              <p:cNvSpPr/>
              <p:nvPr/>
            </p:nvSpPr>
            <p:spPr>
              <a:xfrm>
                <a:off x="5698022" y="3215934"/>
                <a:ext cx="541742" cy="285517"/>
              </a:xfrm>
              <a:prstGeom prst="rect">
                <a:avLst/>
              </a:prstGeom>
            </p:spPr>
            <p:txBody>
              <a:bodyPr wrap="none">
                <a:spAutoFit/>
              </a:bodyPr>
              <a:lstStyle/>
              <a:p>
                <a:pPr algn="ctr" defTabSz="732836"/>
                <a:r>
                  <a:rPr lang="en-US" altLang="zh-CN" sz="842">
                    <a:solidFill>
                      <a:srgbClr val="00B0F0"/>
                    </a:solidFill>
                    <a:ea typeface="微软雅黑"/>
                    <a:cs typeface="Arial" panose="020B0604020202020204" pitchFamily="34" charset="0"/>
                  </a:rPr>
                  <a:t>65%</a:t>
                </a:r>
                <a:endParaRPr lang="zh-CN" altLang="en-US" sz="842">
                  <a:solidFill>
                    <a:srgbClr val="00B0F0"/>
                  </a:solidFill>
                  <a:ea typeface="微软雅黑"/>
                  <a:cs typeface="Arial" panose="020B0604020202020204" pitchFamily="34" charset="0"/>
                </a:endParaRPr>
              </a:p>
            </p:txBody>
          </p:sp>
          <p:sp>
            <p:nvSpPr>
              <p:cNvPr id="230" name="矩形 229"/>
              <p:cNvSpPr/>
              <p:nvPr/>
            </p:nvSpPr>
            <p:spPr>
              <a:xfrm>
                <a:off x="5710101" y="2532987"/>
                <a:ext cx="541742" cy="285517"/>
              </a:xfrm>
              <a:prstGeom prst="rect">
                <a:avLst/>
              </a:prstGeom>
            </p:spPr>
            <p:txBody>
              <a:bodyPr wrap="none">
                <a:spAutoFit/>
              </a:bodyPr>
              <a:lstStyle/>
              <a:p>
                <a:pPr algn="ctr" defTabSz="732836"/>
                <a:r>
                  <a:rPr lang="en-US" altLang="zh-CN" sz="842" dirty="0">
                    <a:solidFill>
                      <a:srgbClr val="FF0000"/>
                    </a:solidFill>
                    <a:ea typeface="微软雅黑"/>
                    <a:cs typeface="Arial" panose="020B0604020202020204" pitchFamily="34" charset="0"/>
                  </a:rPr>
                  <a:t>93%</a:t>
                </a:r>
                <a:endParaRPr lang="zh-CN" altLang="en-US" sz="842" dirty="0">
                  <a:solidFill>
                    <a:srgbClr val="FF0000"/>
                  </a:solidFill>
                  <a:ea typeface="微软雅黑"/>
                  <a:cs typeface="Arial" panose="020B0604020202020204" pitchFamily="34" charset="0"/>
                </a:endParaRPr>
              </a:p>
            </p:txBody>
          </p:sp>
          <p:sp>
            <p:nvSpPr>
              <p:cNvPr id="231" name="矩形 230"/>
              <p:cNvSpPr/>
              <p:nvPr/>
            </p:nvSpPr>
            <p:spPr>
              <a:xfrm>
                <a:off x="5710103" y="3898883"/>
                <a:ext cx="541742" cy="285517"/>
              </a:xfrm>
              <a:prstGeom prst="rect">
                <a:avLst/>
              </a:prstGeom>
            </p:spPr>
            <p:txBody>
              <a:bodyPr wrap="none">
                <a:spAutoFit/>
              </a:bodyPr>
              <a:lstStyle/>
              <a:p>
                <a:pPr algn="ctr" defTabSz="732836"/>
                <a:r>
                  <a:rPr lang="en-US" altLang="zh-CN" sz="842">
                    <a:solidFill>
                      <a:prstClr val="white">
                        <a:lumMod val="75000"/>
                      </a:prstClr>
                    </a:solidFill>
                    <a:ea typeface="微软雅黑"/>
                    <a:cs typeface="Arial" panose="020B0604020202020204" pitchFamily="34" charset="0"/>
                  </a:rPr>
                  <a:t>15%</a:t>
                </a:r>
                <a:endParaRPr lang="zh-CN" altLang="en-US" sz="842">
                  <a:solidFill>
                    <a:prstClr val="white">
                      <a:lumMod val="75000"/>
                    </a:prstClr>
                  </a:solidFill>
                  <a:ea typeface="微软雅黑"/>
                  <a:cs typeface="Arial" panose="020B0604020202020204" pitchFamily="34" charset="0"/>
                </a:endParaRPr>
              </a:p>
            </p:txBody>
          </p:sp>
        </p:grpSp>
        <p:sp>
          <p:nvSpPr>
            <p:cNvPr id="232" name="文本框 4"/>
            <p:cNvSpPr txBox="1">
              <a:spLocks noChangeArrowheads="1"/>
            </p:cNvSpPr>
            <p:nvPr/>
          </p:nvSpPr>
          <p:spPr bwMode="auto">
            <a:xfrm>
              <a:off x="5385816" y="4556384"/>
              <a:ext cx="3704618"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775550" eaLnBrk="0" hangingPunct="0">
                <a:lnSpc>
                  <a:spcPct val="120000"/>
                </a:lnSpc>
                <a:defRPr/>
              </a:pPr>
              <a:r>
                <a:rPr lang="en-US" altLang="zh-CN" sz="1050" b="1" kern="0" dirty="0">
                  <a:solidFill>
                    <a:prstClr val="white">
                      <a:lumMod val="85000"/>
                    </a:prstClr>
                  </a:solidFill>
                  <a:ea typeface="微软雅黑" panose="020B0503020204020204" pitchFamily="34" charset="-122"/>
                  <a:cs typeface="Arial" panose="020B0604020202020204" pitchFamily="34" charset="0"/>
                </a:rPr>
                <a:t>The CPU usage decreases from 93% to 15%, </a:t>
              </a:r>
            </a:p>
            <a:p>
              <a:pPr algn="ctr" defTabSz="775550" eaLnBrk="0" hangingPunct="0">
                <a:lnSpc>
                  <a:spcPct val="120000"/>
                </a:lnSpc>
                <a:defRPr/>
              </a:pPr>
              <a:r>
                <a:rPr lang="en-US" altLang="zh-CN" sz="1050" b="1" kern="0" dirty="0">
                  <a:solidFill>
                    <a:prstClr val="white">
                      <a:lumMod val="85000"/>
                    </a:prstClr>
                  </a:solidFill>
                  <a:ea typeface="微软雅黑" panose="020B0503020204020204" pitchFamily="34" charset="-122"/>
                  <a:cs typeface="Arial" panose="020B0604020202020204" pitchFamily="34" charset="0"/>
                </a:rPr>
                <a:t>and services are not interrupted during peak hours.</a:t>
              </a:r>
            </a:p>
          </p:txBody>
        </p:sp>
        <p:sp>
          <p:nvSpPr>
            <p:cNvPr id="233" name="Freeform 5"/>
            <p:cNvSpPr/>
            <p:nvPr/>
          </p:nvSpPr>
          <p:spPr bwMode="auto">
            <a:xfrm>
              <a:off x="5509895" y="3469545"/>
              <a:ext cx="681784" cy="198368"/>
            </a:xfrm>
            <a:custGeom>
              <a:avLst/>
              <a:gdLst/>
              <a:ahLst/>
              <a:cxnLst>
                <a:cxn ang="0">
                  <a:pos x="0" y="15"/>
                </a:cxn>
                <a:cxn ang="0">
                  <a:pos x="17" y="10"/>
                </a:cxn>
                <a:cxn ang="0">
                  <a:pos x="26" y="5"/>
                </a:cxn>
                <a:cxn ang="0">
                  <a:pos x="40" y="15"/>
                </a:cxn>
                <a:cxn ang="0">
                  <a:pos x="49" y="30"/>
                </a:cxn>
                <a:cxn ang="0">
                  <a:pos x="66" y="20"/>
                </a:cxn>
                <a:cxn ang="0">
                  <a:pos x="69" y="49"/>
                </a:cxn>
                <a:cxn ang="0">
                  <a:pos x="78" y="54"/>
                </a:cxn>
                <a:cxn ang="0">
                  <a:pos x="87" y="25"/>
                </a:cxn>
                <a:cxn ang="0">
                  <a:pos x="98" y="15"/>
                </a:cxn>
                <a:cxn ang="0">
                  <a:pos x="107" y="34"/>
                </a:cxn>
                <a:cxn ang="0">
                  <a:pos x="110" y="49"/>
                </a:cxn>
                <a:cxn ang="0">
                  <a:pos x="118" y="54"/>
                </a:cxn>
                <a:cxn ang="0">
                  <a:pos x="127" y="49"/>
                </a:cxn>
                <a:cxn ang="0">
                  <a:pos x="130" y="34"/>
                </a:cxn>
                <a:cxn ang="0">
                  <a:pos x="136" y="20"/>
                </a:cxn>
                <a:cxn ang="0">
                  <a:pos x="144" y="25"/>
                </a:cxn>
                <a:cxn ang="0">
                  <a:pos x="170" y="5"/>
                </a:cxn>
                <a:cxn ang="0">
                  <a:pos x="179" y="0"/>
                </a:cxn>
                <a:cxn ang="0">
                  <a:pos x="188" y="15"/>
                </a:cxn>
                <a:cxn ang="0">
                  <a:pos x="191" y="30"/>
                </a:cxn>
                <a:cxn ang="0">
                  <a:pos x="196" y="44"/>
                </a:cxn>
                <a:cxn ang="0">
                  <a:pos x="214" y="34"/>
                </a:cxn>
                <a:cxn ang="0">
                  <a:pos x="223" y="30"/>
                </a:cxn>
                <a:cxn ang="0">
                  <a:pos x="243" y="54"/>
                </a:cxn>
                <a:cxn ang="0">
                  <a:pos x="251" y="69"/>
                </a:cxn>
                <a:cxn ang="0">
                  <a:pos x="266" y="88"/>
                </a:cxn>
                <a:cxn ang="0">
                  <a:pos x="272" y="74"/>
                </a:cxn>
                <a:cxn ang="0">
                  <a:pos x="277" y="54"/>
                </a:cxn>
                <a:cxn ang="0">
                  <a:pos x="286" y="34"/>
                </a:cxn>
                <a:cxn ang="0">
                  <a:pos x="292" y="20"/>
                </a:cxn>
                <a:cxn ang="0">
                  <a:pos x="301" y="15"/>
                </a:cxn>
                <a:cxn ang="0">
                  <a:pos x="335" y="20"/>
                </a:cxn>
                <a:cxn ang="0">
                  <a:pos x="353" y="30"/>
                </a:cxn>
                <a:cxn ang="0">
                  <a:pos x="361" y="15"/>
                </a:cxn>
                <a:cxn ang="0">
                  <a:pos x="373" y="34"/>
                </a:cxn>
                <a:cxn ang="0">
                  <a:pos x="379" y="54"/>
                </a:cxn>
                <a:cxn ang="0">
                  <a:pos x="388" y="36"/>
                </a:cxn>
              </a:cxnLst>
              <a:rect l="0" t="0" r="r" b="b"/>
              <a:pathLst>
                <a:path w="388" h="88">
                  <a:moveTo>
                    <a:pt x="0" y="15"/>
                  </a:moveTo>
                  <a:cubicBezTo>
                    <a:pt x="6" y="13"/>
                    <a:pt x="12" y="12"/>
                    <a:pt x="17" y="10"/>
                  </a:cubicBezTo>
                  <a:cubicBezTo>
                    <a:pt x="20" y="9"/>
                    <a:pt x="23" y="4"/>
                    <a:pt x="26" y="5"/>
                  </a:cubicBezTo>
                  <a:cubicBezTo>
                    <a:pt x="31" y="6"/>
                    <a:pt x="36" y="12"/>
                    <a:pt x="40" y="15"/>
                  </a:cubicBezTo>
                  <a:cubicBezTo>
                    <a:pt x="43" y="20"/>
                    <a:pt x="45" y="29"/>
                    <a:pt x="49" y="30"/>
                  </a:cubicBezTo>
                  <a:cubicBezTo>
                    <a:pt x="55" y="31"/>
                    <a:pt x="66" y="20"/>
                    <a:pt x="66" y="20"/>
                  </a:cubicBezTo>
                  <a:cubicBezTo>
                    <a:pt x="67" y="30"/>
                    <a:pt x="66" y="41"/>
                    <a:pt x="69" y="49"/>
                  </a:cubicBezTo>
                  <a:cubicBezTo>
                    <a:pt x="71" y="54"/>
                    <a:pt x="75" y="56"/>
                    <a:pt x="78" y="54"/>
                  </a:cubicBezTo>
                  <a:cubicBezTo>
                    <a:pt x="87" y="48"/>
                    <a:pt x="81" y="34"/>
                    <a:pt x="87" y="25"/>
                  </a:cubicBezTo>
                  <a:cubicBezTo>
                    <a:pt x="90" y="20"/>
                    <a:pt x="94" y="18"/>
                    <a:pt x="98" y="15"/>
                  </a:cubicBezTo>
                  <a:cubicBezTo>
                    <a:pt x="101" y="21"/>
                    <a:pt x="105" y="27"/>
                    <a:pt x="107" y="34"/>
                  </a:cubicBezTo>
                  <a:cubicBezTo>
                    <a:pt x="108" y="39"/>
                    <a:pt x="108" y="45"/>
                    <a:pt x="110" y="49"/>
                  </a:cubicBezTo>
                  <a:cubicBezTo>
                    <a:pt x="112" y="53"/>
                    <a:pt x="116" y="52"/>
                    <a:pt x="118" y="54"/>
                  </a:cubicBezTo>
                  <a:cubicBezTo>
                    <a:pt x="121" y="52"/>
                    <a:pt x="125" y="53"/>
                    <a:pt x="127" y="49"/>
                  </a:cubicBezTo>
                  <a:cubicBezTo>
                    <a:pt x="129" y="45"/>
                    <a:pt x="129" y="39"/>
                    <a:pt x="130" y="34"/>
                  </a:cubicBezTo>
                  <a:cubicBezTo>
                    <a:pt x="132" y="29"/>
                    <a:pt x="134" y="25"/>
                    <a:pt x="136" y="20"/>
                  </a:cubicBezTo>
                  <a:cubicBezTo>
                    <a:pt x="139" y="21"/>
                    <a:pt x="142" y="26"/>
                    <a:pt x="144" y="25"/>
                  </a:cubicBezTo>
                  <a:cubicBezTo>
                    <a:pt x="154" y="21"/>
                    <a:pt x="162" y="11"/>
                    <a:pt x="170" y="5"/>
                  </a:cubicBezTo>
                  <a:cubicBezTo>
                    <a:pt x="173" y="3"/>
                    <a:pt x="176" y="2"/>
                    <a:pt x="179" y="0"/>
                  </a:cubicBezTo>
                  <a:cubicBezTo>
                    <a:pt x="182" y="5"/>
                    <a:pt x="186" y="9"/>
                    <a:pt x="188" y="15"/>
                  </a:cubicBezTo>
                  <a:cubicBezTo>
                    <a:pt x="190" y="19"/>
                    <a:pt x="189" y="25"/>
                    <a:pt x="191" y="30"/>
                  </a:cubicBezTo>
                  <a:cubicBezTo>
                    <a:pt x="192" y="35"/>
                    <a:pt x="195" y="39"/>
                    <a:pt x="196" y="44"/>
                  </a:cubicBezTo>
                  <a:cubicBezTo>
                    <a:pt x="214" y="34"/>
                    <a:pt x="214" y="34"/>
                    <a:pt x="214" y="34"/>
                  </a:cubicBezTo>
                  <a:cubicBezTo>
                    <a:pt x="223" y="30"/>
                    <a:pt x="223" y="30"/>
                    <a:pt x="223" y="30"/>
                  </a:cubicBezTo>
                  <a:cubicBezTo>
                    <a:pt x="229" y="38"/>
                    <a:pt x="236" y="45"/>
                    <a:pt x="243" y="54"/>
                  </a:cubicBezTo>
                  <a:cubicBezTo>
                    <a:pt x="246" y="58"/>
                    <a:pt x="248" y="64"/>
                    <a:pt x="251" y="69"/>
                  </a:cubicBezTo>
                  <a:cubicBezTo>
                    <a:pt x="256" y="76"/>
                    <a:pt x="261" y="82"/>
                    <a:pt x="266" y="88"/>
                  </a:cubicBezTo>
                  <a:cubicBezTo>
                    <a:pt x="268" y="83"/>
                    <a:pt x="270" y="79"/>
                    <a:pt x="272" y="74"/>
                  </a:cubicBezTo>
                  <a:cubicBezTo>
                    <a:pt x="274" y="67"/>
                    <a:pt x="275" y="60"/>
                    <a:pt x="277" y="54"/>
                  </a:cubicBezTo>
                  <a:cubicBezTo>
                    <a:pt x="280" y="47"/>
                    <a:pt x="283" y="41"/>
                    <a:pt x="286" y="34"/>
                  </a:cubicBezTo>
                  <a:cubicBezTo>
                    <a:pt x="288" y="30"/>
                    <a:pt x="289" y="23"/>
                    <a:pt x="292" y="20"/>
                  </a:cubicBezTo>
                  <a:cubicBezTo>
                    <a:pt x="294" y="17"/>
                    <a:pt x="298" y="17"/>
                    <a:pt x="301" y="15"/>
                  </a:cubicBezTo>
                  <a:cubicBezTo>
                    <a:pt x="312" y="17"/>
                    <a:pt x="324" y="15"/>
                    <a:pt x="335" y="20"/>
                  </a:cubicBezTo>
                  <a:cubicBezTo>
                    <a:pt x="359" y="31"/>
                    <a:pt x="330" y="42"/>
                    <a:pt x="353" y="30"/>
                  </a:cubicBezTo>
                  <a:cubicBezTo>
                    <a:pt x="355" y="25"/>
                    <a:pt x="357" y="17"/>
                    <a:pt x="361" y="15"/>
                  </a:cubicBezTo>
                  <a:cubicBezTo>
                    <a:pt x="371" y="9"/>
                    <a:pt x="371" y="27"/>
                    <a:pt x="373" y="34"/>
                  </a:cubicBezTo>
                  <a:cubicBezTo>
                    <a:pt x="374" y="41"/>
                    <a:pt x="377" y="47"/>
                    <a:pt x="379" y="54"/>
                  </a:cubicBezTo>
                  <a:cubicBezTo>
                    <a:pt x="388" y="36"/>
                    <a:pt x="388" y="36"/>
                    <a:pt x="388" y="36"/>
                  </a:cubicBezTo>
                </a:path>
              </a:pathLst>
            </a:custGeom>
            <a:noFill/>
            <a:ln w="19" cap="flat">
              <a:solidFill>
                <a:srgbClr val="00B0F0"/>
              </a:solidFill>
              <a:prstDash val="solid"/>
              <a:round/>
            </a:ln>
          </p:spPr>
          <p:txBody>
            <a:bodyPr vert="horz" wrap="square" lIns="54971" tIns="27486" rIns="54971" bIns="27486" numCol="1" anchor="t" anchorCtr="0" compatLnSpc="1">
              <a:prstTxWarp prst="textNoShape">
                <a:avLst/>
              </a:prstTxWarp>
            </a:bodyPr>
            <a:lstStyle/>
            <a:p>
              <a:pPr defTabSz="991836"/>
              <a:endParaRPr lang="zh-CN" altLang="en-US" sz="1924">
                <a:solidFill>
                  <a:prstClr val="black"/>
                </a:solidFill>
                <a:ea typeface="宋体" pitchFamily="2" charset="-122"/>
                <a:cs typeface="Arial" panose="020B0604020202020204" pitchFamily="34" charset="0"/>
              </a:endParaRPr>
            </a:p>
          </p:txBody>
        </p:sp>
        <p:sp>
          <p:nvSpPr>
            <p:cNvPr id="234" name="Freeform 6"/>
            <p:cNvSpPr/>
            <p:nvPr/>
          </p:nvSpPr>
          <p:spPr bwMode="auto">
            <a:xfrm>
              <a:off x="6191679" y="2716832"/>
              <a:ext cx="863889" cy="834233"/>
            </a:xfrm>
            <a:custGeom>
              <a:avLst/>
              <a:gdLst/>
              <a:ahLst/>
              <a:cxnLst>
                <a:cxn ang="0">
                  <a:pos x="0" y="368"/>
                </a:cxn>
                <a:cxn ang="0">
                  <a:pos x="19" y="341"/>
                </a:cxn>
                <a:cxn ang="0">
                  <a:pos x="27" y="314"/>
                </a:cxn>
                <a:cxn ang="0">
                  <a:pos x="38" y="277"/>
                </a:cxn>
                <a:cxn ang="0">
                  <a:pos x="42" y="218"/>
                </a:cxn>
                <a:cxn ang="0">
                  <a:pos x="49" y="232"/>
                </a:cxn>
                <a:cxn ang="0">
                  <a:pos x="68" y="236"/>
                </a:cxn>
                <a:cxn ang="0">
                  <a:pos x="80" y="232"/>
                </a:cxn>
                <a:cxn ang="0">
                  <a:pos x="91" y="218"/>
                </a:cxn>
                <a:cxn ang="0">
                  <a:pos x="103" y="209"/>
                </a:cxn>
                <a:cxn ang="0">
                  <a:pos x="110" y="191"/>
                </a:cxn>
                <a:cxn ang="0">
                  <a:pos x="118" y="177"/>
                </a:cxn>
                <a:cxn ang="0">
                  <a:pos x="122" y="159"/>
                </a:cxn>
                <a:cxn ang="0">
                  <a:pos x="126" y="172"/>
                </a:cxn>
                <a:cxn ang="0">
                  <a:pos x="164" y="154"/>
                </a:cxn>
                <a:cxn ang="0">
                  <a:pos x="171" y="131"/>
                </a:cxn>
                <a:cxn ang="0">
                  <a:pos x="175" y="113"/>
                </a:cxn>
                <a:cxn ang="0">
                  <a:pos x="183" y="99"/>
                </a:cxn>
                <a:cxn ang="0">
                  <a:pos x="194" y="36"/>
                </a:cxn>
                <a:cxn ang="0">
                  <a:pos x="198" y="17"/>
                </a:cxn>
                <a:cxn ang="0">
                  <a:pos x="213" y="45"/>
                </a:cxn>
                <a:cxn ang="0">
                  <a:pos x="221" y="90"/>
                </a:cxn>
                <a:cxn ang="0">
                  <a:pos x="236" y="67"/>
                </a:cxn>
                <a:cxn ang="0">
                  <a:pos x="248" y="54"/>
                </a:cxn>
                <a:cxn ang="0">
                  <a:pos x="267" y="31"/>
                </a:cxn>
                <a:cxn ang="0">
                  <a:pos x="286" y="40"/>
                </a:cxn>
                <a:cxn ang="0">
                  <a:pos x="305" y="81"/>
                </a:cxn>
                <a:cxn ang="0">
                  <a:pos x="316" y="77"/>
                </a:cxn>
                <a:cxn ang="0">
                  <a:pos x="328" y="54"/>
                </a:cxn>
                <a:cxn ang="0">
                  <a:pos x="335" y="40"/>
                </a:cxn>
                <a:cxn ang="0">
                  <a:pos x="351" y="8"/>
                </a:cxn>
                <a:cxn ang="0">
                  <a:pos x="373" y="13"/>
                </a:cxn>
                <a:cxn ang="0">
                  <a:pos x="381" y="26"/>
                </a:cxn>
                <a:cxn ang="0">
                  <a:pos x="389" y="58"/>
                </a:cxn>
                <a:cxn ang="0">
                  <a:pos x="396" y="77"/>
                </a:cxn>
                <a:cxn ang="0">
                  <a:pos x="427" y="54"/>
                </a:cxn>
                <a:cxn ang="0">
                  <a:pos x="442" y="45"/>
                </a:cxn>
                <a:cxn ang="0">
                  <a:pos x="469" y="63"/>
                </a:cxn>
                <a:cxn ang="0">
                  <a:pos x="480" y="54"/>
                </a:cxn>
                <a:cxn ang="0">
                  <a:pos x="492" y="67"/>
                </a:cxn>
              </a:cxnLst>
              <a:rect l="0" t="0" r="r" b="b"/>
              <a:pathLst>
                <a:path w="492" h="368">
                  <a:moveTo>
                    <a:pt x="0" y="368"/>
                  </a:moveTo>
                  <a:cubicBezTo>
                    <a:pt x="6" y="359"/>
                    <a:pt x="14" y="351"/>
                    <a:pt x="19" y="341"/>
                  </a:cubicBezTo>
                  <a:cubicBezTo>
                    <a:pt x="23" y="333"/>
                    <a:pt x="24" y="323"/>
                    <a:pt x="27" y="314"/>
                  </a:cubicBezTo>
                  <a:cubicBezTo>
                    <a:pt x="45" y="254"/>
                    <a:pt x="27" y="318"/>
                    <a:pt x="38" y="277"/>
                  </a:cubicBezTo>
                  <a:cubicBezTo>
                    <a:pt x="39" y="257"/>
                    <a:pt x="37" y="237"/>
                    <a:pt x="42" y="218"/>
                  </a:cubicBezTo>
                  <a:cubicBezTo>
                    <a:pt x="43" y="213"/>
                    <a:pt x="45" y="229"/>
                    <a:pt x="49" y="232"/>
                  </a:cubicBezTo>
                  <a:cubicBezTo>
                    <a:pt x="55" y="235"/>
                    <a:pt x="62" y="235"/>
                    <a:pt x="68" y="236"/>
                  </a:cubicBezTo>
                  <a:cubicBezTo>
                    <a:pt x="72" y="235"/>
                    <a:pt x="77" y="234"/>
                    <a:pt x="80" y="232"/>
                  </a:cubicBezTo>
                  <a:cubicBezTo>
                    <a:pt x="84" y="228"/>
                    <a:pt x="87" y="222"/>
                    <a:pt x="91" y="218"/>
                  </a:cubicBezTo>
                  <a:cubicBezTo>
                    <a:pt x="95" y="214"/>
                    <a:pt x="99" y="212"/>
                    <a:pt x="103" y="209"/>
                  </a:cubicBezTo>
                  <a:cubicBezTo>
                    <a:pt x="105" y="203"/>
                    <a:pt x="108" y="196"/>
                    <a:pt x="110" y="191"/>
                  </a:cubicBezTo>
                  <a:cubicBezTo>
                    <a:pt x="113" y="186"/>
                    <a:pt x="116" y="182"/>
                    <a:pt x="118" y="177"/>
                  </a:cubicBezTo>
                  <a:cubicBezTo>
                    <a:pt x="120" y="171"/>
                    <a:pt x="121" y="165"/>
                    <a:pt x="122" y="159"/>
                  </a:cubicBezTo>
                  <a:cubicBezTo>
                    <a:pt x="123" y="163"/>
                    <a:pt x="123" y="169"/>
                    <a:pt x="126" y="172"/>
                  </a:cubicBezTo>
                  <a:cubicBezTo>
                    <a:pt x="144" y="195"/>
                    <a:pt x="149" y="172"/>
                    <a:pt x="164" y="154"/>
                  </a:cubicBezTo>
                  <a:cubicBezTo>
                    <a:pt x="166" y="146"/>
                    <a:pt x="169" y="139"/>
                    <a:pt x="171" y="131"/>
                  </a:cubicBezTo>
                  <a:cubicBezTo>
                    <a:pt x="173" y="125"/>
                    <a:pt x="173" y="119"/>
                    <a:pt x="175" y="113"/>
                  </a:cubicBezTo>
                  <a:cubicBezTo>
                    <a:pt x="177" y="108"/>
                    <a:pt x="180" y="104"/>
                    <a:pt x="183" y="99"/>
                  </a:cubicBezTo>
                  <a:cubicBezTo>
                    <a:pt x="188" y="60"/>
                    <a:pt x="185" y="81"/>
                    <a:pt x="194" y="36"/>
                  </a:cubicBezTo>
                  <a:cubicBezTo>
                    <a:pt x="198" y="17"/>
                    <a:pt x="198" y="17"/>
                    <a:pt x="198" y="17"/>
                  </a:cubicBezTo>
                  <a:cubicBezTo>
                    <a:pt x="213" y="29"/>
                    <a:pt x="209" y="22"/>
                    <a:pt x="213" y="45"/>
                  </a:cubicBezTo>
                  <a:cubicBezTo>
                    <a:pt x="216" y="60"/>
                    <a:pt x="221" y="90"/>
                    <a:pt x="221" y="90"/>
                  </a:cubicBezTo>
                  <a:cubicBezTo>
                    <a:pt x="226" y="83"/>
                    <a:pt x="231" y="75"/>
                    <a:pt x="236" y="67"/>
                  </a:cubicBezTo>
                  <a:cubicBezTo>
                    <a:pt x="240" y="63"/>
                    <a:pt x="244" y="59"/>
                    <a:pt x="248" y="54"/>
                  </a:cubicBezTo>
                  <a:cubicBezTo>
                    <a:pt x="264" y="31"/>
                    <a:pt x="246" y="48"/>
                    <a:pt x="267" y="31"/>
                  </a:cubicBezTo>
                  <a:cubicBezTo>
                    <a:pt x="273" y="34"/>
                    <a:pt x="281" y="35"/>
                    <a:pt x="286" y="40"/>
                  </a:cubicBezTo>
                  <a:cubicBezTo>
                    <a:pt x="298" y="53"/>
                    <a:pt x="300" y="65"/>
                    <a:pt x="305" y="81"/>
                  </a:cubicBezTo>
                  <a:cubicBezTo>
                    <a:pt x="309" y="80"/>
                    <a:pt x="313" y="80"/>
                    <a:pt x="316" y="77"/>
                  </a:cubicBezTo>
                  <a:cubicBezTo>
                    <a:pt x="321" y="70"/>
                    <a:pt x="324" y="61"/>
                    <a:pt x="328" y="54"/>
                  </a:cubicBezTo>
                  <a:cubicBezTo>
                    <a:pt x="330" y="49"/>
                    <a:pt x="333" y="45"/>
                    <a:pt x="335" y="40"/>
                  </a:cubicBezTo>
                  <a:cubicBezTo>
                    <a:pt x="355" y="0"/>
                    <a:pt x="332" y="42"/>
                    <a:pt x="351" y="8"/>
                  </a:cubicBezTo>
                  <a:cubicBezTo>
                    <a:pt x="358" y="10"/>
                    <a:pt x="367" y="9"/>
                    <a:pt x="373" y="13"/>
                  </a:cubicBezTo>
                  <a:cubicBezTo>
                    <a:pt x="378" y="15"/>
                    <a:pt x="379" y="22"/>
                    <a:pt x="381" y="26"/>
                  </a:cubicBezTo>
                  <a:cubicBezTo>
                    <a:pt x="386" y="37"/>
                    <a:pt x="385" y="47"/>
                    <a:pt x="389" y="58"/>
                  </a:cubicBezTo>
                  <a:cubicBezTo>
                    <a:pt x="391" y="65"/>
                    <a:pt x="394" y="71"/>
                    <a:pt x="396" y="77"/>
                  </a:cubicBezTo>
                  <a:cubicBezTo>
                    <a:pt x="435" y="54"/>
                    <a:pt x="387" y="83"/>
                    <a:pt x="427" y="54"/>
                  </a:cubicBezTo>
                  <a:cubicBezTo>
                    <a:pt x="432" y="50"/>
                    <a:pt x="437" y="48"/>
                    <a:pt x="442" y="45"/>
                  </a:cubicBezTo>
                  <a:cubicBezTo>
                    <a:pt x="450" y="54"/>
                    <a:pt x="455" y="65"/>
                    <a:pt x="469" y="63"/>
                  </a:cubicBezTo>
                  <a:cubicBezTo>
                    <a:pt x="473" y="62"/>
                    <a:pt x="476" y="57"/>
                    <a:pt x="480" y="54"/>
                  </a:cubicBezTo>
                  <a:cubicBezTo>
                    <a:pt x="485" y="70"/>
                    <a:pt x="480" y="67"/>
                    <a:pt x="492" y="67"/>
                  </a:cubicBezTo>
                </a:path>
              </a:pathLst>
            </a:custGeom>
            <a:noFill/>
            <a:ln w="19" cap="flat">
              <a:solidFill>
                <a:srgbClr val="FF0000"/>
              </a:solidFill>
              <a:prstDash val="solid"/>
              <a:round/>
            </a:ln>
          </p:spPr>
          <p:txBody>
            <a:bodyPr vert="horz" wrap="square" lIns="54971" tIns="27486" rIns="54971" bIns="27486" numCol="1" anchor="t" anchorCtr="0" compatLnSpc="1">
              <a:prstTxWarp prst="textNoShape">
                <a:avLst/>
              </a:prstTxWarp>
            </a:bodyPr>
            <a:lstStyle/>
            <a:p>
              <a:pPr defTabSz="991836"/>
              <a:endParaRPr lang="zh-CN" altLang="en-US" sz="1924">
                <a:solidFill>
                  <a:prstClr val="black"/>
                </a:solidFill>
                <a:ea typeface="宋体" pitchFamily="2" charset="-122"/>
                <a:cs typeface="Arial" panose="020B0604020202020204" pitchFamily="34" charset="0"/>
              </a:endParaRPr>
            </a:p>
          </p:txBody>
        </p:sp>
        <p:sp>
          <p:nvSpPr>
            <p:cNvPr id="235" name="Freeform 7"/>
            <p:cNvSpPr/>
            <p:nvPr/>
          </p:nvSpPr>
          <p:spPr bwMode="auto">
            <a:xfrm>
              <a:off x="7055568" y="2869004"/>
              <a:ext cx="1994274" cy="1517655"/>
            </a:xfrm>
            <a:custGeom>
              <a:avLst/>
              <a:gdLst/>
              <a:ahLst/>
              <a:cxnLst>
                <a:cxn ang="0">
                  <a:pos x="0" y="0"/>
                </a:cxn>
                <a:cxn ang="0">
                  <a:pos x="16" y="17"/>
                </a:cxn>
                <a:cxn ang="0">
                  <a:pos x="31" y="64"/>
                </a:cxn>
                <a:cxn ang="0">
                  <a:pos x="46" y="249"/>
                </a:cxn>
                <a:cxn ang="0">
                  <a:pos x="61" y="302"/>
                </a:cxn>
                <a:cxn ang="0">
                  <a:pos x="69" y="317"/>
                </a:cxn>
                <a:cxn ang="0">
                  <a:pos x="98" y="344"/>
                </a:cxn>
                <a:cxn ang="0">
                  <a:pos x="113" y="402"/>
                </a:cxn>
                <a:cxn ang="0">
                  <a:pos x="121" y="417"/>
                </a:cxn>
                <a:cxn ang="0">
                  <a:pos x="136" y="533"/>
                </a:cxn>
                <a:cxn ang="0">
                  <a:pos x="151" y="570"/>
                </a:cxn>
                <a:cxn ang="0">
                  <a:pos x="218" y="597"/>
                </a:cxn>
                <a:cxn ang="0">
                  <a:pos x="315" y="591"/>
                </a:cxn>
                <a:cxn ang="0">
                  <a:pos x="345" y="618"/>
                </a:cxn>
                <a:cxn ang="0">
                  <a:pos x="367" y="623"/>
                </a:cxn>
                <a:cxn ang="0">
                  <a:pos x="397" y="618"/>
                </a:cxn>
                <a:cxn ang="0">
                  <a:pos x="441" y="591"/>
                </a:cxn>
                <a:cxn ang="0">
                  <a:pos x="464" y="581"/>
                </a:cxn>
                <a:cxn ang="0">
                  <a:pos x="509" y="597"/>
                </a:cxn>
                <a:cxn ang="0">
                  <a:pos x="531" y="602"/>
                </a:cxn>
                <a:cxn ang="0">
                  <a:pos x="553" y="618"/>
                </a:cxn>
                <a:cxn ang="0">
                  <a:pos x="628" y="607"/>
                </a:cxn>
                <a:cxn ang="0">
                  <a:pos x="643" y="623"/>
                </a:cxn>
                <a:cxn ang="0">
                  <a:pos x="665" y="618"/>
                </a:cxn>
                <a:cxn ang="0">
                  <a:pos x="717" y="597"/>
                </a:cxn>
                <a:cxn ang="0">
                  <a:pos x="762" y="628"/>
                </a:cxn>
                <a:cxn ang="0">
                  <a:pos x="799" y="665"/>
                </a:cxn>
                <a:cxn ang="0">
                  <a:pos x="844" y="634"/>
                </a:cxn>
                <a:cxn ang="0">
                  <a:pos x="896" y="618"/>
                </a:cxn>
                <a:cxn ang="0">
                  <a:pos x="919" y="613"/>
                </a:cxn>
                <a:cxn ang="0">
                  <a:pos x="993" y="639"/>
                </a:cxn>
                <a:cxn ang="0">
                  <a:pos x="1023" y="628"/>
                </a:cxn>
                <a:cxn ang="0">
                  <a:pos x="1046" y="644"/>
                </a:cxn>
                <a:cxn ang="0">
                  <a:pos x="1075" y="623"/>
                </a:cxn>
                <a:cxn ang="0">
                  <a:pos x="1098" y="634"/>
                </a:cxn>
                <a:cxn ang="0">
                  <a:pos x="1135" y="639"/>
                </a:cxn>
              </a:cxnLst>
              <a:rect l="0" t="0" r="r" b="b"/>
              <a:pathLst>
                <a:path w="1135" h="670">
                  <a:moveTo>
                    <a:pt x="0" y="0"/>
                  </a:moveTo>
                  <a:cubicBezTo>
                    <a:pt x="5" y="4"/>
                    <a:pt x="14" y="12"/>
                    <a:pt x="16" y="17"/>
                  </a:cubicBezTo>
                  <a:cubicBezTo>
                    <a:pt x="23" y="34"/>
                    <a:pt x="26" y="46"/>
                    <a:pt x="31" y="64"/>
                  </a:cubicBezTo>
                  <a:cubicBezTo>
                    <a:pt x="35" y="134"/>
                    <a:pt x="35" y="184"/>
                    <a:pt x="46" y="249"/>
                  </a:cubicBezTo>
                  <a:cubicBezTo>
                    <a:pt x="49" y="266"/>
                    <a:pt x="54" y="284"/>
                    <a:pt x="61" y="302"/>
                  </a:cubicBezTo>
                  <a:cubicBezTo>
                    <a:pt x="63" y="307"/>
                    <a:pt x="64" y="313"/>
                    <a:pt x="69" y="317"/>
                  </a:cubicBezTo>
                  <a:cubicBezTo>
                    <a:pt x="77" y="327"/>
                    <a:pt x="88" y="335"/>
                    <a:pt x="98" y="344"/>
                  </a:cubicBezTo>
                  <a:cubicBezTo>
                    <a:pt x="116" y="380"/>
                    <a:pt x="96" y="336"/>
                    <a:pt x="113" y="402"/>
                  </a:cubicBezTo>
                  <a:cubicBezTo>
                    <a:pt x="115" y="407"/>
                    <a:pt x="118" y="412"/>
                    <a:pt x="121" y="417"/>
                  </a:cubicBezTo>
                  <a:cubicBezTo>
                    <a:pt x="125" y="455"/>
                    <a:pt x="127" y="496"/>
                    <a:pt x="136" y="533"/>
                  </a:cubicBezTo>
                  <a:cubicBezTo>
                    <a:pt x="136" y="534"/>
                    <a:pt x="147" y="568"/>
                    <a:pt x="151" y="570"/>
                  </a:cubicBezTo>
                  <a:cubicBezTo>
                    <a:pt x="176" y="588"/>
                    <a:pt x="190" y="590"/>
                    <a:pt x="218" y="597"/>
                  </a:cubicBezTo>
                  <a:cubicBezTo>
                    <a:pt x="250" y="595"/>
                    <a:pt x="282" y="590"/>
                    <a:pt x="315" y="591"/>
                  </a:cubicBezTo>
                  <a:cubicBezTo>
                    <a:pt x="350" y="593"/>
                    <a:pt x="329" y="607"/>
                    <a:pt x="345" y="618"/>
                  </a:cubicBezTo>
                  <a:cubicBezTo>
                    <a:pt x="350" y="622"/>
                    <a:pt x="359" y="621"/>
                    <a:pt x="367" y="623"/>
                  </a:cubicBezTo>
                  <a:cubicBezTo>
                    <a:pt x="377" y="621"/>
                    <a:pt x="387" y="621"/>
                    <a:pt x="397" y="618"/>
                  </a:cubicBezTo>
                  <a:cubicBezTo>
                    <a:pt x="420" y="611"/>
                    <a:pt x="422" y="603"/>
                    <a:pt x="441" y="591"/>
                  </a:cubicBezTo>
                  <a:cubicBezTo>
                    <a:pt x="448" y="587"/>
                    <a:pt x="456" y="584"/>
                    <a:pt x="464" y="581"/>
                  </a:cubicBezTo>
                  <a:cubicBezTo>
                    <a:pt x="520" y="594"/>
                    <a:pt x="451" y="576"/>
                    <a:pt x="509" y="597"/>
                  </a:cubicBezTo>
                  <a:cubicBezTo>
                    <a:pt x="516" y="599"/>
                    <a:pt x="524" y="600"/>
                    <a:pt x="531" y="602"/>
                  </a:cubicBezTo>
                  <a:cubicBezTo>
                    <a:pt x="538" y="607"/>
                    <a:pt x="543" y="616"/>
                    <a:pt x="553" y="618"/>
                  </a:cubicBezTo>
                  <a:cubicBezTo>
                    <a:pt x="575" y="621"/>
                    <a:pt x="606" y="612"/>
                    <a:pt x="628" y="607"/>
                  </a:cubicBezTo>
                  <a:cubicBezTo>
                    <a:pt x="633" y="613"/>
                    <a:pt x="635" y="621"/>
                    <a:pt x="643" y="623"/>
                  </a:cubicBezTo>
                  <a:cubicBezTo>
                    <a:pt x="650" y="625"/>
                    <a:pt x="658" y="620"/>
                    <a:pt x="665" y="618"/>
                  </a:cubicBezTo>
                  <a:cubicBezTo>
                    <a:pt x="692" y="610"/>
                    <a:pt x="695" y="607"/>
                    <a:pt x="717" y="597"/>
                  </a:cubicBezTo>
                  <a:cubicBezTo>
                    <a:pt x="732" y="607"/>
                    <a:pt x="748" y="617"/>
                    <a:pt x="762" y="628"/>
                  </a:cubicBezTo>
                  <a:cubicBezTo>
                    <a:pt x="774" y="638"/>
                    <a:pt x="789" y="654"/>
                    <a:pt x="799" y="665"/>
                  </a:cubicBezTo>
                  <a:cubicBezTo>
                    <a:pt x="862" y="643"/>
                    <a:pt x="802" y="670"/>
                    <a:pt x="844" y="634"/>
                  </a:cubicBezTo>
                  <a:cubicBezTo>
                    <a:pt x="858" y="622"/>
                    <a:pt x="877" y="622"/>
                    <a:pt x="896" y="618"/>
                  </a:cubicBezTo>
                  <a:cubicBezTo>
                    <a:pt x="904" y="616"/>
                    <a:pt x="911" y="614"/>
                    <a:pt x="919" y="613"/>
                  </a:cubicBezTo>
                  <a:cubicBezTo>
                    <a:pt x="961" y="643"/>
                    <a:pt x="948" y="651"/>
                    <a:pt x="993" y="639"/>
                  </a:cubicBezTo>
                  <a:cubicBezTo>
                    <a:pt x="1004" y="636"/>
                    <a:pt x="1013" y="632"/>
                    <a:pt x="1023" y="628"/>
                  </a:cubicBezTo>
                  <a:cubicBezTo>
                    <a:pt x="1031" y="634"/>
                    <a:pt x="1036" y="642"/>
                    <a:pt x="1046" y="644"/>
                  </a:cubicBezTo>
                  <a:cubicBezTo>
                    <a:pt x="1069" y="650"/>
                    <a:pt x="1071" y="632"/>
                    <a:pt x="1075" y="623"/>
                  </a:cubicBezTo>
                  <a:cubicBezTo>
                    <a:pt x="1083" y="627"/>
                    <a:pt x="1090" y="631"/>
                    <a:pt x="1098" y="634"/>
                  </a:cubicBezTo>
                  <a:cubicBezTo>
                    <a:pt x="1117" y="639"/>
                    <a:pt x="1121" y="639"/>
                    <a:pt x="1135" y="639"/>
                  </a:cubicBezTo>
                </a:path>
              </a:pathLst>
            </a:custGeom>
            <a:noFill/>
            <a:ln w="19" cap="flat">
              <a:solidFill>
                <a:sysClr val="window" lastClr="FFFFFF">
                  <a:lumMod val="75000"/>
                </a:sysClr>
              </a:solidFill>
              <a:prstDash val="solid"/>
              <a:round/>
            </a:ln>
          </p:spPr>
          <p:txBody>
            <a:bodyPr vert="horz" wrap="square" lIns="54971" tIns="27486" rIns="54971" bIns="27486" numCol="1" anchor="t" anchorCtr="0" compatLnSpc="1">
              <a:prstTxWarp prst="textNoShape">
                <a:avLst/>
              </a:prstTxWarp>
            </a:bodyPr>
            <a:lstStyle/>
            <a:p>
              <a:pPr defTabSz="991836">
                <a:spcBef>
                  <a:spcPct val="0"/>
                </a:spcBef>
                <a:spcAft>
                  <a:spcPct val="0"/>
                </a:spcAft>
                <a:defRPr/>
              </a:pPr>
              <a:endParaRPr lang="zh-CN" altLang="en-US" sz="1924" kern="0">
                <a:solidFill>
                  <a:prstClr val="black"/>
                </a:solidFill>
                <a:ea typeface="宋体" pitchFamily="2" charset="-122"/>
                <a:cs typeface="Arial" panose="020B0604020202020204" pitchFamily="34" charset="0"/>
              </a:endParaRPr>
            </a:p>
          </p:txBody>
        </p:sp>
        <p:grpSp>
          <p:nvGrpSpPr>
            <p:cNvPr id="236" name="组合 235"/>
            <p:cNvGrpSpPr/>
            <p:nvPr/>
          </p:nvGrpSpPr>
          <p:grpSpPr>
            <a:xfrm>
              <a:off x="5305256" y="2151124"/>
              <a:ext cx="3425994" cy="350264"/>
              <a:chOff x="8560385" y="2944649"/>
              <a:chExt cx="5698842" cy="476162"/>
            </a:xfrm>
          </p:grpSpPr>
          <p:grpSp>
            <p:nvGrpSpPr>
              <p:cNvPr id="237" name="组合 236"/>
              <p:cNvGrpSpPr/>
              <p:nvPr/>
            </p:nvGrpSpPr>
            <p:grpSpPr>
              <a:xfrm>
                <a:off x="8560385" y="2991874"/>
                <a:ext cx="2755225" cy="428937"/>
                <a:chOff x="8560385" y="2991874"/>
                <a:chExt cx="2755225" cy="428937"/>
              </a:xfrm>
            </p:grpSpPr>
            <p:grpSp>
              <p:nvGrpSpPr>
                <p:cNvPr id="245" name="组合 117"/>
                <p:cNvGrpSpPr>
                  <a:grpSpLocks noChangeAspect="1"/>
                </p:cNvGrpSpPr>
                <p:nvPr/>
              </p:nvGrpSpPr>
              <p:grpSpPr>
                <a:xfrm>
                  <a:off x="10326159" y="2995721"/>
                  <a:ext cx="460744" cy="358602"/>
                  <a:chOff x="-743173" y="2060680"/>
                  <a:chExt cx="453083" cy="327792"/>
                </a:xfrm>
              </p:grpSpPr>
              <p:grpSp>
                <p:nvGrpSpPr>
                  <p:cNvPr id="248" name="组合 116"/>
                  <p:cNvGrpSpPr/>
                  <p:nvPr/>
                </p:nvGrpSpPr>
                <p:grpSpPr>
                  <a:xfrm>
                    <a:off x="-743173" y="2060680"/>
                    <a:ext cx="453083" cy="218528"/>
                    <a:chOff x="-743173" y="2060680"/>
                    <a:chExt cx="453083" cy="218528"/>
                  </a:xfrm>
                </p:grpSpPr>
                <p:sp>
                  <p:nvSpPr>
                    <p:cNvPr id="252" name="Freeform 111"/>
                    <p:cNvSpPr>
                      <a:spLocks noEditPoints="1"/>
                    </p:cNvSpPr>
                    <p:nvPr/>
                  </p:nvSpPr>
                  <p:spPr bwMode="auto">
                    <a:xfrm>
                      <a:off x="-743173" y="2060680"/>
                      <a:ext cx="157500" cy="218528"/>
                    </a:xfrm>
                    <a:custGeom>
                      <a:avLst/>
                      <a:gdLst>
                        <a:gd name="T0" fmla="*/ 139 w 139"/>
                        <a:gd name="T1" fmla="*/ 100 h 176"/>
                        <a:gd name="T2" fmla="*/ 136 w 139"/>
                        <a:gd name="T3" fmla="*/ 91 h 176"/>
                        <a:gd name="T4" fmla="*/ 132 w 139"/>
                        <a:gd name="T5" fmla="*/ 82 h 176"/>
                        <a:gd name="T6" fmla="*/ 126 w 139"/>
                        <a:gd name="T7" fmla="*/ 76 h 176"/>
                        <a:gd name="T8" fmla="*/ 118 w 139"/>
                        <a:gd name="T9" fmla="*/ 71 h 176"/>
                        <a:gd name="T10" fmla="*/ 107 w 139"/>
                        <a:gd name="T11" fmla="*/ 69 h 176"/>
                        <a:gd name="T12" fmla="*/ 95 w 139"/>
                        <a:gd name="T13" fmla="*/ 67 h 176"/>
                        <a:gd name="T14" fmla="*/ 104 w 139"/>
                        <a:gd name="T15" fmla="*/ 54 h 176"/>
                        <a:gd name="T16" fmla="*/ 107 w 139"/>
                        <a:gd name="T17" fmla="*/ 39 h 176"/>
                        <a:gd name="T18" fmla="*/ 107 w 139"/>
                        <a:gd name="T19" fmla="*/ 31 h 176"/>
                        <a:gd name="T20" fmla="*/ 101 w 139"/>
                        <a:gd name="T21" fmla="*/ 17 h 176"/>
                        <a:gd name="T22" fmla="*/ 91 w 139"/>
                        <a:gd name="T23" fmla="*/ 7 h 176"/>
                        <a:gd name="T24" fmla="*/ 77 w 139"/>
                        <a:gd name="T25" fmla="*/ 1 h 176"/>
                        <a:gd name="T26" fmla="*/ 70 w 139"/>
                        <a:gd name="T27" fmla="*/ 0 h 176"/>
                        <a:gd name="T28" fmla="*/ 54 w 139"/>
                        <a:gd name="T29" fmla="*/ 3 h 176"/>
                        <a:gd name="T30" fmla="*/ 41 w 139"/>
                        <a:gd name="T31" fmla="*/ 12 h 176"/>
                        <a:gd name="T32" fmla="*/ 34 w 139"/>
                        <a:gd name="T33" fmla="*/ 24 h 176"/>
                        <a:gd name="T34" fmla="*/ 31 w 139"/>
                        <a:gd name="T35" fmla="*/ 39 h 176"/>
                        <a:gd name="T36" fmla="*/ 32 w 139"/>
                        <a:gd name="T37" fmla="*/ 46 h 176"/>
                        <a:gd name="T38" fmla="*/ 37 w 139"/>
                        <a:gd name="T39" fmla="*/ 61 h 176"/>
                        <a:gd name="T40" fmla="*/ 43 w 139"/>
                        <a:gd name="T41" fmla="*/ 67 h 176"/>
                        <a:gd name="T42" fmla="*/ 21 w 139"/>
                        <a:gd name="T43" fmla="*/ 71 h 176"/>
                        <a:gd name="T44" fmla="*/ 17 w 139"/>
                        <a:gd name="T45" fmla="*/ 73 h 176"/>
                        <a:gd name="T46" fmla="*/ 9 w 139"/>
                        <a:gd name="T47" fmla="*/ 79 h 176"/>
                        <a:gd name="T48" fmla="*/ 4 w 139"/>
                        <a:gd name="T49" fmla="*/ 86 h 176"/>
                        <a:gd name="T50" fmla="*/ 0 w 139"/>
                        <a:gd name="T51" fmla="*/ 95 h 176"/>
                        <a:gd name="T52" fmla="*/ 0 w 139"/>
                        <a:gd name="T53" fmla="*/ 176 h 176"/>
                        <a:gd name="T54" fmla="*/ 139 w 139"/>
                        <a:gd name="T55" fmla="*/ 100 h 176"/>
                        <a:gd name="T56" fmla="*/ 70 w 139"/>
                        <a:gd name="T57" fmla="*/ 14 h 176"/>
                        <a:gd name="T58" fmla="*/ 78 w 139"/>
                        <a:gd name="T59" fmla="*/ 16 h 176"/>
                        <a:gd name="T60" fmla="*/ 87 w 139"/>
                        <a:gd name="T61" fmla="*/ 22 h 176"/>
                        <a:gd name="T62" fmla="*/ 92 w 139"/>
                        <a:gd name="T63" fmla="*/ 29 h 176"/>
                        <a:gd name="T64" fmla="*/ 93 w 139"/>
                        <a:gd name="T65" fmla="*/ 39 h 176"/>
                        <a:gd name="T66" fmla="*/ 93 w 139"/>
                        <a:gd name="T67" fmla="*/ 43 h 176"/>
                        <a:gd name="T68" fmla="*/ 89 w 139"/>
                        <a:gd name="T69" fmla="*/ 53 h 176"/>
                        <a:gd name="T70" fmla="*/ 82 w 139"/>
                        <a:gd name="T71" fmla="*/ 59 h 176"/>
                        <a:gd name="T72" fmla="*/ 74 w 139"/>
                        <a:gd name="T73" fmla="*/ 63 h 176"/>
                        <a:gd name="T74" fmla="*/ 70 w 139"/>
                        <a:gd name="T75" fmla="*/ 64 h 176"/>
                        <a:gd name="T76" fmla="*/ 60 w 139"/>
                        <a:gd name="T77" fmla="*/ 62 h 176"/>
                        <a:gd name="T78" fmla="*/ 52 w 139"/>
                        <a:gd name="T79" fmla="*/ 56 h 176"/>
                        <a:gd name="T80" fmla="*/ 47 w 139"/>
                        <a:gd name="T81" fmla="*/ 49 h 176"/>
                        <a:gd name="T82" fmla="*/ 45 w 139"/>
                        <a:gd name="T83" fmla="*/ 39 h 176"/>
                        <a:gd name="T84" fmla="*/ 45 w 139"/>
                        <a:gd name="T85" fmla="*/ 34 h 176"/>
                        <a:gd name="T86" fmla="*/ 49 w 139"/>
                        <a:gd name="T87" fmla="*/ 25 h 176"/>
                        <a:gd name="T88" fmla="*/ 55 w 139"/>
                        <a:gd name="T89" fmla="*/ 18 h 176"/>
                        <a:gd name="T90" fmla="*/ 64 w 139"/>
                        <a:gd name="T91" fmla="*/ 15 h 176"/>
                        <a:gd name="T92" fmla="*/ 70 w 139"/>
                        <a:gd name="T93" fmla="*/ 14 h 176"/>
                        <a:gd name="T94" fmla="*/ 109 w 139"/>
                        <a:gd name="T95" fmla="*/ 162 h 176"/>
                        <a:gd name="T96" fmla="*/ 95 w 139"/>
                        <a:gd name="T97" fmla="*/ 106 h 176"/>
                        <a:gd name="T98" fmla="*/ 43 w 139"/>
                        <a:gd name="T99" fmla="*/ 162 h 176"/>
                        <a:gd name="T100" fmla="*/ 28 w 139"/>
                        <a:gd name="T101" fmla="*/ 106 h 176"/>
                        <a:gd name="T102" fmla="*/ 14 w 139"/>
                        <a:gd name="T103" fmla="*/ 162 h 176"/>
                        <a:gd name="T104" fmla="*/ 14 w 139"/>
                        <a:gd name="T105" fmla="*/ 100 h 176"/>
                        <a:gd name="T106" fmla="*/ 18 w 139"/>
                        <a:gd name="T107" fmla="*/ 91 h 176"/>
                        <a:gd name="T108" fmla="*/ 25 w 139"/>
                        <a:gd name="T109" fmla="*/ 85 h 176"/>
                        <a:gd name="T110" fmla="*/ 36 w 139"/>
                        <a:gd name="T111" fmla="*/ 82 h 176"/>
                        <a:gd name="T112" fmla="*/ 58 w 139"/>
                        <a:gd name="T113" fmla="*/ 79 h 176"/>
                        <a:gd name="T114" fmla="*/ 80 w 139"/>
                        <a:gd name="T115" fmla="*/ 79 h 176"/>
                        <a:gd name="T116" fmla="*/ 103 w 139"/>
                        <a:gd name="T117" fmla="*/ 82 h 176"/>
                        <a:gd name="T118" fmla="*/ 114 w 139"/>
                        <a:gd name="T119" fmla="*/ 85 h 176"/>
                        <a:gd name="T120" fmla="*/ 121 w 139"/>
                        <a:gd name="T121" fmla="*/ 91 h 176"/>
                        <a:gd name="T122" fmla="*/ 125 w 139"/>
                        <a:gd name="T123" fmla="*/ 10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176">
                          <a:moveTo>
                            <a:pt x="139" y="100"/>
                          </a:moveTo>
                          <a:lnTo>
                            <a:pt x="139" y="100"/>
                          </a:lnTo>
                          <a:lnTo>
                            <a:pt x="138" y="95"/>
                          </a:lnTo>
                          <a:lnTo>
                            <a:pt x="136" y="91"/>
                          </a:lnTo>
                          <a:lnTo>
                            <a:pt x="134" y="86"/>
                          </a:lnTo>
                          <a:lnTo>
                            <a:pt x="132" y="82"/>
                          </a:lnTo>
                          <a:lnTo>
                            <a:pt x="129" y="79"/>
                          </a:lnTo>
                          <a:lnTo>
                            <a:pt x="126" y="76"/>
                          </a:lnTo>
                          <a:lnTo>
                            <a:pt x="121" y="73"/>
                          </a:lnTo>
                          <a:lnTo>
                            <a:pt x="118" y="71"/>
                          </a:lnTo>
                          <a:lnTo>
                            <a:pt x="118" y="71"/>
                          </a:lnTo>
                          <a:lnTo>
                            <a:pt x="107" y="69"/>
                          </a:lnTo>
                          <a:lnTo>
                            <a:pt x="95" y="67"/>
                          </a:lnTo>
                          <a:lnTo>
                            <a:pt x="95" y="67"/>
                          </a:lnTo>
                          <a:lnTo>
                            <a:pt x="101" y="61"/>
                          </a:lnTo>
                          <a:lnTo>
                            <a:pt x="104" y="54"/>
                          </a:lnTo>
                          <a:lnTo>
                            <a:pt x="107" y="46"/>
                          </a:lnTo>
                          <a:lnTo>
                            <a:pt x="107" y="39"/>
                          </a:lnTo>
                          <a:lnTo>
                            <a:pt x="107" y="39"/>
                          </a:lnTo>
                          <a:lnTo>
                            <a:pt x="107" y="31"/>
                          </a:lnTo>
                          <a:lnTo>
                            <a:pt x="105" y="24"/>
                          </a:lnTo>
                          <a:lnTo>
                            <a:pt x="101" y="17"/>
                          </a:lnTo>
                          <a:lnTo>
                            <a:pt x="97" y="12"/>
                          </a:lnTo>
                          <a:lnTo>
                            <a:pt x="91" y="7"/>
                          </a:lnTo>
                          <a:lnTo>
                            <a:pt x="85" y="3"/>
                          </a:lnTo>
                          <a:lnTo>
                            <a:pt x="77" y="1"/>
                          </a:lnTo>
                          <a:lnTo>
                            <a:pt x="70" y="0"/>
                          </a:lnTo>
                          <a:lnTo>
                            <a:pt x="70" y="0"/>
                          </a:lnTo>
                          <a:lnTo>
                            <a:pt x="61" y="1"/>
                          </a:lnTo>
                          <a:lnTo>
                            <a:pt x="54" y="3"/>
                          </a:lnTo>
                          <a:lnTo>
                            <a:pt x="48" y="7"/>
                          </a:lnTo>
                          <a:lnTo>
                            <a:pt x="41" y="12"/>
                          </a:lnTo>
                          <a:lnTo>
                            <a:pt x="37" y="17"/>
                          </a:lnTo>
                          <a:lnTo>
                            <a:pt x="34" y="24"/>
                          </a:lnTo>
                          <a:lnTo>
                            <a:pt x="32" y="31"/>
                          </a:lnTo>
                          <a:lnTo>
                            <a:pt x="31" y="39"/>
                          </a:lnTo>
                          <a:lnTo>
                            <a:pt x="31" y="39"/>
                          </a:lnTo>
                          <a:lnTo>
                            <a:pt x="32" y="46"/>
                          </a:lnTo>
                          <a:lnTo>
                            <a:pt x="34" y="54"/>
                          </a:lnTo>
                          <a:lnTo>
                            <a:pt x="37" y="61"/>
                          </a:lnTo>
                          <a:lnTo>
                            <a:pt x="43" y="67"/>
                          </a:lnTo>
                          <a:lnTo>
                            <a:pt x="43" y="67"/>
                          </a:lnTo>
                          <a:lnTo>
                            <a:pt x="32" y="69"/>
                          </a:lnTo>
                          <a:lnTo>
                            <a:pt x="21" y="71"/>
                          </a:lnTo>
                          <a:lnTo>
                            <a:pt x="21" y="71"/>
                          </a:lnTo>
                          <a:lnTo>
                            <a:pt x="17" y="73"/>
                          </a:lnTo>
                          <a:lnTo>
                            <a:pt x="12" y="76"/>
                          </a:lnTo>
                          <a:lnTo>
                            <a:pt x="9" y="79"/>
                          </a:lnTo>
                          <a:lnTo>
                            <a:pt x="6" y="82"/>
                          </a:lnTo>
                          <a:lnTo>
                            <a:pt x="4" y="86"/>
                          </a:lnTo>
                          <a:lnTo>
                            <a:pt x="1" y="91"/>
                          </a:lnTo>
                          <a:lnTo>
                            <a:pt x="0" y="95"/>
                          </a:lnTo>
                          <a:lnTo>
                            <a:pt x="0" y="100"/>
                          </a:lnTo>
                          <a:lnTo>
                            <a:pt x="0" y="176"/>
                          </a:lnTo>
                          <a:lnTo>
                            <a:pt x="139" y="176"/>
                          </a:lnTo>
                          <a:lnTo>
                            <a:pt x="139" y="100"/>
                          </a:lnTo>
                          <a:close/>
                          <a:moveTo>
                            <a:pt x="70" y="14"/>
                          </a:moveTo>
                          <a:lnTo>
                            <a:pt x="70" y="14"/>
                          </a:lnTo>
                          <a:lnTo>
                            <a:pt x="74" y="15"/>
                          </a:lnTo>
                          <a:lnTo>
                            <a:pt x="78" y="16"/>
                          </a:lnTo>
                          <a:lnTo>
                            <a:pt x="82" y="18"/>
                          </a:lnTo>
                          <a:lnTo>
                            <a:pt x="87" y="22"/>
                          </a:lnTo>
                          <a:lnTo>
                            <a:pt x="89" y="25"/>
                          </a:lnTo>
                          <a:lnTo>
                            <a:pt x="92" y="29"/>
                          </a:lnTo>
                          <a:lnTo>
                            <a:pt x="93" y="34"/>
                          </a:lnTo>
                          <a:lnTo>
                            <a:pt x="93" y="39"/>
                          </a:lnTo>
                          <a:lnTo>
                            <a:pt x="93" y="39"/>
                          </a:lnTo>
                          <a:lnTo>
                            <a:pt x="93" y="43"/>
                          </a:lnTo>
                          <a:lnTo>
                            <a:pt x="92" y="49"/>
                          </a:lnTo>
                          <a:lnTo>
                            <a:pt x="89" y="53"/>
                          </a:lnTo>
                          <a:lnTo>
                            <a:pt x="87" y="56"/>
                          </a:lnTo>
                          <a:lnTo>
                            <a:pt x="82" y="59"/>
                          </a:lnTo>
                          <a:lnTo>
                            <a:pt x="78" y="62"/>
                          </a:lnTo>
                          <a:lnTo>
                            <a:pt x="74" y="63"/>
                          </a:lnTo>
                          <a:lnTo>
                            <a:pt x="70" y="64"/>
                          </a:lnTo>
                          <a:lnTo>
                            <a:pt x="70" y="64"/>
                          </a:lnTo>
                          <a:lnTo>
                            <a:pt x="64" y="63"/>
                          </a:lnTo>
                          <a:lnTo>
                            <a:pt x="60" y="62"/>
                          </a:lnTo>
                          <a:lnTo>
                            <a:pt x="55" y="59"/>
                          </a:lnTo>
                          <a:lnTo>
                            <a:pt x="52" y="56"/>
                          </a:lnTo>
                          <a:lnTo>
                            <a:pt x="49" y="53"/>
                          </a:lnTo>
                          <a:lnTo>
                            <a:pt x="47" y="49"/>
                          </a:lnTo>
                          <a:lnTo>
                            <a:pt x="45" y="43"/>
                          </a:lnTo>
                          <a:lnTo>
                            <a:pt x="45" y="39"/>
                          </a:lnTo>
                          <a:lnTo>
                            <a:pt x="45" y="39"/>
                          </a:lnTo>
                          <a:lnTo>
                            <a:pt x="45" y="34"/>
                          </a:lnTo>
                          <a:lnTo>
                            <a:pt x="47" y="29"/>
                          </a:lnTo>
                          <a:lnTo>
                            <a:pt x="49" y="25"/>
                          </a:lnTo>
                          <a:lnTo>
                            <a:pt x="52" y="22"/>
                          </a:lnTo>
                          <a:lnTo>
                            <a:pt x="55" y="18"/>
                          </a:lnTo>
                          <a:lnTo>
                            <a:pt x="60" y="16"/>
                          </a:lnTo>
                          <a:lnTo>
                            <a:pt x="64" y="15"/>
                          </a:lnTo>
                          <a:lnTo>
                            <a:pt x="70" y="14"/>
                          </a:lnTo>
                          <a:lnTo>
                            <a:pt x="70" y="14"/>
                          </a:lnTo>
                          <a:close/>
                          <a:moveTo>
                            <a:pt x="125" y="162"/>
                          </a:moveTo>
                          <a:lnTo>
                            <a:pt x="109" y="162"/>
                          </a:lnTo>
                          <a:lnTo>
                            <a:pt x="109" y="106"/>
                          </a:lnTo>
                          <a:lnTo>
                            <a:pt x="95" y="106"/>
                          </a:lnTo>
                          <a:lnTo>
                            <a:pt x="95" y="162"/>
                          </a:lnTo>
                          <a:lnTo>
                            <a:pt x="43" y="162"/>
                          </a:lnTo>
                          <a:lnTo>
                            <a:pt x="43" y="106"/>
                          </a:lnTo>
                          <a:lnTo>
                            <a:pt x="28" y="106"/>
                          </a:lnTo>
                          <a:lnTo>
                            <a:pt x="28" y="162"/>
                          </a:lnTo>
                          <a:lnTo>
                            <a:pt x="14" y="162"/>
                          </a:lnTo>
                          <a:lnTo>
                            <a:pt x="14" y="100"/>
                          </a:lnTo>
                          <a:lnTo>
                            <a:pt x="14" y="100"/>
                          </a:lnTo>
                          <a:lnTo>
                            <a:pt x="14" y="95"/>
                          </a:lnTo>
                          <a:lnTo>
                            <a:pt x="18" y="91"/>
                          </a:lnTo>
                          <a:lnTo>
                            <a:pt x="21" y="88"/>
                          </a:lnTo>
                          <a:lnTo>
                            <a:pt x="25" y="85"/>
                          </a:lnTo>
                          <a:lnTo>
                            <a:pt x="25" y="85"/>
                          </a:lnTo>
                          <a:lnTo>
                            <a:pt x="36" y="82"/>
                          </a:lnTo>
                          <a:lnTo>
                            <a:pt x="47" y="80"/>
                          </a:lnTo>
                          <a:lnTo>
                            <a:pt x="58" y="79"/>
                          </a:lnTo>
                          <a:lnTo>
                            <a:pt x="70" y="79"/>
                          </a:lnTo>
                          <a:lnTo>
                            <a:pt x="80" y="79"/>
                          </a:lnTo>
                          <a:lnTo>
                            <a:pt x="91" y="80"/>
                          </a:lnTo>
                          <a:lnTo>
                            <a:pt x="103" y="82"/>
                          </a:lnTo>
                          <a:lnTo>
                            <a:pt x="114" y="85"/>
                          </a:lnTo>
                          <a:lnTo>
                            <a:pt x="114" y="85"/>
                          </a:lnTo>
                          <a:lnTo>
                            <a:pt x="117" y="88"/>
                          </a:lnTo>
                          <a:lnTo>
                            <a:pt x="121" y="91"/>
                          </a:lnTo>
                          <a:lnTo>
                            <a:pt x="124" y="95"/>
                          </a:lnTo>
                          <a:lnTo>
                            <a:pt x="125" y="100"/>
                          </a:lnTo>
                          <a:lnTo>
                            <a:pt x="125" y="162"/>
                          </a:lnTo>
                          <a:close/>
                        </a:path>
                      </a:pathLst>
                    </a:custGeom>
                    <a:solidFill>
                      <a:sysClr val="window" lastClr="FFFFFF">
                        <a:lumMod val="50000"/>
                      </a:sysClr>
                    </a:solidFill>
                    <a:ln>
                      <a:noFill/>
                    </a:ln>
                  </p:spPr>
                  <p:txBody>
                    <a:bodyPr vert="horz" wrap="square" lIns="54971" tIns="27486" rIns="54971" bIns="27486" numCol="1" anchor="t" anchorCtr="0" compatLnSpc="1">
                      <a:prstTxWarp prst="textNoShape">
                        <a:avLst/>
                      </a:prstTxWarp>
                    </a:bodyPr>
                    <a:lstStyle/>
                    <a:p>
                      <a:pPr defTabSz="732836">
                        <a:spcBef>
                          <a:spcPct val="0"/>
                        </a:spcBef>
                        <a:spcAft>
                          <a:spcPct val="0"/>
                        </a:spcAft>
                        <a:defRPr/>
                      </a:pPr>
                      <a:endParaRPr lang="ko-KR" altLang="en-US" sz="842" kern="0">
                        <a:solidFill>
                          <a:prstClr val="white">
                            <a:lumMod val="85000"/>
                          </a:prstClr>
                        </a:solidFill>
                        <a:ea typeface="맑은 고딕" panose="020B0503020000020004" pitchFamily="34" charset="-127"/>
                        <a:cs typeface="Arial" panose="020B0604020202020204" pitchFamily="34" charset="0"/>
                      </a:endParaRPr>
                    </a:p>
                  </p:txBody>
                </p:sp>
                <p:sp>
                  <p:nvSpPr>
                    <p:cNvPr id="253" name="Freeform 111"/>
                    <p:cNvSpPr>
                      <a:spLocks noEditPoints="1"/>
                    </p:cNvSpPr>
                    <p:nvPr/>
                  </p:nvSpPr>
                  <p:spPr bwMode="auto">
                    <a:xfrm>
                      <a:off x="-595382" y="2060680"/>
                      <a:ext cx="157500" cy="218528"/>
                    </a:xfrm>
                    <a:custGeom>
                      <a:avLst/>
                      <a:gdLst>
                        <a:gd name="T0" fmla="*/ 139 w 139"/>
                        <a:gd name="T1" fmla="*/ 100 h 176"/>
                        <a:gd name="T2" fmla="*/ 136 w 139"/>
                        <a:gd name="T3" fmla="*/ 91 h 176"/>
                        <a:gd name="T4" fmla="*/ 132 w 139"/>
                        <a:gd name="T5" fmla="*/ 82 h 176"/>
                        <a:gd name="T6" fmla="*/ 126 w 139"/>
                        <a:gd name="T7" fmla="*/ 76 h 176"/>
                        <a:gd name="T8" fmla="*/ 118 w 139"/>
                        <a:gd name="T9" fmla="*/ 71 h 176"/>
                        <a:gd name="T10" fmla="*/ 107 w 139"/>
                        <a:gd name="T11" fmla="*/ 69 h 176"/>
                        <a:gd name="T12" fmla="*/ 95 w 139"/>
                        <a:gd name="T13" fmla="*/ 67 h 176"/>
                        <a:gd name="T14" fmla="*/ 104 w 139"/>
                        <a:gd name="T15" fmla="*/ 54 h 176"/>
                        <a:gd name="T16" fmla="*/ 107 w 139"/>
                        <a:gd name="T17" fmla="*/ 39 h 176"/>
                        <a:gd name="T18" fmla="*/ 107 w 139"/>
                        <a:gd name="T19" fmla="*/ 31 h 176"/>
                        <a:gd name="T20" fmla="*/ 101 w 139"/>
                        <a:gd name="T21" fmla="*/ 17 h 176"/>
                        <a:gd name="T22" fmla="*/ 91 w 139"/>
                        <a:gd name="T23" fmla="*/ 7 h 176"/>
                        <a:gd name="T24" fmla="*/ 77 w 139"/>
                        <a:gd name="T25" fmla="*/ 1 h 176"/>
                        <a:gd name="T26" fmla="*/ 70 w 139"/>
                        <a:gd name="T27" fmla="*/ 0 h 176"/>
                        <a:gd name="T28" fmla="*/ 54 w 139"/>
                        <a:gd name="T29" fmla="*/ 3 h 176"/>
                        <a:gd name="T30" fmla="*/ 41 w 139"/>
                        <a:gd name="T31" fmla="*/ 12 h 176"/>
                        <a:gd name="T32" fmla="*/ 34 w 139"/>
                        <a:gd name="T33" fmla="*/ 24 h 176"/>
                        <a:gd name="T34" fmla="*/ 31 w 139"/>
                        <a:gd name="T35" fmla="*/ 39 h 176"/>
                        <a:gd name="T36" fmla="*/ 32 w 139"/>
                        <a:gd name="T37" fmla="*/ 46 h 176"/>
                        <a:gd name="T38" fmla="*/ 37 w 139"/>
                        <a:gd name="T39" fmla="*/ 61 h 176"/>
                        <a:gd name="T40" fmla="*/ 43 w 139"/>
                        <a:gd name="T41" fmla="*/ 67 h 176"/>
                        <a:gd name="T42" fmla="*/ 21 w 139"/>
                        <a:gd name="T43" fmla="*/ 71 h 176"/>
                        <a:gd name="T44" fmla="*/ 17 w 139"/>
                        <a:gd name="T45" fmla="*/ 73 h 176"/>
                        <a:gd name="T46" fmla="*/ 9 w 139"/>
                        <a:gd name="T47" fmla="*/ 79 h 176"/>
                        <a:gd name="T48" fmla="*/ 4 w 139"/>
                        <a:gd name="T49" fmla="*/ 86 h 176"/>
                        <a:gd name="T50" fmla="*/ 0 w 139"/>
                        <a:gd name="T51" fmla="*/ 95 h 176"/>
                        <a:gd name="T52" fmla="*/ 0 w 139"/>
                        <a:gd name="T53" fmla="*/ 176 h 176"/>
                        <a:gd name="T54" fmla="*/ 139 w 139"/>
                        <a:gd name="T55" fmla="*/ 100 h 176"/>
                        <a:gd name="T56" fmla="*/ 70 w 139"/>
                        <a:gd name="T57" fmla="*/ 14 h 176"/>
                        <a:gd name="T58" fmla="*/ 78 w 139"/>
                        <a:gd name="T59" fmla="*/ 16 h 176"/>
                        <a:gd name="T60" fmla="*/ 87 w 139"/>
                        <a:gd name="T61" fmla="*/ 22 h 176"/>
                        <a:gd name="T62" fmla="*/ 92 w 139"/>
                        <a:gd name="T63" fmla="*/ 29 h 176"/>
                        <a:gd name="T64" fmla="*/ 93 w 139"/>
                        <a:gd name="T65" fmla="*/ 39 h 176"/>
                        <a:gd name="T66" fmla="*/ 93 w 139"/>
                        <a:gd name="T67" fmla="*/ 43 h 176"/>
                        <a:gd name="T68" fmla="*/ 89 w 139"/>
                        <a:gd name="T69" fmla="*/ 53 h 176"/>
                        <a:gd name="T70" fmla="*/ 82 w 139"/>
                        <a:gd name="T71" fmla="*/ 59 h 176"/>
                        <a:gd name="T72" fmla="*/ 74 w 139"/>
                        <a:gd name="T73" fmla="*/ 63 h 176"/>
                        <a:gd name="T74" fmla="*/ 70 w 139"/>
                        <a:gd name="T75" fmla="*/ 64 h 176"/>
                        <a:gd name="T76" fmla="*/ 60 w 139"/>
                        <a:gd name="T77" fmla="*/ 62 h 176"/>
                        <a:gd name="T78" fmla="*/ 52 w 139"/>
                        <a:gd name="T79" fmla="*/ 56 h 176"/>
                        <a:gd name="T80" fmla="*/ 47 w 139"/>
                        <a:gd name="T81" fmla="*/ 49 h 176"/>
                        <a:gd name="T82" fmla="*/ 45 w 139"/>
                        <a:gd name="T83" fmla="*/ 39 h 176"/>
                        <a:gd name="T84" fmla="*/ 45 w 139"/>
                        <a:gd name="T85" fmla="*/ 34 h 176"/>
                        <a:gd name="T86" fmla="*/ 49 w 139"/>
                        <a:gd name="T87" fmla="*/ 25 h 176"/>
                        <a:gd name="T88" fmla="*/ 55 w 139"/>
                        <a:gd name="T89" fmla="*/ 18 h 176"/>
                        <a:gd name="T90" fmla="*/ 64 w 139"/>
                        <a:gd name="T91" fmla="*/ 15 h 176"/>
                        <a:gd name="T92" fmla="*/ 70 w 139"/>
                        <a:gd name="T93" fmla="*/ 14 h 176"/>
                        <a:gd name="T94" fmla="*/ 109 w 139"/>
                        <a:gd name="T95" fmla="*/ 162 h 176"/>
                        <a:gd name="T96" fmla="*/ 95 w 139"/>
                        <a:gd name="T97" fmla="*/ 106 h 176"/>
                        <a:gd name="T98" fmla="*/ 43 w 139"/>
                        <a:gd name="T99" fmla="*/ 162 h 176"/>
                        <a:gd name="T100" fmla="*/ 28 w 139"/>
                        <a:gd name="T101" fmla="*/ 106 h 176"/>
                        <a:gd name="T102" fmla="*/ 14 w 139"/>
                        <a:gd name="T103" fmla="*/ 162 h 176"/>
                        <a:gd name="T104" fmla="*/ 14 w 139"/>
                        <a:gd name="T105" fmla="*/ 100 h 176"/>
                        <a:gd name="T106" fmla="*/ 18 w 139"/>
                        <a:gd name="T107" fmla="*/ 91 h 176"/>
                        <a:gd name="T108" fmla="*/ 25 w 139"/>
                        <a:gd name="T109" fmla="*/ 85 h 176"/>
                        <a:gd name="T110" fmla="*/ 36 w 139"/>
                        <a:gd name="T111" fmla="*/ 82 h 176"/>
                        <a:gd name="T112" fmla="*/ 58 w 139"/>
                        <a:gd name="T113" fmla="*/ 79 h 176"/>
                        <a:gd name="T114" fmla="*/ 80 w 139"/>
                        <a:gd name="T115" fmla="*/ 79 h 176"/>
                        <a:gd name="T116" fmla="*/ 103 w 139"/>
                        <a:gd name="T117" fmla="*/ 82 h 176"/>
                        <a:gd name="T118" fmla="*/ 114 w 139"/>
                        <a:gd name="T119" fmla="*/ 85 h 176"/>
                        <a:gd name="T120" fmla="*/ 121 w 139"/>
                        <a:gd name="T121" fmla="*/ 91 h 176"/>
                        <a:gd name="T122" fmla="*/ 125 w 139"/>
                        <a:gd name="T123" fmla="*/ 10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176">
                          <a:moveTo>
                            <a:pt x="139" y="100"/>
                          </a:moveTo>
                          <a:lnTo>
                            <a:pt x="139" y="100"/>
                          </a:lnTo>
                          <a:lnTo>
                            <a:pt x="138" y="95"/>
                          </a:lnTo>
                          <a:lnTo>
                            <a:pt x="136" y="91"/>
                          </a:lnTo>
                          <a:lnTo>
                            <a:pt x="134" y="86"/>
                          </a:lnTo>
                          <a:lnTo>
                            <a:pt x="132" y="82"/>
                          </a:lnTo>
                          <a:lnTo>
                            <a:pt x="129" y="79"/>
                          </a:lnTo>
                          <a:lnTo>
                            <a:pt x="126" y="76"/>
                          </a:lnTo>
                          <a:lnTo>
                            <a:pt x="121" y="73"/>
                          </a:lnTo>
                          <a:lnTo>
                            <a:pt x="118" y="71"/>
                          </a:lnTo>
                          <a:lnTo>
                            <a:pt x="118" y="71"/>
                          </a:lnTo>
                          <a:lnTo>
                            <a:pt x="107" y="69"/>
                          </a:lnTo>
                          <a:lnTo>
                            <a:pt x="95" y="67"/>
                          </a:lnTo>
                          <a:lnTo>
                            <a:pt x="95" y="67"/>
                          </a:lnTo>
                          <a:lnTo>
                            <a:pt x="101" y="61"/>
                          </a:lnTo>
                          <a:lnTo>
                            <a:pt x="104" y="54"/>
                          </a:lnTo>
                          <a:lnTo>
                            <a:pt x="107" y="46"/>
                          </a:lnTo>
                          <a:lnTo>
                            <a:pt x="107" y="39"/>
                          </a:lnTo>
                          <a:lnTo>
                            <a:pt x="107" y="39"/>
                          </a:lnTo>
                          <a:lnTo>
                            <a:pt x="107" y="31"/>
                          </a:lnTo>
                          <a:lnTo>
                            <a:pt x="105" y="24"/>
                          </a:lnTo>
                          <a:lnTo>
                            <a:pt x="101" y="17"/>
                          </a:lnTo>
                          <a:lnTo>
                            <a:pt x="97" y="12"/>
                          </a:lnTo>
                          <a:lnTo>
                            <a:pt x="91" y="7"/>
                          </a:lnTo>
                          <a:lnTo>
                            <a:pt x="85" y="3"/>
                          </a:lnTo>
                          <a:lnTo>
                            <a:pt x="77" y="1"/>
                          </a:lnTo>
                          <a:lnTo>
                            <a:pt x="70" y="0"/>
                          </a:lnTo>
                          <a:lnTo>
                            <a:pt x="70" y="0"/>
                          </a:lnTo>
                          <a:lnTo>
                            <a:pt x="61" y="1"/>
                          </a:lnTo>
                          <a:lnTo>
                            <a:pt x="54" y="3"/>
                          </a:lnTo>
                          <a:lnTo>
                            <a:pt x="48" y="7"/>
                          </a:lnTo>
                          <a:lnTo>
                            <a:pt x="41" y="12"/>
                          </a:lnTo>
                          <a:lnTo>
                            <a:pt x="37" y="17"/>
                          </a:lnTo>
                          <a:lnTo>
                            <a:pt x="34" y="24"/>
                          </a:lnTo>
                          <a:lnTo>
                            <a:pt x="32" y="31"/>
                          </a:lnTo>
                          <a:lnTo>
                            <a:pt x="31" y="39"/>
                          </a:lnTo>
                          <a:lnTo>
                            <a:pt x="31" y="39"/>
                          </a:lnTo>
                          <a:lnTo>
                            <a:pt x="32" y="46"/>
                          </a:lnTo>
                          <a:lnTo>
                            <a:pt x="34" y="54"/>
                          </a:lnTo>
                          <a:lnTo>
                            <a:pt x="37" y="61"/>
                          </a:lnTo>
                          <a:lnTo>
                            <a:pt x="43" y="67"/>
                          </a:lnTo>
                          <a:lnTo>
                            <a:pt x="43" y="67"/>
                          </a:lnTo>
                          <a:lnTo>
                            <a:pt x="32" y="69"/>
                          </a:lnTo>
                          <a:lnTo>
                            <a:pt x="21" y="71"/>
                          </a:lnTo>
                          <a:lnTo>
                            <a:pt x="21" y="71"/>
                          </a:lnTo>
                          <a:lnTo>
                            <a:pt x="17" y="73"/>
                          </a:lnTo>
                          <a:lnTo>
                            <a:pt x="12" y="76"/>
                          </a:lnTo>
                          <a:lnTo>
                            <a:pt x="9" y="79"/>
                          </a:lnTo>
                          <a:lnTo>
                            <a:pt x="6" y="82"/>
                          </a:lnTo>
                          <a:lnTo>
                            <a:pt x="4" y="86"/>
                          </a:lnTo>
                          <a:lnTo>
                            <a:pt x="1" y="91"/>
                          </a:lnTo>
                          <a:lnTo>
                            <a:pt x="0" y="95"/>
                          </a:lnTo>
                          <a:lnTo>
                            <a:pt x="0" y="100"/>
                          </a:lnTo>
                          <a:lnTo>
                            <a:pt x="0" y="176"/>
                          </a:lnTo>
                          <a:lnTo>
                            <a:pt x="139" y="176"/>
                          </a:lnTo>
                          <a:lnTo>
                            <a:pt x="139" y="100"/>
                          </a:lnTo>
                          <a:close/>
                          <a:moveTo>
                            <a:pt x="70" y="14"/>
                          </a:moveTo>
                          <a:lnTo>
                            <a:pt x="70" y="14"/>
                          </a:lnTo>
                          <a:lnTo>
                            <a:pt x="74" y="15"/>
                          </a:lnTo>
                          <a:lnTo>
                            <a:pt x="78" y="16"/>
                          </a:lnTo>
                          <a:lnTo>
                            <a:pt x="82" y="18"/>
                          </a:lnTo>
                          <a:lnTo>
                            <a:pt x="87" y="22"/>
                          </a:lnTo>
                          <a:lnTo>
                            <a:pt x="89" y="25"/>
                          </a:lnTo>
                          <a:lnTo>
                            <a:pt x="92" y="29"/>
                          </a:lnTo>
                          <a:lnTo>
                            <a:pt x="93" y="34"/>
                          </a:lnTo>
                          <a:lnTo>
                            <a:pt x="93" y="39"/>
                          </a:lnTo>
                          <a:lnTo>
                            <a:pt x="93" y="39"/>
                          </a:lnTo>
                          <a:lnTo>
                            <a:pt x="93" y="43"/>
                          </a:lnTo>
                          <a:lnTo>
                            <a:pt x="92" y="49"/>
                          </a:lnTo>
                          <a:lnTo>
                            <a:pt x="89" y="53"/>
                          </a:lnTo>
                          <a:lnTo>
                            <a:pt x="87" y="56"/>
                          </a:lnTo>
                          <a:lnTo>
                            <a:pt x="82" y="59"/>
                          </a:lnTo>
                          <a:lnTo>
                            <a:pt x="78" y="62"/>
                          </a:lnTo>
                          <a:lnTo>
                            <a:pt x="74" y="63"/>
                          </a:lnTo>
                          <a:lnTo>
                            <a:pt x="70" y="64"/>
                          </a:lnTo>
                          <a:lnTo>
                            <a:pt x="70" y="64"/>
                          </a:lnTo>
                          <a:lnTo>
                            <a:pt x="64" y="63"/>
                          </a:lnTo>
                          <a:lnTo>
                            <a:pt x="60" y="62"/>
                          </a:lnTo>
                          <a:lnTo>
                            <a:pt x="55" y="59"/>
                          </a:lnTo>
                          <a:lnTo>
                            <a:pt x="52" y="56"/>
                          </a:lnTo>
                          <a:lnTo>
                            <a:pt x="49" y="53"/>
                          </a:lnTo>
                          <a:lnTo>
                            <a:pt x="47" y="49"/>
                          </a:lnTo>
                          <a:lnTo>
                            <a:pt x="45" y="43"/>
                          </a:lnTo>
                          <a:lnTo>
                            <a:pt x="45" y="39"/>
                          </a:lnTo>
                          <a:lnTo>
                            <a:pt x="45" y="39"/>
                          </a:lnTo>
                          <a:lnTo>
                            <a:pt x="45" y="34"/>
                          </a:lnTo>
                          <a:lnTo>
                            <a:pt x="47" y="29"/>
                          </a:lnTo>
                          <a:lnTo>
                            <a:pt x="49" y="25"/>
                          </a:lnTo>
                          <a:lnTo>
                            <a:pt x="52" y="22"/>
                          </a:lnTo>
                          <a:lnTo>
                            <a:pt x="55" y="18"/>
                          </a:lnTo>
                          <a:lnTo>
                            <a:pt x="60" y="16"/>
                          </a:lnTo>
                          <a:lnTo>
                            <a:pt x="64" y="15"/>
                          </a:lnTo>
                          <a:lnTo>
                            <a:pt x="70" y="14"/>
                          </a:lnTo>
                          <a:lnTo>
                            <a:pt x="70" y="14"/>
                          </a:lnTo>
                          <a:close/>
                          <a:moveTo>
                            <a:pt x="125" y="162"/>
                          </a:moveTo>
                          <a:lnTo>
                            <a:pt x="109" y="162"/>
                          </a:lnTo>
                          <a:lnTo>
                            <a:pt x="109" y="106"/>
                          </a:lnTo>
                          <a:lnTo>
                            <a:pt x="95" y="106"/>
                          </a:lnTo>
                          <a:lnTo>
                            <a:pt x="95" y="162"/>
                          </a:lnTo>
                          <a:lnTo>
                            <a:pt x="43" y="162"/>
                          </a:lnTo>
                          <a:lnTo>
                            <a:pt x="43" y="106"/>
                          </a:lnTo>
                          <a:lnTo>
                            <a:pt x="28" y="106"/>
                          </a:lnTo>
                          <a:lnTo>
                            <a:pt x="28" y="162"/>
                          </a:lnTo>
                          <a:lnTo>
                            <a:pt x="14" y="162"/>
                          </a:lnTo>
                          <a:lnTo>
                            <a:pt x="14" y="100"/>
                          </a:lnTo>
                          <a:lnTo>
                            <a:pt x="14" y="100"/>
                          </a:lnTo>
                          <a:lnTo>
                            <a:pt x="14" y="95"/>
                          </a:lnTo>
                          <a:lnTo>
                            <a:pt x="18" y="91"/>
                          </a:lnTo>
                          <a:lnTo>
                            <a:pt x="21" y="88"/>
                          </a:lnTo>
                          <a:lnTo>
                            <a:pt x="25" y="85"/>
                          </a:lnTo>
                          <a:lnTo>
                            <a:pt x="25" y="85"/>
                          </a:lnTo>
                          <a:lnTo>
                            <a:pt x="36" y="82"/>
                          </a:lnTo>
                          <a:lnTo>
                            <a:pt x="47" y="80"/>
                          </a:lnTo>
                          <a:lnTo>
                            <a:pt x="58" y="79"/>
                          </a:lnTo>
                          <a:lnTo>
                            <a:pt x="70" y="79"/>
                          </a:lnTo>
                          <a:lnTo>
                            <a:pt x="80" y="79"/>
                          </a:lnTo>
                          <a:lnTo>
                            <a:pt x="91" y="80"/>
                          </a:lnTo>
                          <a:lnTo>
                            <a:pt x="103" y="82"/>
                          </a:lnTo>
                          <a:lnTo>
                            <a:pt x="114" y="85"/>
                          </a:lnTo>
                          <a:lnTo>
                            <a:pt x="114" y="85"/>
                          </a:lnTo>
                          <a:lnTo>
                            <a:pt x="117" y="88"/>
                          </a:lnTo>
                          <a:lnTo>
                            <a:pt x="121" y="91"/>
                          </a:lnTo>
                          <a:lnTo>
                            <a:pt x="124" y="95"/>
                          </a:lnTo>
                          <a:lnTo>
                            <a:pt x="125" y="100"/>
                          </a:lnTo>
                          <a:lnTo>
                            <a:pt x="125" y="162"/>
                          </a:lnTo>
                          <a:close/>
                        </a:path>
                      </a:pathLst>
                    </a:custGeom>
                    <a:solidFill>
                      <a:sysClr val="window" lastClr="FFFFFF">
                        <a:lumMod val="50000"/>
                      </a:sysClr>
                    </a:solidFill>
                    <a:ln>
                      <a:noFill/>
                    </a:ln>
                  </p:spPr>
                  <p:txBody>
                    <a:bodyPr vert="horz" wrap="square" lIns="54971" tIns="27486" rIns="54971" bIns="27486" numCol="1" anchor="t" anchorCtr="0" compatLnSpc="1">
                      <a:prstTxWarp prst="textNoShape">
                        <a:avLst/>
                      </a:prstTxWarp>
                    </a:bodyPr>
                    <a:lstStyle/>
                    <a:p>
                      <a:pPr defTabSz="732836">
                        <a:spcBef>
                          <a:spcPct val="0"/>
                        </a:spcBef>
                        <a:spcAft>
                          <a:spcPct val="0"/>
                        </a:spcAft>
                        <a:defRPr/>
                      </a:pPr>
                      <a:endParaRPr lang="ko-KR" altLang="en-US" sz="842" kern="0">
                        <a:solidFill>
                          <a:prstClr val="white">
                            <a:lumMod val="85000"/>
                          </a:prstClr>
                        </a:solidFill>
                        <a:ea typeface="맑은 고딕" panose="020B0503020000020004" pitchFamily="34" charset="-127"/>
                        <a:cs typeface="Arial" panose="020B0604020202020204" pitchFamily="34" charset="0"/>
                      </a:endParaRPr>
                    </a:p>
                  </p:txBody>
                </p:sp>
                <p:sp>
                  <p:nvSpPr>
                    <p:cNvPr id="254" name="Freeform 111"/>
                    <p:cNvSpPr>
                      <a:spLocks noEditPoints="1"/>
                    </p:cNvSpPr>
                    <p:nvPr/>
                  </p:nvSpPr>
                  <p:spPr bwMode="auto">
                    <a:xfrm>
                      <a:off x="-447590" y="2060680"/>
                      <a:ext cx="157500" cy="218528"/>
                    </a:xfrm>
                    <a:custGeom>
                      <a:avLst/>
                      <a:gdLst>
                        <a:gd name="T0" fmla="*/ 139 w 139"/>
                        <a:gd name="T1" fmla="*/ 100 h 176"/>
                        <a:gd name="T2" fmla="*/ 136 w 139"/>
                        <a:gd name="T3" fmla="*/ 91 h 176"/>
                        <a:gd name="T4" fmla="*/ 132 w 139"/>
                        <a:gd name="T5" fmla="*/ 82 h 176"/>
                        <a:gd name="T6" fmla="*/ 126 w 139"/>
                        <a:gd name="T7" fmla="*/ 76 h 176"/>
                        <a:gd name="T8" fmla="*/ 118 w 139"/>
                        <a:gd name="T9" fmla="*/ 71 h 176"/>
                        <a:gd name="T10" fmla="*/ 107 w 139"/>
                        <a:gd name="T11" fmla="*/ 69 h 176"/>
                        <a:gd name="T12" fmla="*/ 95 w 139"/>
                        <a:gd name="T13" fmla="*/ 67 h 176"/>
                        <a:gd name="T14" fmla="*/ 104 w 139"/>
                        <a:gd name="T15" fmla="*/ 54 h 176"/>
                        <a:gd name="T16" fmla="*/ 107 w 139"/>
                        <a:gd name="T17" fmla="*/ 39 h 176"/>
                        <a:gd name="T18" fmla="*/ 107 w 139"/>
                        <a:gd name="T19" fmla="*/ 31 h 176"/>
                        <a:gd name="T20" fmla="*/ 101 w 139"/>
                        <a:gd name="T21" fmla="*/ 17 h 176"/>
                        <a:gd name="T22" fmla="*/ 91 w 139"/>
                        <a:gd name="T23" fmla="*/ 7 h 176"/>
                        <a:gd name="T24" fmla="*/ 77 w 139"/>
                        <a:gd name="T25" fmla="*/ 1 h 176"/>
                        <a:gd name="T26" fmla="*/ 70 w 139"/>
                        <a:gd name="T27" fmla="*/ 0 h 176"/>
                        <a:gd name="T28" fmla="*/ 54 w 139"/>
                        <a:gd name="T29" fmla="*/ 3 h 176"/>
                        <a:gd name="T30" fmla="*/ 41 w 139"/>
                        <a:gd name="T31" fmla="*/ 12 h 176"/>
                        <a:gd name="T32" fmla="*/ 34 w 139"/>
                        <a:gd name="T33" fmla="*/ 24 h 176"/>
                        <a:gd name="T34" fmla="*/ 31 w 139"/>
                        <a:gd name="T35" fmla="*/ 39 h 176"/>
                        <a:gd name="T36" fmla="*/ 32 w 139"/>
                        <a:gd name="T37" fmla="*/ 46 h 176"/>
                        <a:gd name="T38" fmla="*/ 37 w 139"/>
                        <a:gd name="T39" fmla="*/ 61 h 176"/>
                        <a:gd name="T40" fmla="*/ 43 w 139"/>
                        <a:gd name="T41" fmla="*/ 67 h 176"/>
                        <a:gd name="T42" fmla="*/ 21 w 139"/>
                        <a:gd name="T43" fmla="*/ 71 h 176"/>
                        <a:gd name="T44" fmla="*/ 17 w 139"/>
                        <a:gd name="T45" fmla="*/ 73 h 176"/>
                        <a:gd name="T46" fmla="*/ 9 w 139"/>
                        <a:gd name="T47" fmla="*/ 79 h 176"/>
                        <a:gd name="T48" fmla="*/ 4 w 139"/>
                        <a:gd name="T49" fmla="*/ 86 h 176"/>
                        <a:gd name="T50" fmla="*/ 0 w 139"/>
                        <a:gd name="T51" fmla="*/ 95 h 176"/>
                        <a:gd name="T52" fmla="*/ 0 w 139"/>
                        <a:gd name="T53" fmla="*/ 176 h 176"/>
                        <a:gd name="T54" fmla="*/ 139 w 139"/>
                        <a:gd name="T55" fmla="*/ 100 h 176"/>
                        <a:gd name="T56" fmla="*/ 70 w 139"/>
                        <a:gd name="T57" fmla="*/ 14 h 176"/>
                        <a:gd name="T58" fmla="*/ 78 w 139"/>
                        <a:gd name="T59" fmla="*/ 16 h 176"/>
                        <a:gd name="T60" fmla="*/ 87 w 139"/>
                        <a:gd name="T61" fmla="*/ 22 h 176"/>
                        <a:gd name="T62" fmla="*/ 92 w 139"/>
                        <a:gd name="T63" fmla="*/ 29 h 176"/>
                        <a:gd name="T64" fmla="*/ 93 w 139"/>
                        <a:gd name="T65" fmla="*/ 39 h 176"/>
                        <a:gd name="T66" fmla="*/ 93 w 139"/>
                        <a:gd name="T67" fmla="*/ 43 h 176"/>
                        <a:gd name="T68" fmla="*/ 89 w 139"/>
                        <a:gd name="T69" fmla="*/ 53 h 176"/>
                        <a:gd name="T70" fmla="*/ 82 w 139"/>
                        <a:gd name="T71" fmla="*/ 59 h 176"/>
                        <a:gd name="T72" fmla="*/ 74 w 139"/>
                        <a:gd name="T73" fmla="*/ 63 h 176"/>
                        <a:gd name="T74" fmla="*/ 70 w 139"/>
                        <a:gd name="T75" fmla="*/ 64 h 176"/>
                        <a:gd name="T76" fmla="*/ 60 w 139"/>
                        <a:gd name="T77" fmla="*/ 62 h 176"/>
                        <a:gd name="T78" fmla="*/ 52 w 139"/>
                        <a:gd name="T79" fmla="*/ 56 h 176"/>
                        <a:gd name="T80" fmla="*/ 47 w 139"/>
                        <a:gd name="T81" fmla="*/ 49 h 176"/>
                        <a:gd name="T82" fmla="*/ 45 w 139"/>
                        <a:gd name="T83" fmla="*/ 39 h 176"/>
                        <a:gd name="T84" fmla="*/ 45 w 139"/>
                        <a:gd name="T85" fmla="*/ 34 h 176"/>
                        <a:gd name="T86" fmla="*/ 49 w 139"/>
                        <a:gd name="T87" fmla="*/ 25 h 176"/>
                        <a:gd name="T88" fmla="*/ 55 w 139"/>
                        <a:gd name="T89" fmla="*/ 18 h 176"/>
                        <a:gd name="T90" fmla="*/ 64 w 139"/>
                        <a:gd name="T91" fmla="*/ 15 h 176"/>
                        <a:gd name="T92" fmla="*/ 70 w 139"/>
                        <a:gd name="T93" fmla="*/ 14 h 176"/>
                        <a:gd name="T94" fmla="*/ 109 w 139"/>
                        <a:gd name="T95" fmla="*/ 162 h 176"/>
                        <a:gd name="T96" fmla="*/ 95 w 139"/>
                        <a:gd name="T97" fmla="*/ 106 h 176"/>
                        <a:gd name="T98" fmla="*/ 43 w 139"/>
                        <a:gd name="T99" fmla="*/ 162 h 176"/>
                        <a:gd name="T100" fmla="*/ 28 w 139"/>
                        <a:gd name="T101" fmla="*/ 106 h 176"/>
                        <a:gd name="T102" fmla="*/ 14 w 139"/>
                        <a:gd name="T103" fmla="*/ 162 h 176"/>
                        <a:gd name="T104" fmla="*/ 14 w 139"/>
                        <a:gd name="T105" fmla="*/ 100 h 176"/>
                        <a:gd name="T106" fmla="*/ 18 w 139"/>
                        <a:gd name="T107" fmla="*/ 91 h 176"/>
                        <a:gd name="T108" fmla="*/ 25 w 139"/>
                        <a:gd name="T109" fmla="*/ 85 h 176"/>
                        <a:gd name="T110" fmla="*/ 36 w 139"/>
                        <a:gd name="T111" fmla="*/ 82 h 176"/>
                        <a:gd name="T112" fmla="*/ 58 w 139"/>
                        <a:gd name="T113" fmla="*/ 79 h 176"/>
                        <a:gd name="T114" fmla="*/ 80 w 139"/>
                        <a:gd name="T115" fmla="*/ 79 h 176"/>
                        <a:gd name="T116" fmla="*/ 103 w 139"/>
                        <a:gd name="T117" fmla="*/ 82 h 176"/>
                        <a:gd name="T118" fmla="*/ 114 w 139"/>
                        <a:gd name="T119" fmla="*/ 85 h 176"/>
                        <a:gd name="T120" fmla="*/ 121 w 139"/>
                        <a:gd name="T121" fmla="*/ 91 h 176"/>
                        <a:gd name="T122" fmla="*/ 125 w 139"/>
                        <a:gd name="T123" fmla="*/ 10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176">
                          <a:moveTo>
                            <a:pt x="139" y="100"/>
                          </a:moveTo>
                          <a:lnTo>
                            <a:pt x="139" y="100"/>
                          </a:lnTo>
                          <a:lnTo>
                            <a:pt x="138" y="95"/>
                          </a:lnTo>
                          <a:lnTo>
                            <a:pt x="136" y="91"/>
                          </a:lnTo>
                          <a:lnTo>
                            <a:pt x="134" y="86"/>
                          </a:lnTo>
                          <a:lnTo>
                            <a:pt x="132" y="82"/>
                          </a:lnTo>
                          <a:lnTo>
                            <a:pt x="129" y="79"/>
                          </a:lnTo>
                          <a:lnTo>
                            <a:pt x="126" y="76"/>
                          </a:lnTo>
                          <a:lnTo>
                            <a:pt x="121" y="73"/>
                          </a:lnTo>
                          <a:lnTo>
                            <a:pt x="118" y="71"/>
                          </a:lnTo>
                          <a:lnTo>
                            <a:pt x="118" y="71"/>
                          </a:lnTo>
                          <a:lnTo>
                            <a:pt x="107" y="69"/>
                          </a:lnTo>
                          <a:lnTo>
                            <a:pt x="95" y="67"/>
                          </a:lnTo>
                          <a:lnTo>
                            <a:pt x="95" y="67"/>
                          </a:lnTo>
                          <a:lnTo>
                            <a:pt x="101" y="61"/>
                          </a:lnTo>
                          <a:lnTo>
                            <a:pt x="104" y="54"/>
                          </a:lnTo>
                          <a:lnTo>
                            <a:pt x="107" y="46"/>
                          </a:lnTo>
                          <a:lnTo>
                            <a:pt x="107" y="39"/>
                          </a:lnTo>
                          <a:lnTo>
                            <a:pt x="107" y="39"/>
                          </a:lnTo>
                          <a:lnTo>
                            <a:pt x="107" y="31"/>
                          </a:lnTo>
                          <a:lnTo>
                            <a:pt x="105" y="24"/>
                          </a:lnTo>
                          <a:lnTo>
                            <a:pt x="101" y="17"/>
                          </a:lnTo>
                          <a:lnTo>
                            <a:pt x="97" y="12"/>
                          </a:lnTo>
                          <a:lnTo>
                            <a:pt x="91" y="7"/>
                          </a:lnTo>
                          <a:lnTo>
                            <a:pt x="85" y="3"/>
                          </a:lnTo>
                          <a:lnTo>
                            <a:pt x="77" y="1"/>
                          </a:lnTo>
                          <a:lnTo>
                            <a:pt x="70" y="0"/>
                          </a:lnTo>
                          <a:lnTo>
                            <a:pt x="70" y="0"/>
                          </a:lnTo>
                          <a:lnTo>
                            <a:pt x="61" y="1"/>
                          </a:lnTo>
                          <a:lnTo>
                            <a:pt x="54" y="3"/>
                          </a:lnTo>
                          <a:lnTo>
                            <a:pt x="48" y="7"/>
                          </a:lnTo>
                          <a:lnTo>
                            <a:pt x="41" y="12"/>
                          </a:lnTo>
                          <a:lnTo>
                            <a:pt x="37" y="17"/>
                          </a:lnTo>
                          <a:lnTo>
                            <a:pt x="34" y="24"/>
                          </a:lnTo>
                          <a:lnTo>
                            <a:pt x="32" y="31"/>
                          </a:lnTo>
                          <a:lnTo>
                            <a:pt x="31" y="39"/>
                          </a:lnTo>
                          <a:lnTo>
                            <a:pt x="31" y="39"/>
                          </a:lnTo>
                          <a:lnTo>
                            <a:pt x="32" y="46"/>
                          </a:lnTo>
                          <a:lnTo>
                            <a:pt x="34" y="54"/>
                          </a:lnTo>
                          <a:lnTo>
                            <a:pt x="37" y="61"/>
                          </a:lnTo>
                          <a:lnTo>
                            <a:pt x="43" y="67"/>
                          </a:lnTo>
                          <a:lnTo>
                            <a:pt x="43" y="67"/>
                          </a:lnTo>
                          <a:lnTo>
                            <a:pt x="32" y="69"/>
                          </a:lnTo>
                          <a:lnTo>
                            <a:pt x="21" y="71"/>
                          </a:lnTo>
                          <a:lnTo>
                            <a:pt x="21" y="71"/>
                          </a:lnTo>
                          <a:lnTo>
                            <a:pt x="17" y="73"/>
                          </a:lnTo>
                          <a:lnTo>
                            <a:pt x="12" y="76"/>
                          </a:lnTo>
                          <a:lnTo>
                            <a:pt x="9" y="79"/>
                          </a:lnTo>
                          <a:lnTo>
                            <a:pt x="6" y="82"/>
                          </a:lnTo>
                          <a:lnTo>
                            <a:pt x="4" y="86"/>
                          </a:lnTo>
                          <a:lnTo>
                            <a:pt x="1" y="91"/>
                          </a:lnTo>
                          <a:lnTo>
                            <a:pt x="0" y="95"/>
                          </a:lnTo>
                          <a:lnTo>
                            <a:pt x="0" y="100"/>
                          </a:lnTo>
                          <a:lnTo>
                            <a:pt x="0" y="176"/>
                          </a:lnTo>
                          <a:lnTo>
                            <a:pt x="139" y="176"/>
                          </a:lnTo>
                          <a:lnTo>
                            <a:pt x="139" y="100"/>
                          </a:lnTo>
                          <a:close/>
                          <a:moveTo>
                            <a:pt x="70" y="14"/>
                          </a:moveTo>
                          <a:lnTo>
                            <a:pt x="70" y="14"/>
                          </a:lnTo>
                          <a:lnTo>
                            <a:pt x="74" y="15"/>
                          </a:lnTo>
                          <a:lnTo>
                            <a:pt x="78" y="16"/>
                          </a:lnTo>
                          <a:lnTo>
                            <a:pt x="82" y="18"/>
                          </a:lnTo>
                          <a:lnTo>
                            <a:pt x="87" y="22"/>
                          </a:lnTo>
                          <a:lnTo>
                            <a:pt x="89" y="25"/>
                          </a:lnTo>
                          <a:lnTo>
                            <a:pt x="92" y="29"/>
                          </a:lnTo>
                          <a:lnTo>
                            <a:pt x="93" y="34"/>
                          </a:lnTo>
                          <a:lnTo>
                            <a:pt x="93" y="39"/>
                          </a:lnTo>
                          <a:lnTo>
                            <a:pt x="93" y="39"/>
                          </a:lnTo>
                          <a:lnTo>
                            <a:pt x="93" y="43"/>
                          </a:lnTo>
                          <a:lnTo>
                            <a:pt x="92" y="49"/>
                          </a:lnTo>
                          <a:lnTo>
                            <a:pt x="89" y="53"/>
                          </a:lnTo>
                          <a:lnTo>
                            <a:pt x="87" y="56"/>
                          </a:lnTo>
                          <a:lnTo>
                            <a:pt x="82" y="59"/>
                          </a:lnTo>
                          <a:lnTo>
                            <a:pt x="78" y="62"/>
                          </a:lnTo>
                          <a:lnTo>
                            <a:pt x="74" y="63"/>
                          </a:lnTo>
                          <a:lnTo>
                            <a:pt x="70" y="64"/>
                          </a:lnTo>
                          <a:lnTo>
                            <a:pt x="70" y="64"/>
                          </a:lnTo>
                          <a:lnTo>
                            <a:pt x="64" y="63"/>
                          </a:lnTo>
                          <a:lnTo>
                            <a:pt x="60" y="62"/>
                          </a:lnTo>
                          <a:lnTo>
                            <a:pt x="55" y="59"/>
                          </a:lnTo>
                          <a:lnTo>
                            <a:pt x="52" y="56"/>
                          </a:lnTo>
                          <a:lnTo>
                            <a:pt x="49" y="53"/>
                          </a:lnTo>
                          <a:lnTo>
                            <a:pt x="47" y="49"/>
                          </a:lnTo>
                          <a:lnTo>
                            <a:pt x="45" y="43"/>
                          </a:lnTo>
                          <a:lnTo>
                            <a:pt x="45" y="39"/>
                          </a:lnTo>
                          <a:lnTo>
                            <a:pt x="45" y="39"/>
                          </a:lnTo>
                          <a:lnTo>
                            <a:pt x="45" y="34"/>
                          </a:lnTo>
                          <a:lnTo>
                            <a:pt x="47" y="29"/>
                          </a:lnTo>
                          <a:lnTo>
                            <a:pt x="49" y="25"/>
                          </a:lnTo>
                          <a:lnTo>
                            <a:pt x="52" y="22"/>
                          </a:lnTo>
                          <a:lnTo>
                            <a:pt x="55" y="18"/>
                          </a:lnTo>
                          <a:lnTo>
                            <a:pt x="60" y="16"/>
                          </a:lnTo>
                          <a:lnTo>
                            <a:pt x="64" y="15"/>
                          </a:lnTo>
                          <a:lnTo>
                            <a:pt x="70" y="14"/>
                          </a:lnTo>
                          <a:lnTo>
                            <a:pt x="70" y="14"/>
                          </a:lnTo>
                          <a:close/>
                          <a:moveTo>
                            <a:pt x="125" y="162"/>
                          </a:moveTo>
                          <a:lnTo>
                            <a:pt x="109" y="162"/>
                          </a:lnTo>
                          <a:lnTo>
                            <a:pt x="109" y="106"/>
                          </a:lnTo>
                          <a:lnTo>
                            <a:pt x="95" y="106"/>
                          </a:lnTo>
                          <a:lnTo>
                            <a:pt x="95" y="162"/>
                          </a:lnTo>
                          <a:lnTo>
                            <a:pt x="43" y="162"/>
                          </a:lnTo>
                          <a:lnTo>
                            <a:pt x="43" y="106"/>
                          </a:lnTo>
                          <a:lnTo>
                            <a:pt x="28" y="106"/>
                          </a:lnTo>
                          <a:lnTo>
                            <a:pt x="28" y="162"/>
                          </a:lnTo>
                          <a:lnTo>
                            <a:pt x="14" y="162"/>
                          </a:lnTo>
                          <a:lnTo>
                            <a:pt x="14" y="100"/>
                          </a:lnTo>
                          <a:lnTo>
                            <a:pt x="14" y="100"/>
                          </a:lnTo>
                          <a:lnTo>
                            <a:pt x="14" y="95"/>
                          </a:lnTo>
                          <a:lnTo>
                            <a:pt x="18" y="91"/>
                          </a:lnTo>
                          <a:lnTo>
                            <a:pt x="21" y="88"/>
                          </a:lnTo>
                          <a:lnTo>
                            <a:pt x="25" y="85"/>
                          </a:lnTo>
                          <a:lnTo>
                            <a:pt x="25" y="85"/>
                          </a:lnTo>
                          <a:lnTo>
                            <a:pt x="36" y="82"/>
                          </a:lnTo>
                          <a:lnTo>
                            <a:pt x="47" y="80"/>
                          </a:lnTo>
                          <a:lnTo>
                            <a:pt x="58" y="79"/>
                          </a:lnTo>
                          <a:lnTo>
                            <a:pt x="70" y="79"/>
                          </a:lnTo>
                          <a:lnTo>
                            <a:pt x="80" y="79"/>
                          </a:lnTo>
                          <a:lnTo>
                            <a:pt x="91" y="80"/>
                          </a:lnTo>
                          <a:lnTo>
                            <a:pt x="103" y="82"/>
                          </a:lnTo>
                          <a:lnTo>
                            <a:pt x="114" y="85"/>
                          </a:lnTo>
                          <a:lnTo>
                            <a:pt x="114" y="85"/>
                          </a:lnTo>
                          <a:lnTo>
                            <a:pt x="117" y="88"/>
                          </a:lnTo>
                          <a:lnTo>
                            <a:pt x="121" y="91"/>
                          </a:lnTo>
                          <a:lnTo>
                            <a:pt x="124" y="95"/>
                          </a:lnTo>
                          <a:lnTo>
                            <a:pt x="125" y="100"/>
                          </a:lnTo>
                          <a:lnTo>
                            <a:pt x="125" y="162"/>
                          </a:lnTo>
                          <a:close/>
                        </a:path>
                      </a:pathLst>
                    </a:custGeom>
                    <a:solidFill>
                      <a:sysClr val="window" lastClr="FFFFFF">
                        <a:lumMod val="50000"/>
                      </a:sysClr>
                    </a:solidFill>
                    <a:ln>
                      <a:noFill/>
                    </a:ln>
                  </p:spPr>
                  <p:txBody>
                    <a:bodyPr vert="horz" wrap="square" lIns="54971" tIns="27486" rIns="54971" bIns="27486" numCol="1" anchor="t" anchorCtr="0" compatLnSpc="1">
                      <a:prstTxWarp prst="textNoShape">
                        <a:avLst/>
                      </a:prstTxWarp>
                    </a:bodyPr>
                    <a:lstStyle/>
                    <a:p>
                      <a:pPr defTabSz="732836">
                        <a:spcBef>
                          <a:spcPct val="0"/>
                        </a:spcBef>
                        <a:spcAft>
                          <a:spcPct val="0"/>
                        </a:spcAft>
                        <a:defRPr/>
                      </a:pPr>
                      <a:endParaRPr lang="ko-KR" altLang="en-US" sz="842" kern="0">
                        <a:solidFill>
                          <a:prstClr val="white">
                            <a:lumMod val="85000"/>
                          </a:prstClr>
                        </a:solidFill>
                        <a:ea typeface="맑은 고딕" panose="020B0503020000020004" pitchFamily="34" charset="-127"/>
                        <a:cs typeface="Arial" panose="020B0604020202020204" pitchFamily="34" charset="0"/>
                      </a:endParaRPr>
                    </a:p>
                  </p:txBody>
                </p:sp>
              </p:grpSp>
              <p:grpSp>
                <p:nvGrpSpPr>
                  <p:cNvPr id="249" name="组合 114"/>
                  <p:cNvGrpSpPr/>
                  <p:nvPr/>
                </p:nvGrpSpPr>
                <p:grpSpPr>
                  <a:xfrm>
                    <a:off x="-680190" y="2169944"/>
                    <a:ext cx="327117" cy="218528"/>
                    <a:chOff x="-732364" y="2244065"/>
                    <a:chExt cx="327117" cy="218528"/>
                  </a:xfrm>
                </p:grpSpPr>
                <p:sp>
                  <p:nvSpPr>
                    <p:cNvPr id="250" name="Freeform 111"/>
                    <p:cNvSpPr>
                      <a:spLocks noEditPoints="1"/>
                    </p:cNvSpPr>
                    <p:nvPr/>
                  </p:nvSpPr>
                  <p:spPr bwMode="auto">
                    <a:xfrm>
                      <a:off x="-732364" y="2244065"/>
                      <a:ext cx="157500" cy="218528"/>
                    </a:xfrm>
                    <a:custGeom>
                      <a:avLst/>
                      <a:gdLst>
                        <a:gd name="T0" fmla="*/ 139 w 139"/>
                        <a:gd name="T1" fmla="*/ 100 h 176"/>
                        <a:gd name="T2" fmla="*/ 136 w 139"/>
                        <a:gd name="T3" fmla="*/ 91 h 176"/>
                        <a:gd name="T4" fmla="*/ 132 w 139"/>
                        <a:gd name="T5" fmla="*/ 82 h 176"/>
                        <a:gd name="T6" fmla="*/ 126 w 139"/>
                        <a:gd name="T7" fmla="*/ 76 h 176"/>
                        <a:gd name="T8" fmla="*/ 118 w 139"/>
                        <a:gd name="T9" fmla="*/ 71 h 176"/>
                        <a:gd name="T10" fmla="*/ 107 w 139"/>
                        <a:gd name="T11" fmla="*/ 69 h 176"/>
                        <a:gd name="T12" fmla="*/ 95 w 139"/>
                        <a:gd name="T13" fmla="*/ 67 h 176"/>
                        <a:gd name="T14" fmla="*/ 104 w 139"/>
                        <a:gd name="T15" fmla="*/ 54 h 176"/>
                        <a:gd name="T16" fmla="*/ 107 w 139"/>
                        <a:gd name="T17" fmla="*/ 39 h 176"/>
                        <a:gd name="T18" fmla="*/ 107 w 139"/>
                        <a:gd name="T19" fmla="*/ 31 h 176"/>
                        <a:gd name="T20" fmla="*/ 101 w 139"/>
                        <a:gd name="T21" fmla="*/ 17 h 176"/>
                        <a:gd name="T22" fmla="*/ 91 w 139"/>
                        <a:gd name="T23" fmla="*/ 7 h 176"/>
                        <a:gd name="T24" fmla="*/ 77 w 139"/>
                        <a:gd name="T25" fmla="*/ 1 h 176"/>
                        <a:gd name="T26" fmla="*/ 70 w 139"/>
                        <a:gd name="T27" fmla="*/ 0 h 176"/>
                        <a:gd name="T28" fmla="*/ 54 w 139"/>
                        <a:gd name="T29" fmla="*/ 3 h 176"/>
                        <a:gd name="T30" fmla="*/ 41 w 139"/>
                        <a:gd name="T31" fmla="*/ 12 h 176"/>
                        <a:gd name="T32" fmla="*/ 34 w 139"/>
                        <a:gd name="T33" fmla="*/ 24 h 176"/>
                        <a:gd name="T34" fmla="*/ 31 w 139"/>
                        <a:gd name="T35" fmla="*/ 39 h 176"/>
                        <a:gd name="T36" fmla="*/ 32 w 139"/>
                        <a:gd name="T37" fmla="*/ 46 h 176"/>
                        <a:gd name="T38" fmla="*/ 37 w 139"/>
                        <a:gd name="T39" fmla="*/ 61 h 176"/>
                        <a:gd name="T40" fmla="*/ 43 w 139"/>
                        <a:gd name="T41" fmla="*/ 67 h 176"/>
                        <a:gd name="T42" fmla="*/ 21 w 139"/>
                        <a:gd name="T43" fmla="*/ 71 h 176"/>
                        <a:gd name="T44" fmla="*/ 17 w 139"/>
                        <a:gd name="T45" fmla="*/ 73 h 176"/>
                        <a:gd name="T46" fmla="*/ 9 w 139"/>
                        <a:gd name="T47" fmla="*/ 79 h 176"/>
                        <a:gd name="T48" fmla="*/ 4 w 139"/>
                        <a:gd name="T49" fmla="*/ 86 h 176"/>
                        <a:gd name="T50" fmla="*/ 0 w 139"/>
                        <a:gd name="T51" fmla="*/ 95 h 176"/>
                        <a:gd name="T52" fmla="*/ 0 w 139"/>
                        <a:gd name="T53" fmla="*/ 176 h 176"/>
                        <a:gd name="T54" fmla="*/ 139 w 139"/>
                        <a:gd name="T55" fmla="*/ 100 h 176"/>
                        <a:gd name="T56" fmla="*/ 70 w 139"/>
                        <a:gd name="T57" fmla="*/ 14 h 176"/>
                        <a:gd name="T58" fmla="*/ 78 w 139"/>
                        <a:gd name="T59" fmla="*/ 16 h 176"/>
                        <a:gd name="T60" fmla="*/ 87 w 139"/>
                        <a:gd name="T61" fmla="*/ 22 h 176"/>
                        <a:gd name="T62" fmla="*/ 92 w 139"/>
                        <a:gd name="T63" fmla="*/ 29 h 176"/>
                        <a:gd name="T64" fmla="*/ 93 w 139"/>
                        <a:gd name="T65" fmla="*/ 39 h 176"/>
                        <a:gd name="T66" fmla="*/ 93 w 139"/>
                        <a:gd name="T67" fmla="*/ 43 h 176"/>
                        <a:gd name="T68" fmla="*/ 89 w 139"/>
                        <a:gd name="T69" fmla="*/ 53 h 176"/>
                        <a:gd name="T70" fmla="*/ 82 w 139"/>
                        <a:gd name="T71" fmla="*/ 59 h 176"/>
                        <a:gd name="T72" fmla="*/ 74 w 139"/>
                        <a:gd name="T73" fmla="*/ 63 h 176"/>
                        <a:gd name="T74" fmla="*/ 70 w 139"/>
                        <a:gd name="T75" fmla="*/ 64 h 176"/>
                        <a:gd name="T76" fmla="*/ 60 w 139"/>
                        <a:gd name="T77" fmla="*/ 62 h 176"/>
                        <a:gd name="T78" fmla="*/ 52 w 139"/>
                        <a:gd name="T79" fmla="*/ 56 h 176"/>
                        <a:gd name="T80" fmla="*/ 47 w 139"/>
                        <a:gd name="T81" fmla="*/ 49 h 176"/>
                        <a:gd name="T82" fmla="*/ 45 w 139"/>
                        <a:gd name="T83" fmla="*/ 39 h 176"/>
                        <a:gd name="T84" fmla="*/ 45 w 139"/>
                        <a:gd name="T85" fmla="*/ 34 h 176"/>
                        <a:gd name="T86" fmla="*/ 49 w 139"/>
                        <a:gd name="T87" fmla="*/ 25 h 176"/>
                        <a:gd name="T88" fmla="*/ 55 w 139"/>
                        <a:gd name="T89" fmla="*/ 18 h 176"/>
                        <a:gd name="T90" fmla="*/ 64 w 139"/>
                        <a:gd name="T91" fmla="*/ 15 h 176"/>
                        <a:gd name="T92" fmla="*/ 70 w 139"/>
                        <a:gd name="T93" fmla="*/ 14 h 176"/>
                        <a:gd name="T94" fmla="*/ 109 w 139"/>
                        <a:gd name="T95" fmla="*/ 162 h 176"/>
                        <a:gd name="T96" fmla="*/ 95 w 139"/>
                        <a:gd name="T97" fmla="*/ 106 h 176"/>
                        <a:gd name="T98" fmla="*/ 43 w 139"/>
                        <a:gd name="T99" fmla="*/ 162 h 176"/>
                        <a:gd name="T100" fmla="*/ 28 w 139"/>
                        <a:gd name="T101" fmla="*/ 106 h 176"/>
                        <a:gd name="T102" fmla="*/ 14 w 139"/>
                        <a:gd name="T103" fmla="*/ 162 h 176"/>
                        <a:gd name="T104" fmla="*/ 14 w 139"/>
                        <a:gd name="T105" fmla="*/ 100 h 176"/>
                        <a:gd name="T106" fmla="*/ 18 w 139"/>
                        <a:gd name="T107" fmla="*/ 91 h 176"/>
                        <a:gd name="T108" fmla="*/ 25 w 139"/>
                        <a:gd name="T109" fmla="*/ 85 h 176"/>
                        <a:gd name="T110" fmla="*/ 36 w 139"/>
                        <a:gd name="T111" fmla="*/ 82 h 176"/>
                        <a:gd name="T112" fmla="*/ 58 w 139"/>
                        <a:gd name="T113" fmla="*/ 79 h 176"/>
                        <a:gd name="T114" fmla="*/ 80 w 139"/>
                        <a:gd name="T115" fmla="*/ 79 h 176"/>
                        <a:gd name="T116" fmla="*/ 103 w 139"/>
                        <a:gd name="T117" fmla="*/ 82 h 176"/>
                        <a:gd name="T118" fmla="*/ 114 w 139"/>
                        <a:gd name="T119" fmla="*/ 85 h 176"/>
                        <a:gd name="T120" fmla="*/ 121 w 139"/>
                        <a:gd name="T121" fmla="*/ 91 h 176"/>
                        <a:gd name="T122" fmla="*/ 125 w 139"/>
                        <a:gd name="T123" fmla="*/ 10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176">
                          <a:moveTo>
                            <a:pt x="139" y="100"/>
                          </a:moveTo>
                          <a:lnTo>
                            <a:pt x="139" y="100"/>
                          </a:lnTo>
                          <a:lnTo>
                            <a:pt x="138" y="95"/>
                          </a:lnTo>
                          <a:lnTo>
                            <a:pt x="136" y="91"/>
                          </a:lnTo>
                          <a:lnTo>
                            <a:pt x="134" y="86"/>
                          </a:lnTo>
                          <a:lnTo>
                            <a:pt x="132" y="82"/>
                          </a:lnTo>
                          <a:lnTo>
                            <a:pt x="129" y="79"/>
                          </a:lnTo>
                          <a:lnTo>
                            <a:pt x="126" y="76"/>
                          </a:lnTo>
                          <a:lnTo>
                            <a:pt x="121" y="73"/>
                          </a:lnTo>
                          <a:lnTo>
                            <a:pt x="118" y="71"/>
                          </a:lnTo>
                          <a:lnTo>
                            <a:pt x="118" y="71"/>
                          </a:lnTo>
                          <a:lnTo>
                            <a:pt x="107" y="69"/>
                          </a:lnTo>
                          <a:lnTo>
                            <a:pt x="95" y="67"/>
                          </a:lnTo>
                          <a:lnTo>
                            <a:pt x="95" y="67"/>
                          </a:lnTo>
                          <a:lnTo>
                            <a:pt x="101" y="61"/>
                          </a:lnTo>
                          <a:lnTo>
                            <a:pt x="104" y="54"/>
                          </a:lnTo>
                          <a:lnTo>
                            <a:pt x="107" y="46"/>
                          </a:lnTo>
                          <a:lnTo>
                            <a:pt x="107" y="39"/>
                          </a:lnTo>
                          <a:lnTo>
                            <a:pt x="107" y="39"/>
                          </a:lnTo>
                          <a:lnTo>
                            <a:pt x="107" y="31"/>
                          </a:lnTo>
                          <a:lnTo>
                            <a:pt x="105" y="24"/>
                          </a:lnTo>
                          <a:lnTo>
                            <a:pt x="101" y="17"/>
                          </a:lnTo>
                          <a:lnTo>
                            <a:pt x="97" y="12"/>
                          </a:lnTo>
                          <a:lnTo>
                            <a:pt x="91" y="7"/>
                          </a:lnTo>
                          <a:lnTo>
                            <a:pt x="85" y="3"/>
                          </a:lnTo>
                          <a:lnTo>
                            <a:pt x="77" y="1"/>
                          </a:lnTo>
                          <a:lnTo>
                            <a:pt x="70" y="0"/>
                          </a:lnTo>
                          <a:lnTo>
                            <a:pt x="70" y="0"/>
                          </a:lnTo>
                          <a:lnTo>
                            <a:pt x="61" y="1"/>
                          </a:lnTo>
                          <a:lnTo>
                            <a:pt x="54" y="3"/>
                          </a:lnTo>
                          <a:lnTo>
                            <a:pt x="48" y="7"/>
                          </a:lnTo>
                          <a:lnTo>
                            <a:pt x="41" y="12"/>
                          </a:lnTo>
                          <a:lnTo>
                            <a:pt x="37" y="17"/>
                          </a:lnTo>
                          <a:lnTo>
                            <a:pt x="34" y="24"/>
                          </a:lnTo>
                          <a:lnTo>
                            <a:pt x="32" y="31"/>
                          </a:lnTo>
                          <a:lnTo>
                            <a:pt x="31" y="39"/>
                          </a:lnTo>
                          <a:lnTo>
                            <a:pt x="31" y="39"/>
                          </a:lnTo>
                          <a:lnTo>
                            <a:pt x="32" y="46"/>
                          </a:lnTo>
                          <a:lnTo>
                            <a:pt x="34" y="54"/>
                          </a:lnTo>
                          <a:lnTo>
                            <a:pt x="37" y="61"/>
                          </a:lnTo>
                          <a:lnTo>
                            <a:pt x="43" y="67"/>
                          </a:lnTo>
                          <a:lnTo>
                            <a:pt x="43" y="67"/>
                          </a:lnTo>
                          <a:lnTo>
                            <a:pt x="32" y="69"/>
                          </a:lnTo>
                          <a:lnTo>
                            <a:pt x="21" y="71"/>
                          </a:lnTo>
                          <a:lnTo>
                            <a:pt x="21" y="71"/>
                          </a:lnTo>
                          <a:lnTo>
                            <a:pt x="17" y="73"/>
                          </a:lnTo>
                          <a:lnTo>
                            <a:pt x="12" y="76"/>
                          </a:lnTo>
                          <a:lnTo>
                            <a:pt x="9" y="79"/>
                          </a:lnTo>
                          <a:lnTo>
                            <a:pt x="6" y="82"/>
                          </a:lnTo>
                          <a:lnTo>
                            <a:pt x="4" y="86"/>
                          </a:lnTo>
                          <a:lnTo>
                            <a:pt x="1" y="91"/>
                          </a:lnTo>
                          <a:lnTo>
                            <a:pt x="0" y="95"/>
                          </a:lnTo>
                          <a:lnTo>
                            <a:pt x="0" y="100"/>
                          </a:lnTo>
                          <a:lnTo>
                            <a:pt x="0" y="176"/>
                          </a:lnTo>
                          <a:lnTo>
                            <a:pt x="139" y="176"/>
                          </a:lnTo>
                          <a:lnTo>
                            <a:pt x="139" y="100"/>
                          </a:lnTo>
                          <a:close/>
                          <a:moveTo>
                            <a:pt x="70" y="14"/>
                          </a:moveTo>
                          <a:lnTo>
                            <a:pt x="70" y="14"/>
                          </a:lnTo>
                          <a:lnTo>
                            <a:pt x="74" y="15"/>
                          </a:lnTo>
                          <a:lnTo>
                            <a:pt x="78" y="16"/>
                          </a:lnTo>
                          <a:lnTo>
                            <a:pt x="82" y="18"/>
                          </a:lnTo>
                          <a:lnTo>
                            <a:pt x="87" y="22"/>
                          </a:lnTo>
                          <a:lnTo>
                            <a:pt x="89" y="25"/>
                          </a:lnTo>
                          <a:lnTo>
                            <a:pt x="92" y="29"/>
                          </a:lnTo>
                          <a:lnTo>
                            <a:pt x="93" y="34"/>
                          </a:lnTo>
                          <a:lnTo>
                            <a:pt x="93" y="39"/>
                          </a:lnTo>
                          <a:lnTo>
                            <a:pt x="93" y="39"/>
                          </a:lnTo>
                          <a:lnTo>
                            <a:pt x="93" y="43"/>
                          </a:lnTo>
                          <a:lnTo>
                            <a:pt x="92" y="49"/>
                          </a:lnTo>
                          <a:lnTo>
                            <a:pt x="89" y="53"/>
                          </a:lnTo>
                          <a:lnTo>
                            <a:pt x="87" y="56"/>
                          </a:lnTo>
                          <a:lnTo>
                            <a:pt x="82" y="59"/>
                          </a:lnTo>
                          <a:lnTo>
                            <a:pt x="78" y="62"/>
                          </a:lnTo>
                          <a:lnTo>
                            <a:pt x="74" y="63"/>
                          </a:lnTo>
                          <a:lnTo>
                            <a:pt x="70" y="64"/>
                          </a:lnTo>
                          <a:lnTo>
                            <a:pt x="70" y="64"/>
                          </a:lnTo>
                          <a:lnTo>
                            <a:pt x="64" y="63"/>
                          </a:lnTo>
                          <a:lnTo>
                            <a:pt x="60" y="62"/>
                          </a:lnTo>
                          <a:lnTo>
                            <a:pt x="55" y="59"/>
                          </a:lnTo>
                          <a:lnTo>
                            <a:pt x="52" y="56"/>
                          </a:lnTo>
                          <a:lnTo>
                            <a:pt x="49" y="53"/>
                          </a:lnTo>
                          <a:lnTo>
                            <a:pt x="47" y="49"/>
                          </a:lnTo>
                          <a:lnTo>
                            <a:pt x="45" y="43"/>
                          </a:lnTo>
                          <a:lnTo>
                            <a:pt x="45" y="39"/>
                          </a:lnTo>
                          <a:lnTo>
                            <a:pt x="45" y="39"/>
                          </a:lnTo>
                          <a:lnTo>
                            <a:pt x="45" y="34"/>
                          </a:lnTo>
                          <a:lnTo>
                            <a:pt x="47" y="29"/>
                          </a:lnTo>
                          <a:lnTo>
                            <a:pt x="49" y="25"/>
                          </a:lnTo>
                          <a:lnTo>
                            <a:pt x="52" y="22"/>
                          </a:lnTo>
                          <a:lnTo>
                            <a:pt x="55" y="18"/>
                          </a:lnTo>
                          <a:lnTo>
                            <a:pt x="60" y="16"/>
                          </a:lnTo>
                          <a:lnTo>
                            <a:pt x="64" y="15"/>
                          </a:lnTo>
                          <a:lnTo>
                            <a:pt x="70" y="14"/>
                          </a:lnTo>
                          <a:lnTo>
                            <a:pt x="70" y="14"/>
                          </a:lnTo>
                          <a:close/>
                          <a:moveTo>
                            <a:pt x="125" y="162"/>
                          </a:moveTo>
                          <a:lnTo>
                            <a:pt x="109" y="162"/>
                          </a:lnTo>
                          <a:lnTo>
                            <a:pt x="109" y="106"/>
                          </a:lnTo>
                          <a:lnTo>
                            <a:pt x="95" y="106"/>
                          </a:lnTo>
                          <a:lnTo>
                            <a:pt x="95" y="162"/>
                          </a:lnTo>
                          <a:lnTo>
                            <a:pt x="43" y="162"/>
                          </a:lnTo>
                          <a:lnTo>
                            <a:pt x="43" y="106"/>
                          </a:lnTo>
                          <a:lnTo>
                            <a:pt x="28" y="106"/>
                          </a:lnTo>
                          <a:lnTo>
                            <a:pt x="28" y="162"/>
                          </a:lnTo>
                          <a:lnTo>
                            <a:pt x="14" y="162"/>
                          </a:lnTo>
                          <a:lnTo>
                            <a:pt x="14" y="100"/>
                          </a:lnTo>
                          <a:lnTo>
                            <a:pt x="14" y="100"/>
                          </a:lnTo>
                          <a:lnTo>
                            <a:pt x="14" y="95"/>
                          </a:lnTo>
                          <a:lnTo>
                            <a:pt x="18" y="91"/>
                          </a:lnTo>
                          <a:lnTo>
                            <a:pt x="21" y="88"/>
                          </a:lnTo>
                          <a:lnTo>
                            <a:pt x="25" y="85"/>
                          </a:lnTo>
                          <a:lnTo>
                            <a:pt x="25" y="85"/>
                          </a:lnTo>
                          <a:lnTo>
                            <a:pt x="36" y="82"/>
                          </a:lnTo>
                          <a:lnTo>
                            <a:pt x="47" y="80"/>
                          </a:lnTo>
                          <a:lnTo>
                            <a:pt x="58" y="79"/>
                          </a:lnTo>
                          <a:lnTo>
                            <a:pt x="70" y="79"/>
                          </a:lnTo>
                          <a:lnTo>
                            <a:pt x="80" y="79"/>
                          </a:lnTo>
                          <a:lnTo>
                            <a:pt x="91" y="80"/>
                          </a:lnTo>
                          <a:lnTo>
                            <a:pt x="103" y="82"/>
                          </a:lnTo>
                          <a:lnTo>
                            <a:pt x="114" y="85"/>
                          </a:lnTo>
                          <a:lnTo>
                            <a:pt x="114" y="85"/>
                          </a:lnTo>
                          <a:lnTo>
                            <a:pt x="117" y="88"/>
                          </a:lnTo>
                          <a:lnTo>
                            <a:pt x="121" y="91"/>
                          </a:lnTo>
                          <a:lnTo>
                            <a:pt x="124" y="95"/>
                          </a:lnTo>
                          <a:lnTo>
                            <a:pt x="125" y="100"/>
                          </a:lnTo>
                          <a:lnTo>
                            <a:pt x="125" y="162"/>
                          </a:lnTo>
                          <a:close/>
                        </a:path>
                      </a:pathLst>
                    </a:custGeom>
                    <a:solidFill>
                      <a:srgbClr val="FF0000"/>
                    </a:solidFill>
                    <a:ln>
                      <a:noFill/>
                    </a:ln>
                  </p:spPr>
                  <p:txBody>
                    <a:bodyPr vert="horz" wrap="square" lIns="54971" tIns="27486" rIns="54971" bIns="27486" numCol="1" anchor="t" anchorCtr="0" compatLnSpc="1">
                      <a:prstTxWarp prst="textNoShape">
                        <a:avLst/>
                      </a:prstTxWarp>
                    </a:bodyPr>
                    <a:lstStyle/>
                    <a:p>
                      <a:pPr defTabSz="732836">
                        <a:spcBef>
                          <a:spcPct val="0"/>
                        </a:spcBef>
                        <a:spcAft>
                          <a:spcPct val="0"/>
                        </a:spcAft>
                        <a:defRPr/>
                      </a:pPr>
                      <a:endParaRPr lang="ko-KR" altLang="en-US" sz="842" kern="0">
                        <a:solidFill>
                          <a:prstClr val="white">
                            <a:lumMod val="85000"/>
                          </a:prstClr>
                        </a:solidFill>
                        <a:ea typeface="맑은 고딕" panose="020B0503020000020004" pitchFamily="34" charset="-127"/>
                        <a:cs typeface="Arial" panose="020B0604020202020204" pitchFamily="34" charset="0"/>
                      </a:endParaRPr>
                    </a:p>
                  </p:txBody>
                </p:sp>
                <p:sp>
                  <p:nvSpPr>
                    <p:cNvPr id="251" name="Freeform 111"/>
                    <p:cNvSpPr>
                      <a:spLocks noEditPoints="1"/>
                    </p:cNvSpPr>
                    <p:nvPr/>
                  </p:nvSpPr>
                  <p:spPr bwMode="auto">
                    <a:xfrm>
                      <a:off x="-562747" y="2244065"/>
                      <a:ext cx="157500" cy="218528"/>
                    </a:xfrm>
                    <a:custGeom>
                      <a:avLst/>
                      <a:gdLst>
                        <a:gd name="T0" fmla="*/ 139 w 139"/>
                        <a:gd name="T1" fmla="*/ 100 h 176"/>
                        <a:gd name="T2" fmla="*/ 136 w 139"/>
                        <a:gd name="T3" fmla="*/ 91 h 176"/>
                        <a:gd name="T4" fmla="*/ 132 w 139"/>
                        <a:gd name="T5" fmla="*/ 82 h 176"/>
                        <a:gd name="T6" fmla="*/ 126 w 139"/>
                        <a:gd name="T7" fmla="*/ 76 h 176"/>
                        <a:gd name="T8" fmla="*/ 118 w 139"/>
                        <a:gd name="T9" fmla="*/ 71 h 176"/>
                        <a:gd name="T10" fmla="*/ 107 w 139"/>
                        <a:gd name="T11" fmla="*/ 69 h 176"/>
                        <a:gd name="T12" fmla="*/ 95 w 139"/>
                        <a:gd name="T13" fmla="*/ 67 h 176"/>
                        <a:gd name="T14" fmla="*/ 104 w 139"/>
                        <a:gd name="T15" fmla="*/ 54 h 176"/>
                        <a:gd name="T16" fmla="*/ 107 w 139"/>
                        <a:gd name="T17" fmla="*/ 39 h 176"/>
                        <a:gd name="T18" fmla="*/ 107 w 139"/>
                        <a:gd name="T19" fmla="*/ 31 h 176"/>
                        <a:gd name="T20" fmla="*/ 101 w 139"/>
                        <a:gd name="T21" fmla="*/ 17 h 176"/>
                        <a:gd name="T22" fmla="*/ 91 w 139"/>
                        <a:gd name="T23" fmla="*/ 7 h 176"/>
                        <a:gd name="T24" fmla="*/ 77 w 139"/>
                        <a:gd name="T25" fmla="*/ 1 h 176"/>
                        <a:gd name="T26" fmla="*/ 70 w 139"/>
                        <a:gd name="T27" fmla="*/ 0 h 176"/>
                        <a:gd name="T28" fmla="*/ 54 w 139"/>
                        <a:gd name="T29" fmla="*/ 3 h 176"/>
                        <a:gd name="T30" fmla="*/ 41 w 139"/>
                        <a:gd name="T31" fmla="*/ 12 h 176"/>
                        <a:gd name="T32" fmla="*/ 34 w 139"/>
                        <a:gd name="T33" fmla="*/ 24 h 176"/>
                        <a:gd name="T34" fmla="*/ 31 w 139"/>
                        <a:gd name="T35" fmla="*/ 39 h 176"/>
                        <a:gd name="T36" fmla="*/ 32 w 139"/>
                        <a:gd name="T37" fmla="*/ 46 h 176"/>
                        <a:gd name="T38" fmla="*/ 37 w 139"/>
                        <a:gd name="T39" fmla="*/ 61 h 176"/>
                        <a:gd name="T40" fmla="*/ 43 w 139"/>
                        <a:gd name="T41" fmla="*/ 67 h 176"/>
                        <a:gd name="T42" fmla="*/ 21 w 139"/>
                        <a:gd name="T43" fmla="*/ 71 h 176"/>
                        <a:gd name="T44" fmla="*/ 17 w 139"/>
                        <a:gd name="T45" fmla="*/ 73 h 176"/>
                        <a:gd name="T46" fmla="*/ 9 w 139"/>
                        <a:gd name="T47" fmla="*/ 79 h 176"/>
                        <a:gd name="T48" fmla="*/ 4 w 139"/>
                        <a:gd name="T49" fmla="*/ 86 h 176"/>
                        <a:gd name="T50" fmla="*/ 0 w 139"/>
                        <a:gd name="T51" fmla="*/ 95 h 176"/>
                        <a:gd name="T52" fmla="*/ 0 w 139"/>
                        <a:gd name="T53" fmla="*/ 176 h 176"/>
                        <a:gd name="T54" fmla="*/ 139 w 139"/>
                        <a:gd name="T55" fmla="*/ 100 h 176"/>
                        <a:gd name="T56" fmla="*/ 70 w 139"/>
                        <a:gd name="T57" fmla="*/ 14 h 176"/>
                        <a:gd name="T58" fmla="*/ 78 w 139"/>
                        <a:gd name="T59" fmla="*/ 16 h 176"/>
                        <a:gd name="T60" fmla="*/ 87 w 139"/>
                        <a:gd name="T61" fmla="*/ 22 h 176"/>
                        <a:gd name="T62" fmla="*/ 92 w 139"/>
                        <a:gd name="T63" fmla="*/ 29 h 176"/>
                        <a:gd name="T64" fmla="*/ 93 w 139"/>
                        <a:gd name="T65" fmla="*/ 39 h 176"/>
                        <a:gd name="T66" fmla="*/ 93 w 139"/>
                        <a:gd name="T67" fmla="*/ 43 h 176"/>
                        <a:gd name="T68" fmla="*/ 89 w 139"/>
                        <a:gd name="T69" fmla="*/ 53 h 176"/>
                        <a:gd name="T70" fmla="*/ 82 w 139"/>
                        <a:gd name="T71" fmla="*/ 59 h 176"/>
                        <a:gd name="T72" fmla="*/ 74 w 139"/>
                        <a:gd name="T73" fmla="*/ 63 h 176"/>
                        <a:gd name="T74" fmla="*/ 70 w 139"/>
                        <a:gd name="T75" fmla="*/ 64 h 176"/>
                        <a:gd name="T76" fmla="*/ 60 w 139"/>
                        <a:gd name="T77" fmla="*/ 62 h 176"/>
                        <a:gd name="T78" fmla="*/ 52 w 139"/>
                        <a:gd name="T79" fmla="*/ 56 h 176"/>
                        <a:gd name="T80" fmla="*/ 47 w 139"/>
                        <a:gd name="T81" fmla="*/ 49 h 176"/>
                        <a:gd name="T82" fmla="*/ 45 w 139"/>
                        <a:gd name="T83" fmla="*/ 39 h 176"/>
                        <a:gd name="T84" fmla="*/ 45 w 139"/>
                        <a:gd name="T85" fmla="*/ 34 h 176"/>
                        <a:gd name="T86" fmla="*/ 49 w 139"/>
                        <a:gd name="T87" fmla="*/ 25 h 176"/>
                        <a:gd name="T88" fmla="*/ 55 w 139"/>
                        <a:gd name="T89" fmla="*/ 18 h 176"/>
                        <a:gd name="T90" fmla="*/ 64 w 139"/>
                        <a:gd name="T91" fmla="*/ 15 h 176"/>
                        <a:gd name="T92" fmla="*/ 70 w 139"/>
                        <a:gd name="T93" fmla="*/ 14 h 176"/>
                        <a:gd name="T94" fmla="*/ 109 w 139"/>
                        <a:gd name="T95" fmla="*/ 162 h 176"/>
                        <a:gd name="T96" fmla="*/ 95 w 139"/>
                        <a:gd name="T97" fmla="*/ 106 h 176"/>
                        <a:gd name="T98" fmla="*/ 43 w 139"/>
                        <a:gd name="T99" fmla="*/ 162 h 176"/>
                        <a:gd name="T100" fmla="*/ 28 w 139"/>
                        <a:gd name="T101" fmla="*/ 106 h 176"/>
                        <a:gd name="T102" fmla="*/ 14 w 139"/>
                        <a:gd name="T103" fmla="*/ 162 h 176"/>
                        <a:gd name="T104" fmla="*/ 14 w 139"/>
                        <a:gd name="T105" fmla="*/ 100 h 176"/>
                        <a:gd name="T106" fmla="*/ 18 w 139"/>
                        <a:gd name="T107" fmla="*/ 91 h 176"/>
                        <a:gd name="T108" fmla="*/ 25 w 139"/>
                        <a:gd name="T109" fmla="*/ 85 h 176"/>
                        <a:gd name="T110" fmla="*/ 36 w 139"/>
                        <a:gd name="T111" fmla="*/ 82 h 176"/>
                        <a:gd name="T112" fmla="*/ 58 w 139"/>
                        <a:gd name="T113" fmla="*/ 79 h 176"/>
                        <a:gd name="T114" fmla="*/ 80 w 139"/>
                        <a:gd name="T115" fmla="*/ 79 h 176"/>
                        <a:gd name="T116" fmla="*/ 103 w 139"/>
                        <a:gd name="T117" fmla="*/ 82 h 176"/>
                        <a:gd name="T118" fmla="*/ 114 w 139"/>
                        <a:gd name="T119" fmla="*/ 85 h 176"/>
                        <a:gd name="T120" fmla="*/ 121 w 139"/>
                        <a:gd name="T121" fmla="*/ 91 h 176"/>
                        <a:gd name="T122" fmla="*/ 125 w 139"/>
                        <a:gd name="T123" fmla="*/ 10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176">
                          <a:moveTo>
                            <a:pt x="139" y="100"/>
                          </a:moveTo>
                          <a:lnTo>
                            <a:pt x="139" y="100"/>
                          </a:lnTo>
                          <a:lnTo>
                            <a:pt x="138" y="95"/>
                          </a:lnTo>
                          <a:lnTo>
                            <a:pt x="136" y="91"/>
                          </a:lnTo>
                          <a:lnTo>
                            <a:pt x="134" y="86"/>
                          </a:lnTo>
                          <a:lnTo>
                            <a:pt x="132" y="82"/>
                          </a:lnTo>
                          <a:lnTo>
                            <a:pt x="129" y="79"/>
                          </a:lnTo>
                          <a:lnTo>
                            <a:pt x="126" y="76"/>
                          </a:lnTo>
                          <a:lnTo>
                            <a:pt x="121" y="73"/>
                          </a:lnTo>
                          <a:lnTo>
                            <a:pt x="118" y="71"/>
                          </a:lnTo>
                          <a:lnTo>
                            <a:pt x="118" y="71"/>
                          </a:lnTo>
                          <a:lnTo>
                            <a:pt x="107" y="69"/>
                          </a:lnTo>
                          <a:lnTo>
                            <a:pt x="95" y="67"/>
                          </a:lnTo>
                          <a:lnTo>
                            <a:pt x="95" y="67"/>
                          </a:lnTo>
                          <a:lnTo>
                            <a:pt x="101" y="61"/>
                          </a:lnTo>
                          <a:lnTo>
                            <a:pt x="104" y="54"/>
                          </a:lnTo>
                          <a:lnTo>
                            <a:pt x="107" y="46"/>
                          </a:lnTo>
                          <a:lnTo>
                            <a:pt x="107" y="39"/>
                          </a:lnTo>
                          <a:lnTo>
                            <a:pt x="107" y="39"/>
                          </a:lnTo>
                          <a:lnTo>
                            <a:pt x="107" y="31"/>
                          </a:lnTo>
                          <a:lnTo>
                            <a:pt x="105" y="24"/>
                          </a:lnTo>
                          <a:lnTo>
                            <a:pt x="101" y="17"/>
                          </a:lnTo>
                          <a:lnTo>
                            <a:pt x="97" y="12"/>
                          </a:lnTo>
                          <a:lnTo>
                            <a:pt x="91" y="7"/>
                          </a:lnTo>
                          <a:lnTo>
                            <a:pt x="85" y="3"/>
                          </a:lnTo>
                          <a:lnTo>
                            <a:pt x="77" y="1"/>
                          </a:lnTo>
                          <a:lnTo>
                            <a:pt x="70" y="0"/>
                          </a:lnTo>
                          <a:lnTo>
                            <a:pt x="70" y="0"/>
                          </a:lnTo>
                          <a:lnTo>
                            <a:pt x="61" y="1"/>
                          </a:lnTo>
                          <a:lnTo>
                            <a:pt x="54" y="3"/>
                          </a:lnTo>
                          <a:lnTo>
                            <a:pt x="48" y="7"/>
                          </a:lnTo>
                          <a:lnTo>
                            <a:pt x="41" y="12"/>
                          </a:lnTo>
                          <a:lnTo>
                            <a:pt x="37" y="17"/>
                          </a:lnTo>
                          <a:lnTo>
                            <a:pt x="34" y="24"/>
                          </a:lnTo>
                          <a:lnTo>
                            <a:pt x="32" y="31"/>
                          </a:lnTo>
                          <a:lnTo>
                            <a:pt x="31" y="39"/>
                          </a:lnTo>
                          <a:lnTo>
                            <a:pt x="31" y="39"/>
                          </a:lnTo>
                          <a:lnTo>
                            <a:pt x="32" y="46"/>
                          </a:lnTo>
                          <a:lnTo>
                            <a:pt x="34" y="54"/>
                          </a:lnTo>
                          <a:lnTo>
                            <a:pt x="37" y="61"/>
                          </a:lnTo>
                          <a:lnTo>
                            <a:pt x="43" y="67"/>
                          </a:lnTo>
                          <a:lnTo>
                            <a:pt x="43" y="67"/>
                          </a:lnTo>
                          <a:lnTo>
                            <a:pt x="32" y="69"/>
                          </a:lnTo>
                          <a:lnTo>
                            <a:pt x="21" y="71"/>
                          </a:lnTo>
                          <a:lnTo>
                            <a:pt x="21" y="71"/>
                          </a:lnTo>
                          <a:lnTo>
                            <a:pt x="17" y="73"/>
                          </a:lnTo>
                          <a:lnTo>
                            <a:pt x="12" y="76"/>
                          </a:lnTo>
                          <a:lnTo>
                            <a:pt x="9" y="79"/>
                          </a:lnTo>
                          <a:lnTo>
                            <a:pt x="6" y="82"/>
                          </a:lnTo>
                          <a:lnTo>
                            <a:pt x="4" y="86"/>
                          </a:lnTo>
                          <a:lnTo>
                            <a:pt x="1" y="91"/>
                          </a:lnTo>
                          <a:lnTo>
                            <a:pt x="0" y="95"/>
                          </a:lnTo>
                          <a:lnTo>
                            <a:pt x="0" y="100"/>
                          </a:lnTo>
                          <a:lnTo>
                            <a:pt x="0" y="176"/>
                          </a:lnTo>
                          <a:lnTo>
                            <a:pt x="139" y="176"/>
                          </a:lnTo>
                          <a:lnTo>
                            <a:pt x="139" y="100"/>
                          </a:lnTo>
                          <a:close/>
                          <a:moveTo>
                            <a:pt x="70" y="14"/>
                          </a:moveTo>
                          <a:lnTo>
                            <a:pt x="70" y="14"/>
                          </a:lnTo>
                          <a:lnTo>
                            <a:pt x="74" y="15"/>
                          </a:lnTo>
                          <a:lnTo>
                            <a:pt x="78" y="16"/>
                          </a:lnTo>
                          <a:lnTo>
                            <a:pt x="82" y="18"/>
                          </a:lnTo>
                          <a:lnTo>
                            <a:pt x="87" y="22"/>
                          </a:lnTo>
                          <a:lnTo>
                            <a:pt x="89" y="25"/>
                          </a:lnTo>
                          <a:lnTo>
                            <a:pt x="92" y="29"/>
                          </a:lnTo>
                          <a:lnTo>
                            <a:pt x="93" y="34"/>
                          </a:lnTo>
                          <a:lnTo>
                            <a:pt x="93" y="39"/>
                          </a:lnTo>
                          <a:lnTo>
                            <a:pt x="93" y="39"/>
                          </a:lnTo>
                          <a:lnTo>
                            <a:pt x="93" y="43"/>
                          </a:lnTo>
                          <a:lnTo>
                            <a:pt x="92" y="49"/>
                          </a:lnTo>
                          <a:lnTo>
                            <a:pt x="89" y="53"/>
                          </a:lnTo>
                          <a:lnTo>
                            <a:pt x="87" y="56"/>
                          </a:lnTo>
                          <a:lnTo>
                            <a:pt x="82" y="59"/>
                          </a:lnTo>
                          <a:lnTo>
                            <a:pt x="78" y="62"/>
                          </a:lnTo>
                          <a:lnTo>
                            <a:pt x="74" y="63"/>
                          </a:lnTo>
                          <a:lnTo>
                            <a:pt x="70" y="64"/>
                          </a:lnTo>
                          <a:lnTo>
                            <a:pt x="70" y="64"/>
                          </a:lnTo>
                          <a:lnTo>
                            <a:pt x="64" y="63"/>
                          </a:lnTo>
                          <a:lnTo>
                            <a:pt x="60" y="62"/>
                          </a:lnTo>
                          <a:lnTo>
                            <a:pt x="55" y="59"/>
                          </a:lnTo>
                          <a:lnTo>
                            <a:pt x="52" y="56"/>
                          </a:lnTo>
                          <a:lnTo>
                            <a:pt x="49" y="53"/>
                          </a:lnTo>
                          <a:lnTo>
                            <a:pt x="47" y="49"/>
                          </a:lnTo>
                          <a:lnTo>
                            <a:pt x="45" y="43"/>
                          </a:lnTo>
                          <a:lnTo>
                            <a:pt x="45" y="39"/>
                          </a:lnTo>
                          <a:lnTo>
                            <a:pt x="45" y="39"/>
                          </a:lnTo>
                          <a:lnTo>
                            <a:pt x="45" y="34"/>
                          </a:lnTo>
                          <a:lnTo>
                            <a:pt x="47" y="29"/>
                          </a:lnTo>
                          <a:lnTo>
                            <a:pt x="49" y="25"/>
                          </a:lnTo>
                          <a:lnTo>
                            <a:pt x="52" y="22"/>
                          </a:lnTo>
                          <a:lnTo>
                            <a:pt x="55" y="18"/>
                          </a:lnTo>
                          <a:lnTo>
                            <a:pt x="60" y="16"/>
                          </a:lnTo>
                          <a:lnTo>
                            <a:pt x="64" y="15"/>
                          </a:lnTo>
                          <a:lnTo>
                            <a:pt x="70" y="14"/>
                          </a:lnTo>
                          <a:lnTo>
                            <a:pt x="70" y="14"/>
                          </a:lnTo>
                          <a:close/>
                          <a:moveTo>
                            <a:pt x="125" y="162"/>
                          </a:moveTo>
                          <a:lnTo>
                            <a:pt x="109" y="162"/>
                          </a:lnTo>
                          <a:lnTo>
                            <a:pt x="109" y="106"/>
                          </a:lnTo>
                          <a:lnTo>
                            <a:pt x="95" y="106"/>
                          </a:lnTo>
                          <a:lnTo>
                            <a:pt x="95" y="162"/>
                          </a:lnTo>
                          <a:lnTo>
                            <a:pt x="43" y="162"/>
                          </a:lnTo>
                          <a:lnTo>
                            <a:pt x="43" y="106"/>
                          </a:lnTo>
                          <a:lnTo>
                            <a:pt x="28" y="106"/>
                          </a:lnTo>
                          <a:lnTo>
                            <a:pt x="28" y="162"/>
                          </a:lnTo>
                          <a:lnTo>
                            <a:pt x="14" y="162"/>
                          </a:lnTo>
                          <a:lnTo>
                            <a:pt x="14" y="100"/>
                          </a:lnTo>
                          <a:lnTo>
                            <a:pt x="14" y="100"/>
                          </a:lnTo>
                          <a:lnTo>
                            <a:pt x="14" y="95"/>
                          </a:lnTo>
                          <a:lnTo>
                            <a:pt x="18" y="91"/>
                          </a:lnTo>
                          <a:lnTo>
                            <a:pt x="21" y="88"/>
                          </a:lnTo>
                          <a:lnTo>
                            <a:pt x="25" y="85"/>
                          </a:lnTo>
                          <a:lnTo>
                            <a:pt x="25" y="85"/>
                          </a:lnTo>
                          <a:lnTo>
                            <a:pt x="36" y="82"/>
                          </a:lnTo>
                          <a:lnTo>
                            <a:pt x="47" y="80"/>
                          </a:lnTo>
                          <a:lnTo>
                            <a:pt x="58" y="79"/>
                          </a:lnTo>
                          <a:lnTo>
                            <a:pt x="70" y="79"/>
                          </a:lnTo>
                          <a:lnTo>
                            <a:pt x="80" y="79"/>
                          </a:lnTo>
                          <a:lnTo>
                            <a:pt x="91" y="80"/>
                          </a:lnTo>
                          <a:lnTo>
                            <a:pt x="103" y="82"/>
                          </a:lnTo>
                          <a:lnTo>
                            <a:pt x="114" y="85"/>
                          </a:lnTo>
                          <a:lnTo>
                            <a:pt x="114" y="85"/>
                          </a:lnTo>
                          <a:lnTo>
                            <a:pt x="117" y="88"/>
                          </a:lnTo>
                          <a:lnTo>
                            <a:pt x="121" y="91"/>
                          </a:lnTo>
                          <a:lnTo>
                            <a:pt x="124" y="95"/>
                          </a:lnTo>
                          <a:lnTo>
                            <a:pt x="125" y="100"/>
                          </a:lnTo>
                          <a:lnTo>
                            <a:pt x="125" y="162"/>
                          </a:lnTo>
                          <a:close/>
                        </a:path>
                      </a:pathLst>
                    </a:custGeom>
                    <a:solidFill>
                      <a:srgbClr val="FF0000"/>
                    </a:solidFill>
                    <a:ln>
                      <a:noFill/>
                    </a:ln>
                  </p:spPr>
                  <p:txBody>
                    <a:bodyPr vert="horz" wrap="square" lIns="54971" tIns="27486" rIns="54971" bIns="27486" numCol="1" anchor="t" anchorCtr="0" compatLnSpc="1">
                      <a:prstTxWarp prst="textNoShape">
                        <a:avLst/>
                      </a:prstTxWarp>
                    </a:bodyPr>
                    <a:lstStyle/>
                    <a:p>
                      <a:pPr defTabSz="732836">
                        <a:spcBef>
                          <a:spcPct val="0"/>
                        </a:spcBef>
                        <a:spcAft>
                          <a:spcPct val="0"/>
                        </a:spcAft>
                        <a:defRPr/>
                      </a:pPr>
                      <a:endParaRPr lang="ko-KR" altLang="en-US" sz="842" kern="0">
                        <a:solidFill>
                          <a:prstClr val="white">
                            <a:lumMod val="85000"/>
                          </a:prstClr>
                        </a:solidFill>
                        <a:ea typeface="맑은 고딕" panose="020B0503020000020004" pitchFamily="34" charset="-127"/>
                        <a:cs typeface="Arial" panose="020B0604020202020204" pitchFamily="34" charset="0"/>
                      </a:endParaRPr>
                    </a:p>
                  </p:txBody>
                </p:sp>
              </p:grpSp>
            </p:grpSp>
            <p:sp>
              <p:nvSpPr>
                <p:cNvPr id="246" name="右箭头 50"/>
                <p:cNvSpPr/>
                <p:nvPr/>
              </p:nvSpPr>
              <p:spPr>
                <a:xfrm rot="16200000" flipV="1">
                  <a:off x="10980020" y="3022580"/>
                  <a:ext cx="366295" cy="304884"/>
                </a:xfrm>
                <a:prstGeom prst="rightArrow">
                  <a:avLst>
                    <a:gd name="adj1" fmla="val 43000"/>
                    <a:gd name="adj2" fmla="val 50000"/>
                  </a:avLst>
                </a:prstGeom>
                <a:solidFill>
                  <a:sysClr val="window" lastClr="FFFFFF">
                    <a:lumMod val="50000"/>
                  </a:sysClr>
                </a:solidFill>
                <a:ln w="6350" cap="flat" cmpd="sng" algn="ctr">
                  <a:noFill/>
                  <a:prstDash val="solid"/>
                </a:ln>
                <a:effectLst/>
              </p:spPr>
              <p:txBody>
                <a:bodyPr lIns="109912" tIns="54956" rIns="109912" bIns="54956" rtlCol="0" anchor="ctr"/>
                <a:lstStyle/>
                <a:p>
                  <a:pPr algn="ctr" defTabSz="732836">
                    <a:spcBef>
                      <a:spcPct val="0"/>
                    </a:spcBef>
                    <a:spcAft>
                      <a:spcPct val="0"/>
                    </a:spcAft>
                    <a:defRPr/>
                  </a:pPr>
                  <a:endParaRPr lang="en-US" altLang="en-US" sz="842" kern="0">
                    <a:solidFill>
                      <a:prstClr val="white">
                        <a:lumMod val="85000"/>
                      </a:prstClr>
                    </a:solidFill>
                    <a:effectLst>
                      <a:outerShdw blurRad="38100" dist="38100" dir="2700000" algn="tl">
                        <a:srgbClr val="000000">
                          <a:alpha val="43137"/>
                        </a:srgbClr>
                      </a:outerShdw>
                    </a:effectLst>
                    <a:ea typeface="方正兰亭细黑_GBK" panose="02000000000000000000" pitchFamily="2" charset="-122"/>
                    <a:cs typeface="Arial" panose="020B0604020202020204" pitchFamily="34" charset="0"/>
                  </a:endParaRPr>
                </a:p>
              </p:txBody>
            </p:sp>
            <p:sp>
              <p:nvSpPr>
                <p:cNvPr id="247" name="矩形 246"/>
                <p:cNvSpPr/>
                <p:nvPr/>
              </p:nvSpPr>
              <p:spPr>
                <a:xfrm>
                  <a:off x="8560385" y="3024441"/>
                  <a:ext cx="1811195" cy="396370"/>
                </a:xfrm>
                <a:prstGeom prst="rect">
                  <a:avLst/>
                </a:prstGeom>
              </p:spPr>
              <p:txBody>
                <a:bodyPr wrap="none">
                  <a:spAutoFit/>
                </a:bodyPr>
                <a:lstStyle/>
                <a:p>
                  <a:pPr algn="ctr" defTabSz="732836">
                    <a:spcBef>
                      <a:spcPct val="0"/>
                    </a:spcBef>
                    <a:spcAft>
                      <a:spcPct val="0"/>
                    </a:spcAft>
                    <a:defRPr/>
                  </a:pPr>
                  <a:r>
                    <a:rPr lang="zh-CN" altLang="en-US" sz="962" kern="0" dirty="0">
                      <a:solidFill>
                        <a:prstClr val="white">
                          <a:lumMod val="85000"/>
                        </a:prstClr>
                      </a:solidFill>
                      <a:ea typeface="微软雅黑"/>
                      <a:cs typeface="Arial" panose="020B0604020202020204" pitchFamily="34" charset="0"/>
                    </a:rPr>
                    <a:t>Number of users</a:t>
                  </a:r>
                </a:p>
              </p:txBody>
            </p:sp>
          </p:grpSp>
          <p:grpSp>
            <p:nvGrpSpPr>
              <p:cNvPr id="238" name="组合 237"/>
              <p:cNvGrpSpPr/>
              <p:nvPr/>
            </p:nvGrpSpPr>
            <p:grpSpPr>
              <a:xfrm>
                <a:off x="11488202" y="2944649"/>
                <a:ext cx="2771025" cy="476161"/>
                <a:chOff x="11386604" y="2944649"/>
                <a:chExt cx="2771025" cy="476161"/>
              </a:xfrm>
            </p:grpSpPr>
            <p:sp>
              <p:nvSpPr>
                <p:cNvPr id="239" name="右箭头 50"/>
                <p:cNvSpPr/>
                <p:nvPr/>
              </p:nvSpPr>
              <p:spPr>
                <a:xfrm rot="16200000" flipV="1">
                  <a:off x="13822038" y="3022580"/>
                  <a:ext cx="366297" cy="304884"/>
                </a:xfrm>
                <a:prstGeom prst="rightArrow">
                  <a:avLst>
                    <a:gd name="adj1" fmla="val 43000"/>
                    <a:gd name="adj2" fmla="val 50000"/>
                  </a:avLst>
                </a:prstGeom>
                <a:solidFill>
                  <a:sysClr val="window" lastClr="FFFFFF">
                    <a:lumMod val="50000"/>
                  </a:sysClr>
                </a:solidFill>
                <a:ln w="6350" cap="flat" cmpd="sng" algn="ctr">
                  <a:noFill/>
                  <a:prstDash val="solid"/>
                </a:ln>
                <a:effectLst/>
              </p:spPr>
              <p:txBody>
                <a:bodyPr lIns="109912" tIns="54956" rIns="109912" bIns="54956" rtlCol="0" anchor="ctr"/>
                <a:lstStyle/>
                <a:p>
                  <a:pPr algn="ctr" defTabSz="732836">
                    <a:spcBef>
                      <a:spcPct val="0"/>
                    </a:spcBef>
                    <a:spcAft>
                      <a:spcPct val="0"/>
                    </a:spcAft>
                    <a:defRPr/>
                  </a:pPr>
                  <a:endParaRPr lang="en-US" altLang="en-US" sz="1443" kern="0">
                    <a:solidFill>
                      <a:prstClr val="white">
                        <a:lumMod val="85000"/>
                      </a:prstClr>
                    </a:solidFill>
                    <a:effectLst>
                      <a:outerShdw blurRad="38100" dist="38100" dir="2700000" algn="tl">
                        <a:srgbClr val="000000">
                          <a:alpha val="43137"/>
                        </a:srgbClr>
                      </a:outerShdw>
                    </a:effectLst>
                    <a:ea typeface="方正兰亭细黑_GBK" panose="02000000000000000000" pitchFamily="2" charset="-122"/>
                    <a:cs typeface="Arial" panose="020B0604020202020204" pitchFamily="34" charset="0"/>
                  </a:endParaRPr>
                </a:p>
              </p:txBody>
            </p:sp>
            <p:sp>
              <p:nvSpPr>
                <p:cNvPr id="240" name="矩形 239"/>
                <p:cNvSpPr/>
                <p:nvPr/>
              </p:nvSpPr>
              <p:spPr>
                <a:xfrm>
                  <a:off x="11386604" y="3024441"/>
                  <a:ext cx="1911639" cy="396369"/>
                </a:xfrm>
                <a:prstGeom prst="rect">
                  <a:avLst/>
                </a:prstGeom>
              </p:spPr>
              <p:txBody>
                <a:bodyPr wrap="none">
                  <a:spAutoFit/>
                </a:bodyPr>
                <a:lstStyle/>
                <a:p>
                  <a:pPr algn="ctr" defTabSz="732836">
                    <a:spcBef>
                      <a:spcPct val="0"/>
                    </a:spcBef>
                    <a:spcAft>
                      <a:spcPct val="0"/>
                    </a:spcAft>
                    <a:defRPr/>
                  </a:pPr>
                  <a:r>
                    <a:rPr lang="zh-CN" altLang="en-US" sz="962" kern="0" dirty="0">
                      <a:solidFill>
                        <a:prstClr val="white">
                          <a:lumMod val="85000"/>
                        </a:prstClr>
                      </a:solidFill>
                      <a:ea typeface="微软雅黑"/>
                      <a:cs typeface="Arial" panose="020B0604020202020204" pitchFamily="34" charset="0"/>
                    </a:rPr>
                    <a:t>Service pressure</a:t>
                  </a:r>
                </a:p>
              </p:txBody>
            </p:sp>
            <p:grpSp>
              <p:nvGrpSpPr>
                <p:cNvPr id="241" name="组合 240"/>
                <p:cNvGrpSpPr>
                  <a:grpSpLocks noChangeAspect="1"/>
                </p:cNvGrpSpPr>
                <p:nvPr/>
              </p:nvGrpSpPr>
              <p:grpSpPr>
                <a:xfrm>
                  <a:off x="13182264" y="2944649"/>
                  <a:ext cx="460744" cy="460745"/>
                  <a:chOff x="17860962" y="2362200"/>
                  <a:chExt cx="779463" cy="779463"/>
                </a:xfrm>
              </p:grpSpPr>
              <p:sp>
                <p:nvSpPr>
                  <p:cNvPr id="242" name="Oval 12"/>
                  <p:cNvSpPr>
                    <a:spLocks noChangeArrowheads="1"/>
                  </p:cNvSpPr>
                  <p:nvPr/>
                </p:nvSpPr>
                <p:spPr bwMode="auto">
                  <a:xfrm>
                    <a:off x="17860962" y="2362200"/>
                    <a:ext cx="779463" cy="779463"/>
                  </a:xfrm>
                  <a:prstGeom prst="ellipse">
                    <a:avLst/>
                  </a:prstGeom>
                  <a:noFill/>
                  <a:ln w="25400" cap="flat">
                    <a:solidFill>
                      <a:sysClr val="window" lastClr="FFFFFF">
                        <a:lumMod val="50000"/>
                      </a:sysClr>
                    </a:solidFill>
                    <a:prstDash val="solid"/>
                    <a:miter lim="800000"/>
                  </a:ln>
                </p:spPr>
                <p:txBody>
                  <a:bodyPr vert="horz" wrap="square" lIns="54971" tIns="27486" rIns="54971" bIns="27486" numCol="1" anchor="t" anchorCtr="0" compatLnSpc="1">
                    <a:prstTxWarp prst="textNoShape">
                      <a:avLst/>
                    </a:prstTxWarp>
                  </a:bodyPr>
                  <a:lstStyle/>
                  <a:p>
                    <a:pPr defTabSz="991836">
                      <a:spcBef>
                        <a:spcPct val="0"/>
                      </a:spcBef>
                      <a:spcAft>
                        <a:spcPct val="0"/>
                      </a:spcAft>
                      <a:defRPr/>
                    </a:pPr>
                    <a:endParaRPr lang="zh-CN" altLang="en-US" sz="2164" kern="0">
                      <a:solidFill>
                        <a:prstClr val="black"/>
                      </a:solidFill>
                      <a:ea typeface="宋体" pitchFamily="2" charset="-122"/>
                      <a:cs typeface="Arial" panose="020B0604020202020204" pitchFamily="34" charset="0"/>
                    </a:endParaRPr>
                  </a:p>
                </p:txBody>
              </p:sp>
              <p:sp>
                <p:nvSpPr>
                  <p:cNvPr id="243" name="Freeform 13"/>
                  <p:cNvSpPr/>
                  <p:nvPr/>
                </p:nvSpPr>
                <p:spPr bwMode="auto">
                  <a:xfrm>
                    <a:off x="18168938" y="2592388"/>
                    <a:ext cx="330200" cy="242888"/>
                  </a:xfrm>
                  <a:custGeom>
                    <a:avLst/>
                    <a:gdLst/>
                    <a:ahLst/>
                    <a:cxnLst>
                      <a:cxn ang="0">
                        <a:pos x="602" y="0"/>
                      </a:cxn>
                      <a:cxn ang="0">
                        <a:pos x="234" y="169"/>
                      </a:cxn>
                      <a:cxn ang="0">
                        <a:pos x="234" y="169"/>
                      </a:cxn>
                      <a:cxn ang="0">
                        <a:pos x="150" y="143"/>
                      </a:cxn>
                      <a:cxn ang="0">
                        <a:pos x="0" y="292"/>
                      </a:cxn>
                      <a:cxn ang="0">
                        <a:pos x="150" y="442"/>
                      </a:cxn>
                      <a:cxn ang="0">
                        <a:pos x="299" y="292"/>
                      </a:cxn>
                      <a:cxn ang="0">
                        <a:pos x="298" y="272"/>
                      </a:cxn>
                      <a:cxn ang="0">
                        <a:pos x="602" y="0"/>
                      </a:cxn>
                    </a:cxnLst>
                    <a:rect l="0" t="0" r="r" b="b"/>
                    <a:pathLst>
                      <a:path w="602" h="442">
                        <a:moveTo>
                          <a:pt x="602" y="0"/>
                        </a:moveTo>
                        <a:cubicBezTo>
                          <a:pt x="234" y="169"/>
                          <a:pt x="234" y="169"/>
                          <a:pt x="234" y="169"/>
                        </a:cubicBezTo>
                        <a:cubicBezTo>
                          <a:pt x="234" y="169"/>
                          <a:pt x="234" y="169"/>
                          <a:pt x="234" y="169"/>
                        </a:cubicBezTo>
                        <a:cubicBezTo>
                          <a:pt x="210" y="153"/>
                          <a:pt x="181" y="143"/>
                          <a:pt x="150" y="143"/>
                        </a:cubicBezTo>
                        <a:cubicBezTo>
                          <a:pt x="67" y="143"/>
                          <a:pt x="0" y="210"/>
                          <a:pt x="0" y="292"/>
                        </a:cubicBezTo>
                        <a:cubicBezTo>
                          <a:pt x="0" y="375"/>
                          <a:pt x="67" y="442"/>
                          <a:pt x="150" y="442"/>
                        </a:cubicBezTo>
                        <a:cubicBezTo>
                          <a:pt x="232" y="442"/>
                          <a:pt x="299" y="375"/>
                          <a:pt x="299" y="292"/>
                        </a:cubicBezTo>
                        <a:cubicBezTo>
                          <a:pt x="299" y="285"/>
                          <a:pt x="298" y="279"/>
                          <a:pt x="298" y="272"/>
                        </a:cubicBezTo>
                        <a:lnTo>
                          <a:pt x="602" y="0"/>
                        </a:lnTo>
                        <a:close/>
                      </a:path>
                    </a:pathLst>
                  </a:custGeom>
                  <a:solidFill>
                    <a:sysClr val="window" lastClr="FFFFFF">
                      <a:lumMod val="50000"/>
                    </a:sysClr>
                  </a:solidFill>
                  <a:ln w="1" cap="flat">
                    <a:noFill/>
                    <a:prstDash val="solid"/>
                    <a:miter lim="800000"/>
                  </a:ln>
                </p:spPr>
                <p:txBody>
                  <a:bodyPr vert="horz" wrap="square" lIns="54971" tIns="27486" rIns="54971" bIns="27486" numCol="1" anchor="t" anchorCtr="0" compatLnSpc="1">
                    <a:prstTxWarp prst="textNoShape">
                      <a:avLst/>
                    </a:prstTxWarp>
                  </a:bodyPr>
                  <a:lstStyle/>
                  <a:p>
                    <a:pPr defTabSz="991836">
                      <a:spcBef>
                        <a:spcPct val="0"/>
                      </a:spcBef>
                      <a:spcAft>
                        <a:spcPct val="0"/>
                      </a:spcAft>
                      <a:defRPr/>
                    </a:pPr>
                    <a:endParaRPr lang="zh-CN" altLang="en-US" sz="2164" kern="0">
                      <a:solidFill>
                        <a:prstClr val="black"/>
                      </a:solidFill>
                      <a:ea typeface="宋体" pitchFamily="2" charset="-122"/>
                      <a:cs typeface="Arial" panose="020B0604020202020204" pitchFamily="34" charset="0"/>
                    </a:endParaRPr>
                  </a:p>
                </p:txBody>
              </p:sp>
              <p:sp>
                <p:nvSpPr>
                  <p:cNvPr id="244" name="Freeform 14"/>
                  <p:cNvSpPr/>
                  <p:nvPr/>
                </p:nvSpPr>
                <p:spPr bwMode="auto">
                  <a:xfrm>
                    <a:off x="17914938" y="2413000"/>
                    <a:ext cx="650875" cy="298450"/>
                  </a:xfrm>
                  <a:custGeom>
                    <a:avLst/>
                    <a:gdLst/>
                    <a:ahLst/>
                    <a:cxnLst>
                      <a:cxn ang="0">
                        <a:pos x="1181" y="386"/>
                      </a:cxn>
                      <a:cxn ang="0">
                        <a:pos x="609" y="0"/>
                      </a:cxn>
                      <a:cxn ang="0">
                        <a:pos x="0" y="511"/>
                      </a:cxn>
                      <a:cxn ang="0">
                        <a:pos x="193" y="544"/>
                      </a:cxn>
                      <a:cxn ang="0">
                        <a:pos x="609" y="196"/>
                      </a:cxn>
                      <a:cxn ang="0">
                        <a:pos x="935" y="350"/>
                      </a:cxn>
                      <a:cxn ang="0">
                        <a:pos x="1059" y="293"/>
                      </a:cxn>
                      <a:cxn ang="0">
                        <a:pos x="1090" y="342"/>
                      </a:cxn>
                      <a:cxn ang="0">
                        <a:pos x="987" y="432"/>
                      </a:cxn>
                      <a:cxn ang="0">
                        <a:pos x="1002" y="464"/>
                      </a:cxn>
                      <a:cxn ang="0">
                        <a:pos x="1181" y="386"/>
                      </a:cxn>
                    </a:cxnLst>
                    <a:rect l="0" t="0" r="r" b="b"/>
                    <a:pathLst>
                      <a:path w="1181" h="544">
                        <a:moveTo>
                          <a:pt x="1181" y="386"/>
                        </a:moveTo>
                        <a:cubicBezTo>
                          <a:pt x="1089" y="160"/>
                          <a:pt x="867" y="0"/>
                          <a:pt x="609" y="0"/>
                        </a:cubicBezTo>
                        <a:cubicBezTo>
                          <a:pt x="304" y="0"/>
                          <a:pt x="51" y="221"/>
                          <a:pt x="0" y="511"/>
                        </a:cubicBezTo>
                        <a:cubicBezTo>
                          <a:pt x="193" y="544"/>
                          <a:pt x="193" y="544"/>
                          <a:pt x="193" y="544"/>
                        </a:cubicBezTo>
                        <a:cubicBezTo>
                          <a:pt x="228" y="347"/>
                          <a:pt x="401" y="196"/>
                          <a:pt x="609" y="196"/>
                        </a:cubicBezTo>
                        <a:cubicBezTo>
                          <a:pt x="740" y="196"/>
                          <a:pt x="857" y="256"/>
                          <a:pt x="935" y="350"/>
                        </a:cubicBezTo>
                        <a:cubicBezTo>
                          <a:pt x="1059" y="293"/>
                          <a:pt x="1059" y="293"/>
                          <a:pt x="1059" y="293"/>
                        </a:cubicBezTo>
                        <a:cubicBezTo>
                          <a:pt x="1090" y="279"/>
                          <a:pt x="1116" y="320"/>
                          <a:pt x="1090" y="342"/>
                        </a:cubicBezTo>
                        <a:cubicBezTo>
                          <a:pt x="987" y="432"/>
                          <a:pt x="987" y="432"/>
                          <a:pt x="987" y="432"/>
                        </a:cubicBezTo>
                        <a:cubicBezTo>
                          <a:pt x="993" y="442"/>
                          <a:pt x="997" y="453"/>
                          <a:pt x="1002" y="464"/>
                        </a:cubicBezTo>
                        <a:lnTo>
                          <a:pt x="1181" y="386"/>
                        </a:lnTo>
                        <a:close/>
                      </a:path>
                    </a:pathLst>
                  </a:custGeom>
                  <a:solidFill>
                    <a:srgbClr val="FF0000">
                      <a:alpha val="70000"/>
                    </a:srgbClr>
                  </a:solidFill>
                  <a:ln w="1" cap="flat">
                    <a:noFill/>
                    <a:prstDash val="solid"/>
                    <a:miter lim="800000"/>
                  </a:ln>
                </p:spPr>
                <p:txBody>
                  <a:bodyPr vert="horz" wrap="square" lIns="54971" tIns="27486" rIns="54971" bIns="27486" numCol="1" anchor="t" anchorCtr="0" compatLnSpc="1">
                    <a:prstTxWarp prst="textNoShape">
                      <a:avLst/>
                    </a:prstTxWarp>
                  </a:bodyPr>
                  <a:lstStyle/>
                  <a:p>
                    <a:pPr defTabSz="991836">
                      <a:spcBef>
                        <a:spcPct val="0"/>
                      </a:spcBef>
                      <a:spcAft>
                        <a:spcPct val="0"/>
                      </a:spcAft>
                      <a:defRPr/>
                    </a:pPr>
                    <a:endParaRPr lang="zh-CN" altLang="en-US" sz="2164" kern="0">
                      <a:solidFill>
                        <a:prstClr val="black"/>
                      </a:solidFill>
                      <a:ea typeface="宋体" pitchFamily="2" charset="-122"/>
                      <a:cs typeface="Arial" panose="020B0604020202020204" pitchFamily="34" charset="0"/>
                    </a:endParaRPr>
                  </a:p>
                </p:txBody>
              </p:sp>
            </p:grpSp>
          </p:grpSp>
        </p:grpSp>
        <p:cxnSp>
          <p:nvCxnSpPr>
            <p:cNvPr id="289" name="直接连接符 288"/>
            <p:cNvCxnSpPr/>
            <p:nvPr/>
          </p:nvCxnSpPr>
          <p:spPr>
            <a:xfrm rot="10800000">
              <a:off x="9964829" y="3616705"/>
              <a:ext cx="1406746" cy="0"/>
            </a:xfrm>
            <a:prstGeom prst="line">
              <a:avLst/>
            </a:prstGeom>
            <a:noFill/>
            <a:ln w="9525" cap="flat" cmpd="sng" algn="ctr">
              <a:gradFill>
                <a:gsLst>
                  <a:gs pos="0">
                    <a:sysClr val="window" lastClr="FFFFFF">
                      <a:alpha val="0"/>
                    </a:sysClr>
                  </a:gs>
                  <a:gs pos="50000">
                    <a:sysClr val="window" lastClr="FFFFFF">
                      <a:alpha val="50000"/>
                    </a:sysClr>
                  </a:gs>
                  <a:gs pos="100000">
                    <a:sysClr val="window" lastClr="FFFFFF">
                      <a:alpha val="0"/>
                    </a:sysClr>
                  </a:gs>
                </a:gsLst>
                <a:lin ang="0" scaled="0"/>
              </a:gradFill>
              <a:prstDash val="solid"/>
            </a:ln>
            <a:effectLst/>
          </p:spPr>
        </p:cxnSp>
      </p:grpSp>
      <p:sp>
        <p:nvSpPr>
          <p:cNvPr id="255" name="矩形 254"/>
          <p:cNvSpPr/>
          <p:nvPr/>
        </p:nvSpPr>
        <p:spPr bwMode="auto">
          <a:xfrm>
            <a:off x="320040" y="3164082"/>
            <a:ext cx="4453128" cy="2012718"/>
          </a:xfrm>
          <a:prstGeom prst="rect">
            <a:avLst/>
          </a:prstGeom>
          <a:solidFill>
            <a:srgbClr val="434343">
              <a:alpha val="10000"/>
            </a:srgbClr>
          </a:solidFill>
          <a:ln w="9525" cap="flat" cmpd="sng" algn="ctr">
            <a:gradFill flip="none" rotWithShape="1">
              <a:gsLst>
                <a:gs pos="0">
                  <a:sysClr val="window" lastClr="FFFFFF">
                    <a:alpha val="30000"/>
                  </a:sysClr>
                </a:gs>
                <a:gs pos="90000">
                  <a:srgbClr val="00F0BE">
                    <a:alpha val="0"/>
                  </a:srgbClr>
                </a:gs>
                <a:gs pos="10000">
                  <a:srgbClr val="00F0BE">
                    <a:alpha val="0"/>
                  </a:srgbClr>
                </a:gs>
                <a:gs pos="100000">
                  <a:sysClr val="window" lastClr="FFFFFF">
                    <a:alpha val="30000"/>
                  </a:sysClr>
                </a:gs>
              </a:gsLst>
              <a:lin ang="8100000" scaled="1"/>
            </a:gradFill>
            <a:prstDash val="solid"/>
          </a:ln>
          <a:effectLst/>
        </p:spPr>
        <p:txBody>
          <a:bodyPr rtlCol="0" anchor="ctr"/>
          <a:lstStyle/>
          <a:p>
            <a:pPr defTabSz="991836">
              <a:spcBef>
                <a:spcPct val="0"/>
              </a:spcBef>
              <a:spcAft>
                <a:spcPct val="0"/>
              </a:spcAft>
              <a:defRPr/>
            </a:pPr>
            <a:endParaRPr lang="zh-CN" altLang="en-US" sz="1000" kern="0">
              <a:solidFill>
                <a:prstClr val="white"/>
              </a:solidFill>
              <a:latin typeface="Calibri"/>
              <a:ea typeface="宋体" pitchFamily="2" charset="-122"/>
              <a:cs typeface="Arial" panose="020B0604020202020204" pitchFamily="34" charset="0"/>
            </a:endParaRPr>
          </a:p>
        </p:txBody>
      </p:sp>
      <p:grpSp>
        <p:nvGrpSpPr>
          <p:cNvPr id="256" name="组合 11"/>
          <p:cNvGrpSpPr/>
          <p:nvPr/>
        </p:nvGrpSpPr>
        <p:grpSpPr>
          <a:xfrm>
            <a:off x="430652" y="3248271"/>
            <a:ext cx="4199403" cy="1247260"/>
            <a:chOff x="8258631" y="4238593"/>
            <a:chExt cx="3568225" cy="1317808"/>
          </a:xfrm>
        </p:grpSpPr>
        <p:sp>
          <p:nvSpPr>
            <p:cNvPr id="257" name="矩形 80"/>
            <p:cNvSpPr>
              <a:spLocks noChangeArrowheads="1"/>
            </p:cNvSpPr>
            <p:nvPr/>
          </p:nvSpPr>
          <p:spPr bwMode="auto">
            <a:xfrm>
              <a:off x="8258631" y="4238593"/>
              <a:ext cx="1138045" cy="403200"/>
            </a:xfrm>
            <a:prstGeom prst="rect">
              <a:avLst/>
            </a:prstGeom>
            <a:solidFill>
              <a:srgbClr val="434343">
                <a:alpha val="30000"/>
              </a:srgbClr>
            </a:solidFill>
            <a:ln w="12700" cap="flat" cmpd="sng" algn="ctr">
              <a:noFill/>
              <a:prstDash val="solid"/>
            </a:ln>
            <a:effectLst/>
          </p:spPr>
          <p:txBody>
            <a:bodyPr rtlCol="0" anchor="ctr"/>
            <a:lstStyle/>
            <a:p>
              <a:pPr algn="ctr" defTabSz="991836" fontAlgn="ctr">
                <a:spcBef>
                  <a:spcPct val="0"/>
                </a:spcBef>
                <a:spcAft>
                  <a:spcPct val="0"/>
                </a:spcAft>
                <a:buClr>
                  <a:srgbClr val="CC9900"/>
                </a:buClr>
                <a:buSzPct val="60000"/>
                <a:defRPr/>
              </a:pPr>
              <a:r>
                <a:rPr lang="zh-CN" altLang="en-US" sz="1050" kern="0" dirty="0">
                  <a:solidFill>
                    <a:prstClr val="white">
                      <a:lumMod val="85000"/>
                    </a:prstClr>
                  </a:solidFill>
                  <a:ea typeface="微软雅黑" panose="020B0503020204020204" pitchFamily="34" charset="-122"/>
                  <a:cs typeface="Arial" panose="020B0604020202020204" pitchFamily="34" charset="0"/>
                  <a:sym typeface="微软雅黑" panose="020B0503020204020204" pitchFamily="34" charset="-122"/>
                </a:rPr>
                <a:t>Credit line management system</a:t>
              </a:r>
            </a:p>
          </p:txBody>
        </p:sp>
        <p:sp>
          <p:nvSpPr>
            <p:cNvPr id="258" name="矩形 81"/>
            <p:cNvSpPr>
              <a:spLocks noChangeArrowheads="1"/>
            </p:cNvSpPr>
            <p:nvPr/>
          </p:nvSpPr>
          <p:spPr bwMode="auto">
            <a:xfrm>
              <a:off x="9473721" y="4238593"/>
              <a:ext cx="1138045" cy="403200"/>
            </a:xfrm>
            <a:prstGeom prst="rect">
              <a:avLst/>
            </a:prstGeom>
            <a:solidFill>
              <a:srgbClr val="434343">
                <a:alpha val="30000"/>
              </a:srgbClr>
            </a:solidFill>
            <a:ln w="12700" cap="flat" cmpd="sng" algn="ctr">
              <a:noFill/>
              <a:prstDash val="solid"/>
            </a:ln>
            <a:effectLst/>
          </p:spPr>
          <p:txBody>
            <a:bodyPr rtlCol="0" anchor="ctr"/>
            <a:lstStyle/>
            <a:p>
              <a:pPr algn="ctr" defTabSz="991836" fontAlgn="ctr">
                <a:spcBef>
                  <a:spcPct val="0"/>
                </a:spcBef>
                <a:spcAft>
                  <a:spcPct val="0"/>
                </a:spcAft>
                <a:buClr>
                  <a:srgbClr val="CC9900"/>
                </a:buClr>
                <a:buSzPct val="60000"/>
                <a:defRPr/>
              </a:pPr>
              <a:r>
                <a:rPr lang="zh-CN" altLang="en-US" sz="1050" kern="0">
                  <a:solidFill>
                    <a:prstClr val="white">
                      <a:lumMod val="85000"/>
                    </a:prstClr>
                  </a:solidFill>
                  <a:ea typeface="微软雅黑" panose="020B0503020204020204" pitchFamily="34" charset="-122"/>
                  <a:cs typeface="Arial" panose="020B0604020202020204" pitchFamily="34" charset="0"/>
                  <a:sym typeface="微软雅黑" panose="020B0503020204020204" pitchFamily="34" charset="-122"/>
                </a:rPr>
                <a:t>Global payment system</a:t>
              </a:r>
            </a:p>
          </p:txBody>
        </p:sp>
        <p:sp>
          <p:nvSpPr>
            <p:cNvPr id="259" name="矩形 163"/>
            <p:cNvSpPr>
              <a:spLocks noChangeArrowheads="1"/>
            </p:cNvSpPr>
            <p:nvPr/>
          </p:nvSpPr>
          <p:spPr bwMode="auto">
            <a:xfrm>
              <a:off x="10688811" y="4238593"/>
              <a:ext cx="1138045" cy="403200"/>
            </a:xfrm>
            <a:prstGeom prst="rect">
              <a:avLst/>
            </a:prstGeom>
            <a:solidFill>
              <a:srgbClr val="434343">
                <a:alpha val="30000"/>
              </a:srgbClr>
            </a:solidFill>
            <a:ln w="12700" cap="flat" cmpd="sng" algn="ctr">
              <a:noFill/>
              <a:prstDash val="solid"/>
            </a:ln>
            <a:effectLst/>
          </p:spPr>
          <p:txBody>
            <a:bodyPr rtlCol="0" anchor="ctr"/>
            <a:lstStyle/>
            <a:p>
              <a:pPr algn="ctr" defTabSz="991836" fontAlgn="ctr">
                <a:spcBef>
                  <a:spcPct val="0"/>
                </a:spcBef>
                <a:spcAft>
                  <a:spcPct val="0"/>
                </a:spcAft>
                <a:buClr>
                  <a:srgbClr val="CC9900"/>
                </a:buClr>
                <a:buSzPct val="60000"/>
                <a:defRPr/>
              </a:pPr>
              <a:r>
                <a:rPr lang="zh-CN" altLang="en-US" sz="1050" kern="0">
                  <a:solidFill>
                    <a:prstClr val="white">
                      <a:lumMod val="85000"/>
                    </a:prstClr>
                  </a:solidFill>
                  <a:ea typeface="微软雅黑" panose="020B0503020204020204" pitchFamily="34" charset="-122"/>
                  <a:cs typeface="Arial" panose="020B0604020202020204" pitchFamily="34" charset="0"/>
                  <a:sym typeface="微软雅黑" panose="020B0503020204020204" pitchFamily="34" charset="-122"/>
                </a:rPr>
                <a:t>Branch accounting system</a:t>
              </a:r>
            </a:p>
          </p:txBody>
        </p:sp>
        <p:sp>
          <p:nvSpPr>
            <p:cNvPr id="260" name="矩形 80"/>
            <p:cNvSpPr>
              <a:spLocks noChangeArrowheads="1"/>
            </p:cNvSpPr>
            <p:nvPr/>
          </p:nvSpPr>
          <p:spPr bwMode="auto">
            <a:xfrm>
              <a:off x="8258631" y="4692297"/>
              <a:ext cx="1138045" cy="403200"/>
            </a:xfrm>
            <a:prstGeom prst="rect">
              <a:avLst/>
            </a:prstGeom>
            <a:solidFill>
              <a:srgbClr val="434343">
                <a:alpha val="30000"/>
              </a:srgbClr>
            </a:solidFill>
            <a:ln w="12700" cap="flat" cmpd="sng" algn="ctr">
              <a:noFill/>
              <a:prstDash val="solid"/>
            </a:ln>
            <a:effectLst/>
          </p:spPr>
          <p:txBody>
            <a:bodyPr rtlCol="0" anchor="ctr"/>
            <a:lstStyle/>
            <a:p>
              <a:pPr algn="ctr" defTabSz="991836" fontAlgn="ctr">
                <a:spcBef>
                  <a:spcPct val="0"/>
                </a:spcBef>
                <a:spcAft>
                  <a:spcPct val="0"/>
                </a:spcAft>
                <a:buClr>
                  <a:srgbClr val="CC9900"/>
                </a:buClr>
                <a:buSzPct val="60000"/>
                <a:defRPr/>
              </a:pPr>
              <a:r>
                <a:rPr lang="zh-CN" altLang="en-US" sz="1050" kern="0" dirty="0">
                  <a:solidFill>
                    <a:prstClr val="white">
                      <a:lumMod val="85000"/>
                    </a:prstClr>
                  </a:solidFill>
                  <a:ea typeface="微软雅黑" panose="020B0503020204020204" pitchFamily="34" charset="-122"/>
                  <a:cs typeface="Arial" panose="020B0604020202020204" pitchFamily="34" charset="0"/>
                  <a:sym typeface="微软雅黑" panose="020B0503020204020204" pitchFamily="34" charset="-122"/>
                </a:rPr>
                <a:t>Hosting product system</a:t>
              </a:r>
            </a:p>
          </p:txBody>
        </p:sp>
        <p:sp>
          <p:nvSpPr>
            <p:cNvPr id="261" name="矩形 80"/>
            <p:cNvSpPr>
              <a:spLocks noChangeArrowheads="1"/>
            </p:cNvSpPr>
            <p:nvPr/>
          </p:nvSpPr>
          <p:spPr bwMode="auto">
            <a:xfrm>
              <a:off x="8258631" y="5153201"/>
              <a:ext cx="1138045" cy="403200"/>
            </a:xfrm>
            <a:prstGeom prst="rect">
              <a:avLst/>
            </a:prstGeom>
            <a:solidFill>
              <a:srgbClr val="434343">
                <a:alpha val="30000"/>
              </a:srgbClr>
            </a:solidFill>
            <a:ln w="12700" cap="flat" cmpd="sng" algn="ctr">
              <a:noFill/>
              <a:prstDash val="solid"/>
            </a:ln>
            <a:effectLst/>
          </p:spPr>
          <p:txBody>
            <a:bodyPr rtlCol="0" anchor="ctr"/>
            <a:lstStyle/>
            <a:p>
              <a:pPr algn="ctr" defTabSz="991836" fontAlgn="ctr">
                <a:spcBef>
                  <a:spcPct val="0"/>
                </a:spcBef>
                <a:spcAft>
                  <a:spcPct val="0"/>
                </a:spcAft>
                <a:buClr>
                  <a:srgbClr val="CC9900"/>
                </a:buClr>
                <a:buSzPct val="60000"/>
                <a:defRPr/>
              </a:pPr>
              <a:r>
                <a:rPr lang="zh-CN" altLang="en-US" sz="1050" kern="0" dirty="0">
                  <a:solidFill>
                    <a:prstClr val="white">
                      <a:lumMod val="85000"/>
                    </a:prstClr>
                  </a:solidFill>
                  <a:ea typeface="微软雅黑" panose="020B0503020204020204" pitchFamily="34" charset="-122"/>
                  <a:cs typeface="Arial" panose="020B0604020202020204" pitchFamily="34" charset="0"/>
                  <a:sym typeface="微软雅黑" panose="020B0503020204020204" pitchFamily="34" charset="-122"/>
                </a:rPr>
                <a:t>Integrated service platform</a:t>
              </a:r>
            </a:p>
          </p:txBody>
        </p:sp>
        <p:sp>
          <p:nvSpPr>
            <p:cNvPr id="262" name="矩形 81"/>
            <p:cNvSpPr>
              <a:spLocks noChangeArrowheads="1"/>
            </p:cNvSpPr>
            <p:nvPr/>
          </p:nvSpPr>
          <p:spPr bwMode="auto">
            <a:xfrm>
              <a:off x="9473721" y="5153201"/>
              <a:ext cx="1138045" cy="403200"/>
            </a:xfrm>
            <a:prstGeom prst="rect">
              <a:avLst/>
            </a:prstGeom>
            <a:solidFill>
              <a:srgbClr val="434343">
                <a:alpha val="30000"/>
              </a:srgbClr>
            </a:solidFill>
            <a:ln w="12700" cap="flat" cmpd="sng" algn="ctr">
              <a:noFill/>
              <a:prstDash val="solid"/>
            </a:ln>
            <a:effectLst/>
          </p:spPr>
          <p:txBody>
            <a:bodyPr rtlCol="0" anchor="ctr"/>
            <a:lstStyle/>
            <a:p>
              <a:pPr algn="ctr" defTabSz="991836" fontAlgn="ctr">
                <a:spcBef>
                  <a:spcPct val="0"/>
                </a:spcBef>
                <a:spcAft>
                  <a:spcPct val="0"/>
                </a:spcAft>
                <a:buClr>
                  <a:srgbClr val="CC9900"/>
                </a:buClr>
                <a:buSzPct val="60000"/>
                <a:defRPr/>
              </a:pPr>
              <a:r>
                <a:rPr lang="zh-CN" altLang="en-US" sz="1050" kern="0">
                  <a:solidFill>
                    <a:prstClr val="white">
                      <a:lumMod val="85000"/>
                    </a:prstClr>
                  </a:solidFill>
                  <a:ea typeface="微软雅黑" panose="020B0503020204020204" pitchFamily="34" charset="-122"/>
                  <a:cs typeface="Arial" panose="020B0604020202020204" pitchFamily="34" charset="0"/>
                  <a:sym typeface="微软雅黑" panose="020B0503020204020204" pitchFamily="34" charset="-122"/>
                </a:rPr>
                <a:t>Account adjustment system</a:t>
              </a:r>
            </a:p>
          </p:txBody>
        </p:sp>
        <p:sp>
          <p:nvSpPr>
            <p:cNvPr id="263" name="矩形 163"/>
            <p:cNvSpPr>
              <a:spLocks noChangeArrowheads="1"/>
            </p:cNvSpPr>
            <p:nvPr/>
          </p:nvSpPr>
          <p:spPr bwMode="auto">
            <a:xfrm>
              <a:off x="10688811" y="5153201"/>
              <a:ext cx="1138045" cy="403200"/>
            </a:xfrm>
            <a:prstGeom prst="rect">
              <a:avLst/>
            </a:prstGeom>
            <a:solidFill>
              <a:srgbClr val="434343">
                <a:alpha val="30000"/>
              </a:srgbClr>
            </a:solidFill>
            <a:ln w="12700" cap="flat" cmpd="sng" algn="ctr">
              <a:noFill/>
              <a:prstDash val="solid"/>
            </a:ln>
            <a:effectLst/>
          </p:spPr>
          <p:txBody>
            <a:bodyPr rtlCol="0" anchor="ctr"/>
            <a:lstStyle/>
            <a:p>
              <a:pPr algn="ctr" defTabSz="991836" fontAlgn="ctr">
                <a:spcBef>
                  <a:spcPct val="0"/>
                </a:spcBef>
                <a:spcAft>
                  <a:spcPct val="0"/>
                </a:spcAft>
                <a:buClr>
                  <a:srgbClr val="CC9900"/>
                </a:buClr>
                <a:buSzPct val="60000"/>
                <a:defRPr/>
              </a:pPr>
              <a:r>
                <a:rPr lang="zh-CN" altLang="en-US" sz="1050" kern="0" dirty="0">
                  <a:solidFill>
                    <a:prstClr val="white">
                      <a:lumMod val="85000"/>
                    </a:prstClr>
                  </a:solidFill>
                  <a:ea typeface="微软雅黑" panose="020B0503020204020204" pitchFamily="34" charset="-122"/>
                  <a:cs typeface="Arial" panose="020B0604020202020204" pitchFamily="34" charset="0"/>
                  <a:sym typeface="微软雅黑" panose="020B0503020204020204" pitchFamily="34" charset="-122"/>
                </a:rPr>
                <a:t>Channel integration platform</a:t>
              </a:r>
            </a:p>
          </p:txBody>
        </p:sp>
        <p:sp>
          <p:nvSpPr>
            <p:cNvPr id="264" name="矩形 81"/>
            <p:cNvSpPr>
              <a:spLocks noChangeArrowheads="1"/>
            </p:cNvSpPr>
            <p:nvPr/>
          </p:nvSpPr>
          <p:spPr bwMode="auto">
            <a:xfrm>
              <a:off x="9473721" y="4692297"/>
              <a:ext cx="1138045" cy="403200"/>
            </a:xfrm>
            <a:prstGeom prst="rect">
              <a:avLst/>
            </a:prstGeom>
            <a:solidFill>
              <a:srgbClr val="434343">
                <a:alpha val="30000"/>
              </a:srgbClr>
            </a:solidFill>
            <a:ln w="12700" cap="flat" cmpd="sng" algn="ctr">
              <a:noFill/>
              <a:prstDash val="solid"/>
            </a:ln>
            <a:effectLst/>
          </p:spPr>
          <p:txBody>
            <a:bodyPr rtlCol="0" anchor="ctr"/>
            <a:lstStyle/>
            <a:p>
              <a:pPr algn="ctr" defTabSz="991836" fontAlgn="ctr">
                <a:spcBef>
                  <a:spcPct val="0"/>
                </a:spcBef>
                <a:spcAft>
                  <a:spcPct val="0"/>
                </a:spcAft>
                <a:buClr>
                  <a:srgbClr val="CC9900"/>
                </a:buClr>
                <a:buSzPct val="60000"/>
                <a:defRPr/>
              </a:pPr>
              <a:r>
                <a:rPr lang="zh-CN" altLang="en-US" sz="1050" kern="0">
                  <a:solidFill>
                    <a:prstClr val="white">
                      <a:lumMod val="85000"/>
                    </a:prstClr>
                  </a:solidFill>
                  <a:ea typeface="微软雅黑" panose="020B0503020204020204" pitchFamily="34" charset="-122"/>
                  <a:cs typeface="Arial" panose="020B0604020202020204" pitchFamily="34" charset="0"/>
                  <a:sym typeface="微软雅黑" panose="020B0503020204020204" pitchFamily="34" charset="-122"/>
                </a:rPr>
                <a:t>Real-time quotation system</a:t>
              </a:r>
            </a:p>
          </p:txBody>
        </p:sp>
        <p:sp>
          <p:nvSpPr>
            <p:cNvPr id="265" name="矩形 163"/>
            <p:cNvSpPr>
              <a:spLocks noChangeArrowheads="1"/>
            </p:cNvSpPr>
            <p:nvPr/>
          </p:nvSpPr>
          <p:spPr bwMode="auto">
            <a:xfrm>
              <a:off x="10688811" y="4692297"/>
              <a:ext cx="1138045" cy="403200"/>
            </a:xfrm>
            <a:prstGeom prst="rect">
              <a:avLst/>
            </a:prstGeom>
            <a:solidFill>
              <a:srgbClr val="434343">
                <a:alpha val="30000"/>
              </a:srgbClr>
            </a:solidFill>
            <a:ln w="12700" cap="flat" cmpd="sng" algn="ctr">
              <a:noFill/>
              <a:prstDash val="solid"/>
            </a:ln>
            <a:effectLst/>
          </p:spPr>
          <p:txBody>
            <a:bodyPr rtlCol="0" anchor="ctr"/>
            <a:lstStyle/>
            <a:p>
              <a:pPr algn="ctr" defTabSz="991836" fontAlgn="ctr">
                <a:spcBef>
                  <a:spcPct val="0"/>
                </a:spcBef>
                <a:spcAft>
                  <a:spcPct val="0"/>
                </a:spcAft>
                <a:buClr>
                  <a:srgbClr val="CC9900"/>
                </a:buClr>
                <a:buSzPct val="60000"/>
                <a:defRPr/>
              </a:pPr>
              <a:r>
                <a:rPr lang="zh-CN" altLang="en-US" sz="1050" kern="0">
                  <a:solidFill>
                    <a:prstClr val="white">
                      <a:lumMod val="85000"/>
                    </a:prstClr>
                  </a:solidFill>
                  <a:ea typeface="微软雅黑" panose="020B0503020204020204" pitchFamily="34" charset="-122"/>
                  <a:cs typeface="Arial" panose="020B0604020202020204" pitchFamily="34" charset="0"/>
                  <a:sym typeface="微软雅黑" panose="020B0503020204020204" pitchFamily="34" charset="-122"/>
                </a:rPr>
                <a:t>Data exchange platform</a:t>
              </a:r>
            </a:p>
          </p:txBody>
        </p:sp>
      </p:grpSp>
      <p:grpSp>
        <p:nvGrpSpPr>
          <p:cNvPr id="266" name="组合 265"/>
          <p:cNvGrpSpPr/>
          <p:nvPr/>
        </p:nvGrpSpPr>
        <p:grpSpPr>
          <a:xfrm>
            <a:off x="320040" y="1758704"/>
            <a:ext cx="4503227" cy="1005004"/>
            <a:chOff x="2106374" y="2220104"/>
            <a:chExt cx="5048493" cy="1368784"/>
          </a:xfrm>
        </p:grpSpPr>
        <p:sp>
          <p:nvSpPr>
            <p:cNvPr id="267" name="圆角矩形 266"/>
            <p:cNvSpPr/>
            <p:nvPr/>
          </p:nvSpPr>
          <p:spPr bwMode="auto">
            <a:xfrm>
              <a:off x="2106374" y="2220104"/>
              <a:ext cx="5048493" cy="1368784"/>
            </a:xfrm>
            <a:prstGeom prst="roundRect">
              <a:avLst>
                <a:gd name="adj" fmla="val 2015"/>
              </a:avLst>
            </a:prstGeom>
            <a:solidFill>
              <a:srgbClr val="434343">
                <a:alpha val="10000"/>
              </a:srgbClr>
            </a:solidFill>
            <a:ln w="9525" cap="flat" cmpd="sng" algn="ctr">
              <a:gradFill flip="none" rotWithShape="1">
                <a:gsLst>
                  <a:gs pos="0">
                    <a:sysClr val="window" lastClr="FFFFFF">
                      <a:alpha val="30000"/>
                    </a:sysClr>
                  </a:gs>
                  <a:gs pos="90000">
                    <a:srgbClr val="00F0BE">
                      <a:alpha val="0"/>
                    </a:srgbClr>
                  </a:gs>
                  <a:gs pos="10000">
                    <a:srgbClr val="00F0BE">
                      <a:alpha val="0"/>
                    </a:srgbClr>
                  </a:gs>
                  <a:gs pos="100000">
                    <a:sysClr val="window" lastClr="FFFFFF">
                      <a:alpha val="30000"/>
                    </a:sysClr>
                  </a:gs>
                </a:gsLst>
                <a:lin ang="8100000" scaled="1"/>
              </a:gradFill>
              <a:prstDash val="solid"/>
            </a:ln>
            <a:effectLst/>
          </p:spPr>
          <p:txBody>
            <a:bodyPr rtlCol="0" anchor="ctr"/>
            <a:lstStyle/>
            <a:p>
              <a:pPr defTabSz="991836">
                <a:spcBef>
                  <a:spcPct val="0"/>
                </a:spcBef>
                <a:spcAft>
                  <a:spcPct val="0"/>
                </a:spcAft>
                <a:defRPr/>
              </a:pPr>
              <a:endParaRPr lang="zh-CN" altLang="en-US" sz="1000" kern="0">
                <a:solidFill>
                  <a:prstClr val="white"/>
                </a:solidFill>
                <a:latin typeface="Calibri"/>
                <a:ea typeface="宋体" pitchFamily="2" charset="-122"/>
                <a:cs typeface="Arial" panose="020B0604020202020204" pitchFamily="34" charset="0"/>
              </a:endParaRPr>
            </a:p>
          </p:txBody>
        </p:sp>
        <p:sp>
          <p:nvSpPr>
            <p:cNvPr id="268" name="TextBox 45"/>
            <p:cNvSpPr txBox="1">
              <a:spLocks noChangeArrowheads="1"/>
            </p:cNvSpPr>
            <p:nvPr/>
          </p:nvSpPr>
          <p:spPr bwMode="auto">
            <a:xfrm>
              <a:off x="3630933" y="2267679"/>
              <a:ext cx="1927608" cy="419183"/>
            </a:xfrm>
            <a:prstGeom prst="rect">
              <a:avLst/>
            </a:prstGeom>
            <a:noFill/>
            <a:ln w="9525">
              <a:noFill/>
              <a:miter lim="800000"/>
            </a:ln>
          </p:spPr>
          <p:txBody>
            <a:bodyPr wrap="square">
              <a:spAutoFit/>
            </a:bodyPr>
            <a:lstStyle/>
            <a:p>
              <a:pPr algn="ctr" defTabSz="991836">
                <a:spcBef>
                  <a:spcPct val="0"/>
                </a:spcBef>
                <a:spcAft>
                  <a:spcPct val="0"/>
                </a:spcAft>
                <a:defRPr/>
              </a:pPr>
              <a:r>
                <a:rPr lang="en-US" altLang="zh-CN" sz="1400" b="1" kern="0" dirty="0">
                  <a:solidFill>
                    <a:prstClr val="white">
                      <a:lumMod val="85000"/>
                    </a:prstClr>
                  </a:solidFill>
                  <a:ea typeface="微软雅黑" panose="020B0503020204020204" pitchFamily="34" charset="-122"/>
                  <a:cs typeface="Arial" panose="020B0604020202020204" pitchFamily="34" charset="0"/>
                </a:rPr>
                <a:t>Core Banking</a:t>
              </a:r>
              <a:endParaRPr lang="zh-CN" altLang="en-US" sz="1400" b="1" kern="0" dirty="0">
                <a:solidFill>
                  <a:prstClr val="white">
                    <a:lumMod val="85000"/>
                  </a:prstClr>
                </a:solidFill>
                <a:ea typeface="微软雅黑" panose="020B0503020204020204" pitchFamily="34" charset="-122"/>
                <a:cs typeface="Arial" panose="020B0604020202020204" pitchFamily="34" charset="0"/>
              </a:endParaRPr>
            </a:p>
          </p:txBody>
        </p:sp>
        <p:grpSp>
          <p:nvGrpSpPr>
            <p:cNvPr id="269" name="组合 268"/>
            <p:cNvGrpSpPr/>
            <p:nvPr/>
          </p:nvGrpSpPr>
          <p:grpSpPr>
            <a:xfrm>
              <a:off x="2495562" y="2818423"/>
              <a:ext cx="4147104" cy="435600"/>
              <a:chOff x="2473608" y="2920021"/>
              <a:chExt cx="4147104" cy="435600"/>
            </a:xfrm>
          </p:grpSpPr>
          <p:sp>
            <p:nvSpPr>
              <p:cNvPr id="270" name="矩形 109"/>
              <p:cNvSpPr>
                <a:spLocks noChangeArrowheads="1"/>
              </p:cNvSpPr>
              <p:nvPr/>
            </p:nvSpPr>
            <p:spPr bwMode="auto">
              <a:xfrm>
                <a:off x="2473608" y="2920021"/>
                <a:ext cx="1008975" cy="435600"/>
              </a:xfrm>
              <a:prstGeom prst="rect">
                <a:avLst/>
              </a:prstGeom>
              <a:solidFill>
                <a:srgbClr val="434343">
                  <a:alpha val="30000"/>
                </a:srgbClr>
              </a:solidFill>
              <a:ln w="12700" cap="flat" cmpd="sng" algn="ctr">
                <a:noFill/>
                <a:prstDash val="solid"/>
              </a:ln>
              <a:effectLst/>
            </p:spPr>
            <p:txBody>
              <a:bodyPr rtlCol="0" anchor="ctr"/>
              <a:lstStyle/>
              <a:p>
                <a:pPr algn="ctr" defTabSz="991836" fontAlgn="ctr">
                  <a:spcBef>
                    <a:spcPct val="0"/>
                  </a:spcBef>
                  <a:spcAft>
                    <a:spcPct val="0"/>
                  </a:spcAft>
                  <a:buClr>
                    <a:srgbClr val="CC9900"/>
                  </a:buClr>
                  <a:buSzPct val="60000"/>
                  <a:defRPr/>
                </a:pPr>
                <a:r>
                  <a:rPr lang="zh-CN" altLang="en-US" sz="1200" kern="0" dirty="0">
                    <a:solidFill>
                      <a:prstClr val="white">
                        <a:lumMod val="85000"/>
                      </a:prstClr>
                    </a:solidFill>
                    <a:latin typeface="Calibri" panose="020F0502020204030204"/>
                    <a:ea typeface="微软雅黑" panose="020B0503020204020204" pitchFamily="34" charset="-122"/>
                    <a:cs typeface="Arial" panose="020B0604020202020204" pitchFamily="34" charset="0"/>
                    <a:sym typeface="微软雅黑" panose="020B0503020204020204" pitchFamily="34" charset="-122"/>
                  </a:rPr>
                  <a:t>Accounting</a:t>
                </a:r>
              </a:p>
            </p:txBody>
          </p:sp>
          <p:sp>
            <p:nvSpPr>
              <p:cNvPr id="271" name="矩形 111"/>
              <p:cNvSpPr>
                <a:spLocks noChangeArrowheads="1"/>
              </p:cNvSpPr>
              <p:nvPr/>
            </p:nvSpPr>
            <p:spPr bwMode="auto">
              <a:xfrm>
                <a:off x="4675520" y="2920021"/>
                <a:ext cx="905743" cy="435600"/>
              </a:xfrm>
              <a:prstGeom prst="rect">
                <a:avLst/>
              </a:prstGeom>
              <a:solidFill>
                <a:srgbClr val="434343">
                  <a:alpha val="30000"/>
                </a:srgbClr>
              </a:solidFill>
              <a:ln w="12700" cap="flat" cmpd="sng" algn="ctr">
                <a:noFill/>
                <a:prstDash val="solid"/>
              </a:ln>
              <a:effectLst/>
            </p:spPr>
            <p:txBody>
              <a:bodyPr rtlCol="0" anchor="ctr"/>
              <a:lstStyle/>
              <a:p>
                <a:pPr algn="ctr" defTabSz="991836" fontAlgn="ctr">
                  <a:spcBef>
                    <a:spcPct val="0"/>
                  </a:spcBef>
                  <a:spcAft>
                    <a:spcPct val="0"/>
                  </a:spcAft>
                  <a:buClr>
                    <a:srgbClr val="CC9900"/>
                  </a:buClr>
                  <a:buSzPct val="60000"/>
                  <a:defRPr/>
                </a:pPr>
                <a:r>
                  <a:rPr lang="zh-CN" altLang="en-US" sz="1200" kern="0">
                    <a:solidFill>
                      <a:prstClr val="white">
                        <a:lumMod val="85000"/>
                      </a:prstClr>
                    </a:solidFill>
                    <a:latin typeface="Calibri" panose="020F0502020204030204"/>
                    <a:ea typeface="微软雅黑" panose="020B0503020204020204" pitchFamily="34" charset="-122"/>
                    <a:cs typeface="Arial" panose="020B0604020202020204" pitchFamily="34" charset="0"/>
                    <a:sym typeface="微软雅黑" panose="020B0503020204020204" pitchFamily="34" charset="-122"/>
                  </a:rPr>
                  <a:t>Pay</a:t>
                </a:r>
              </a:p>
            </p:txBody>
          </p:sp>
          <p:sp>
            <p:nvSpPr>
              <p:cNvPr id="272" name="矩形 115"/>
              <p:cNvSpPr>
                <a:spLocks noChangeArrowheads="1"/>
              </p:cNvSpPr>
              <p:nvPr/>
            </p:nvSpPr>
            <p:spPr bwMode="auto">
              <a:xfrm>
                <a:off x="5714969" y="2920021"/>
                <a:ext cx="905743" cy="435600"/>
              </a:xfrm>
              <a:prstGeom prst="rect">
                <a:avLst/>
              </a:prstGeom>
              <a:solidFill>
                <a:srgbClr val="434343">
                  <a:alpha val="30000"/>
                </a:srgbClr>
              </a:solidFill>
              <a:ln w="12700" cap="flat" cmpd="sng" algn="ctr">
                <a:noFill/>
                <a:prstDash val="solid"/>
              </a:ln>
              <a:effectLst/>
            </p:spPr>
            <p:txBody>
              <a:bodyPr rtlCol="0" anchor="ctr"/>
              <a:lstStyle/>
              <a:p>
                <a:pPr algn="ctr" defTabSz="991836" fontAlgn="ctr">
                  <a:spcBef>
                    <a:spcPct val="0"/>
                  </a:spcBef>
                  <a:spcAft>
                    <a:spcPct val="0"/>
                  </a:spcAft>
                  <a:buClr>
                    <a:srgbClr val="CC9900"/>
                  </a:buClr>
                  <a:buSzPct val="60000"/>
                  <a:defRPr/>
                </a:pPr>
                <a:r>
                  <a:rPr lang="zh-CN" altLang="en-US" sz="1200" kern="0">
                    <a:solidFill>
                      <a:prstClr val="white">
                        <a:lumMod val="85000"/>
                      </a:prstClr>
                    </a:solidFill>
                    <a:latin typeface="Calibri" panose="020F0502020204030204"/>
                    <a:ea typeface="微软雅黑" panose="020B0503020204020204" pitchFamily="34" charset="-122"/>
                    <a:cs typeface="Arial" panose="020B0604020202020204" pitchFamily="34" charset="0"/>
                    <a:sym typeface="微软雅黑" panose="020B0503020204020204" pitchFamily="34" charset="-122"/>
                  </a:rPr>
                  <a:t>Channel</a:t>
                </a:r>
                <a:endParaRPr lang="en-US" altLang="zh-CN" sz="1200" kern="0">
                  <a:solidFill>
                    <a:prstClr val="white">
                      <a:lumMod val="85000"/>
                    </a:prstClr>
                  </a:solidFill>
                  <a:latin typeface="Calibri"/>
                  <a:ea typeface="微软雅黑" panose="020B0503020204020204" pitchFamily="34" charset="-122"/>
                  <a:cs typeface="Arial" panose="020B0604020202020204" pitchFamily="34" charset="0"/>
                  <a:sym typeface="微软雅黑" panose="020B0503020204020204" pitchFamily="34" charset="-122"/>
                </a:endParaRPr>
              </a:p>
            </p:txBody>
          </p:sp>
          <p:sp>
            <p:nvSpPr>
              <p:cNvPr id="273" name="矩形 115"/>
              <p:cNvSpPr>
                <a:spLocks noChangeArrowheads="1"/>
              </p:cNvSpPr>
              <p:nvPr/>
            </p:nvSpPr>
            <p:spPr bwMode="auto">
              <a:xfrm>
                <a:off x="3636070" y="2920021"/>
                <a:ext cx="905743" cy="435600"/>
              </a:xfrm>
              <a:prstGeom prst="rect">
                <a:avLst/>
              </a:prstGeom>
              <a:solidFill>
                <a:srgbClr val="434343">
                  <a:alpha val="30000"/>
                </a:srgbClr>
              </a:solidFill>
              <a:ln w="12700" cap="flat" cmpd="sng" algn="ctr">
                <a:noFill/>
                <a:prstDash val="solid"/>
              </a:ln>
              <a:effectLst/>
            </p:spPr>
            <p:txBody>
              <a:bodyPr rtlCol="0" anchor="ctr"/>
              <a:lstStyle/>
              <a:p>
                <a:pPr algn="ctr" defTabSz="991836" fontAlgn="ctr">
                  <a:spcBef>
                    <a:spcPct val="0"/>
                  </a:spcBef>
                  <a:spcAft>
                    <a:spcPct val="0"/>
                  </a:spcAft>
                  <a:buClr>
                    <a:srgbClr val="CC9900"/>
                  </a:buClr>
                  <a:buSzPct val="60000"/>
                  <a:defRPr/>
                </a:pPr>
                <a:r>
                  <a:rPr lang="zh-CN" altLang="en-US" sz="1200" kern="0">
                    <a:solidFill>
                      <a:prstClr val="white">
                        <a:lumMod val="85000"/>
                      </a:prstClr>
                    </a:solidFill>
                    <a:latin typeface="Calibri" panose="020F0502020204030204"/>
                    <a:ea typeface="微软雅黑" panose="020B0503020204020204" pitchFamily="34" charset="-122"/>
                    <a:cs typeface="Arial" panose="020B0604020202020204" pitchFamily="34" charset="0"/>
                    <a:sym typeface="微软雅黑" panose="020B0503020204020204" pitchFamily="34" charset="-122"/>
                  </a:rPr>
                  <a:t>Product</a:t>
                </a:r>
              </a:p>
            </p:txBody>
          </p:sp>
        </p:grpSp>
      </p:grpSp>
      <p:grpSp>
        <p:nvGrpSpPr>
          <p:cNvPr id="274" name="组合 154"/>
          <p:cNvGrpSpPr>
            <a:grpSpLocks noChangeAspect="1"/>
          </p:cNvGrpSpPr>
          <p:nvPr/>
        </p:nvGrpSpPr>
        <p:grpSpPr>
          <a:xfrm rot="5400000" flipV="1">
            <a:off x="1355414" y="2852062"/>
            <a:ext cx="256923" cy="148455"/>
            <a:chOff x="14859000" y="11793538"/>
            <a:chExt cx="958850" cy="554037"/>
          </a:xfrm>
          <a:solidFill>
            <a:sysClr val="window" lastClr="FFFFFF">
              <a:lumMod val="65000"/>
            </a:sysClr>
          </a:solidFill>
        </p:grpSpPr>
        <p:sp>
          <p:nvSpPr>
            <p:cNvPr id="275" name="Freeform 7"/>
            <p:cNvSpPr/>
            <p:nvPr/>
          </p:nvSpPr>
          <p:spPr bwMode="auto">
            <a:xfrm>
              <a:off x="14859000" y="11793538"/>
              <a:ext cx="388938" cy="554037"/>
            </a:xfrm>
            <a:custGeom>
              <a:avLst/>
              <a:gdLst/>
              <a:ahLst/>
              <a:cxnLst>
                <a:cxn ang="0">
                  <a:pos x="92" y="349"/>
                </a:cxn>
                <a:cxn ang="0">
                  <a:pos x="0" y="349"/>
                </a:cxn>
                <a:cxn ang="0">
                  <a:pos x="158" y="174"/>
                </a:cxn>
                <a:cxn ang="0">
                  <a:pos x="0" y="0"/>
                </a:cxn>
                <a:cxn ang="0">
                  <a:pos x="92" y="0"/>
                </a:cxn>
                <a:cxn ang="0">
                  <a:pos x="245" y="174"/>
                </a:cxn>
                <a:cxn ang="0">
                  <a:pos x="92" y="349"/>
                </a:cxn>
              </a:cxnLst>
              <a:rect l="0" t="0" r="r" b="b"/>
              <a:pathLst>
                <a:path w="245" h="349">
                  <a:moveTo>
                    <a:pt x="92" y="349"/>
                  </a:moveTo>
                  <a:lnTo>
                    <a:pt x="0" y="349"/>
                  </a:lnTo>
                  <a:lnTo>
                    <a:pt x="158" y="174"/>
                  </a:lnTo>
                  <a:lnTo>
                    <a:pt x="0" y="0"/>
                  </a:lnTo>
                  <a:lnTo>
                    <a:pt x="92" y="0"/>
                  </a:lnTo>
                  <a:lnTo>
                    <a:pt x="245" y="174"/>
                  </a:lnTo>
                  <a:lnTo>
                    <a:pt x="92" y="349"/>
                  </a:lnTo>
                  <a:close/>
                </a:path>
              </a:pathLst>
            </a:custGeom>
            <a:grpFill/>
            <a:ln w="9525">
              <a:noFill/>
              <a:round/>
            </a:ln>
          </p:spPr>
          <p:txBody>
            <a:bodyPr vert="horz" wrap="square" lIns="54971" tIns="27486" rIns="54971" bIns="27486" numCol="1" anchor="t" anchorCtr="0" compatLnSpc="1">
              <a:prstTxWarp prst="textNoShape">
                <a:avLst/>
              </a:prstTxWarp>
            </a:bodyPr>
            <a:lstStyle/>
            <a:p>
              <a:pPr defTabSz="991836">
                <a:spcBef>
                  <a:spcPct val="0"/>
                </a:spcBef>
                <a:spcAft>
                  <a:spcPct val="0"/>
                </a:spcAft>
                <a:defRPr/>
              </a:pPr>
              <a:endParaRPr lang="zh-CN" altLang="en-US" sz="3600" kern="0">
                <a:solidFill>
                  <a:prstClr val="black"/>
                </a:solidFill>
                <a:ea typeface="宋体" pitchFamily="2" charset="-122"/>
                <a:cs typeface="Arial" panose="020B0604020202020204" pitchFamily="34" charset="0"/>
              </a:endParaRPr>
            </a:p>
          </p:txBody>
        </p:sp>
        <p:sp>
          <p:nvSpPr>
            <p:cNvPr id="276" name="Freeform 8"/>
            <p:cNvSpPr/>
            <p:nvPr/>
          </p:nvSpPr>
          <p:spPr bwMode="auto">
            <a:xfrm>
              <a:off x="15143162" y="11793538"/>
              <a:ext cx="390525" cy="554037"/>
            </a:xfrm>
            <a:custGeom>
              <a:avLst/>
              <a:gdLst/>
              <a:ahLst/>
              <a:cxnLst>
                <a:cxn ang="0">
                  <a:pos x="90" y="349"/>
                </a:cxn>
                <a:cxn ang="0">
                  <a:pos x="0" y="349"/>
                </a:cxn>
                <a:cxn ang="0">
                  <a:pos x="159" y="174"/>
                </a:cxn>
                <a:cxn ang="0">
                  <a:pos x="0" y="0"/>
                </a:cxn>
                <a:cxn ang="0">
                  <a:pos x="90" y="0"/>
                </a:cxn>
                <a:cxn ang="0">
                  <a:pos x="246" y="174"/>
                </a:cxn>
                <a:cxn ang="0">
                  <a:pos x="90" y="349"/>
                </a:cxn>
              </a:cxnLst>
              <a:rect l="0" t="0" r="r" b="b"/>
              <a:pathLst>
                <a:path w="246" h="349">
                  <a:moveTo>
                    <a:pt x="90" y="349"/>
                  </a:moveTo>
                  <a:lnTo>
                    <a:pt x="0" y="349"/>
                  </a:lnTo>
                  <a:lnTo>
                    <a:pt x="159" y="174"/>
                  </a:lnTo>
                  <a:lnTo>
                    <a:pt x="0" y="0"/>
                  </a:lnTo>
                  <a:lnTo>
                    <a:pt x="90" y="0"/>
                  </a:lnTo>
                  <a:lnTo>
                    <a:pt x="246" y="174"/>
                  </a:lnTo>
                  <a:lnTo>
                    <a:pt x="90" y="349"/>
                  </a:lnTo>
                  <a:close/>
                </a:path>
              </a:pathLst>
            </a:custGeom>
            <a:grpFill/>
            <a:ln w="9525">
              <a:noFill/>
              <a:round/>
            </a:ln>
          </p:spPr>
          <p:txBody>
            <a:bodyPr vert="horz" wrap="square" lIns="54971" tIns="27486" rIns="54971" bIns="27486" numCol="1" anchor="t" anchorCtr="0" compatLnSpc="1">
              <a:prstTxWarp prst="textNoShape">
                <a:avLst/>
              </a:prstTxWarp>
            </a:bodyPr>
            <a:lstStyle/>
            <a:p>
              <a:pPr defTabSz="991836">
                <a:spcBef>
                  <a:spcPct val="0"/>
                </a:spcBef>
                <a:spcAft>
                  <a:spcPct val="0"/>
                </a:spcAft>
                <a:defRPr/>
              </a:pPr>
              <a:endParaRPr lang="zh-CN" altLang="en-US" sz="3600" kern="0">
                <a:solidFill>
                  <a:prstClr val="black"/>
                </a:solidFill>
                <a:ea typeface="宋体" pitchFamily="2" charset="-122"/>
                <a:cs typeface="Arial" panose="020B0604020202020204" pitchFamily="34" charset="0"/>
              </a:endParaRPr>
            </a:p>
          </p:txBody>
        </p:sp>
        <p:sp>
          <p:nvSpPr>
            <p:cNvPr id="277" name="Freeform 9"/>
            <p:cNvSpPr/>
            <p:nvPr/>
          </p:nvSpPr>
          <p:spPr bwMode="auto">
            <a:xfrm>
              <a:off x="15424150" y="11793538"/>
              <a:ext cx="393700" cy="554037"/>
            </a:xfrm>
            <a:custGeom>
              <a:avLst/>
              <a:gdLst/>
              <a:ahLst/>
              <a:cxnLst>
                <a:cxn ang="0">
                  <a:pos x="92" y="349"/>
                </a:cxn>
                <a:cxn ang="0">
                  <a:pos x="0" y="349"/>
                </a:cxn>
                <a:cxn ang="0">
                  <a:pos x="161" y="174"/>
                </a:cxn>
                <a:cxn ang="0">
                  <a:pos x="0" y="0"/>
                </a:cxn>
                <a:cxn ang="0">
                  <a:pos x="92" y="0"/>
                </a:cxn>
                <a:cxn ang="0">
                  <a:pos x="248" y="174"/>
                </a:cxn>
                <a:cxn ang="0">
                  <a:pos x="92" y="349"/>
                </a:cxn>
              </a:cxnLst>
              <a:rect l="0" t="0" r="r" b="b"/>
              <a:pathLst>
                <a:path w="248" h="349">
                  <a:moveTo>
                    <a:pt x="92" y="349"/>
                  </a:moveTo>
                  <a:lnTo>
                    <a:pt x="0" y="349"/>
                  </a:lnTo>
                  <a:lnTo>
                    <a:pt x="161" y="174"/>
                  </a:lnTo>
                  <a:lnTo>
                    <a:pt x="0" y="0"/>
                  </a:lnTo>
                  <a:lnTo>
                    <a:pt x="92" y="0"/>
                  </a:lnTo>
                  <a:lnTo>
                    <a:pt x="248" y="174"/>
                  </a:lnTo>
                  <a:lnTo>
                    <a:pt x="92" y="349"/>
                  </a:lnTo>
                  <a:close/>
                </a:path>
              </a:pathLst>
            </a:custGeom>
            <a:grpFill/>
            <a:ln w="9525">
              <a:noFill/>
              <a:round/>
            </a:ln>
          </p:spPr>
          <p:txBody>
            <a:bodyPr vert="horz" wrap="square" lIns="54971" tIns="27486" rIns="54971" bIns="27486" numCol="1" anchor="t" anchorCtr="0" compatLnSpc="1">
              <a:prstTxWarp prst="textNoShape">
                <a:avLst/>
              </a:prstTxWarp>
            </a:bodyPr>
            <a:lstStyle/>
            <a:p>
              <a:pPr defTabSz="991836">
                <a:spcBef>
                  <a:spcPct val="0"/>
                </a:spcBef>
                <a:spcAft>
                  <a:spcPct val="0"/>
                </a:spcAft>
                <a:defRPr/>
              </a:pPr>
              <a:endParaRPr lang="zh-CN" altLang="en-US" sz="3600" kern="0">
                <a:solidFill>
                  <a:prstClr val="black"/>
                </a:solidFill>
                <a:ea typeface="宋体" pitchFamily="2" charset="-122"/>
                <a:cs typeface="Arial" panose="020B0604020202020204" pitchFamily="34" charset="0"/>
              </a:endParaRPr>
            </a:p>
          </p:txBody>
        </p:sp>
      </p:grpSp>
      <p:grpSp>
        <p:nvGrpSpPr>
          <p:cNvPr id="278" name="组合 158"/>
          <p:cNvGrpSpPr>
            <a:grpSpLocks noChangeAspect="1"/>
          </p:cNvGrpSpPr>
          <p:nvPr/>
        </p:nvGrpSpPr>
        <p:grpSpPr>
          <a:xfrm rot="5400000" flipV="1">
            <a:off x="2412824" y="2852062"/>
            <a:ext cx="256923" cy="148455"/>
            <a:chOff x="14859000" y="11793538"/>
            <a:chExt cx="958850" cy="554037"/>
          </a:xfrm>
          <a:solidFill>
            <a:sysClr val="window" lastClr="FFFFFF">
              <a:lumMod val="65000"/>
            </a:sysClr>
          </a:solidFill>
        </p:grpSpPr>
        <p:sp>
          <p:nvSpPr>
            <p:cNvPr id="279" name="Freeform 7"/>
            <p:cNvSpPr/>
            <p:nvPr/>
          </p:nvSpPr>
          <p:spPr bwMode="auto">
            <a:xfrm>
              <a:off x="14859000" y="11793538"/>
              <a:ext cx="388938" cy="554037"/>
            </a:xfrm>
            <a:custGeom>
              <a:avLst/>
              <a:gdLst/>
              <a:ahLst/>
              <a:cxnLst>
                <a:cxn ang="0">
                  <a:pos x="92" y="349"/>
                </a:cxn>
                <a:cxn ang="0">
                  <a:pos x="0" y="349"/>
                </a:cxn>
                <a:cxn ang="0">
                  <a:pos x="158" y="174"/>
                </a:cxn>
                <a:cxn ang="0">
                  <a:pos x="0" y="0"/>
                </a:cxn>
                <a:cxn ang="0">
                  <a:pos x="92" y="0"/>
                </a:cxn>
                <a:cxn ang="0">
                  <a:pos x="245" y="174"/>
                </a:cxn>
                <a:cxn ang="0">
                  <a:pos x="92" y="349"/>
                </a:cxn>
              </a:cxnLst>
              <a:rect l="0" t="0" r="r" b="b"/>
              <a:pathLst>
                <a:path w="245" h="349">
                  <a:moveTo>
                    <a:pt x="92" y="349"/>
                  </a:moveTo>
                  <a:lnTo>
                    <a:pt x="0" y="349"/>
                  </a:lnTo>
                  <a:lnTo>
                    <a:pt x="158" y="174"/>
                  </a:lnTo>
                  <a:lnTo>
                    <a:pt x="0" y="0"/>
                  </a:lnTo>
                  <a:lnTo>
                    <a:pt x="92" y="0"/>
                  </a:lnTo>
                  <a:lnTo>
                    <a:pt x="245" y="174"/>
                  </a:lnTo>
                  <a:lnTo>
                    <a:pt x="92" y="349"/>
                  </a:lnTo>
                  <a:close/>
                </a:path>
              </a:pathLst>
            </a:custGeom>
            <a:grpFill/>
            <a:ln w="9525">
              <a:noFill/>
              <a:round/>
            </a:ln>
          </p:spPr>
          <p:txBody>
            <a:bodyPr vert="horz" wrap="square" lIns="54971" tIns="27486" rIns="54971" bIns="27486" numCol="1" anchor="t" anchorCtr="0" compatLnSpc="1">
              <a:prstTxWarp prst="textNoShape">
                <a:avLst/>
              </a:prstTxWarp>
            </a:bodyPr>
            <a:lstStyle/>
            <a:p>
              <a:pPr defTabSz="991836">
                <a:spcBef>
                  <a:spcPct val="0"/>
                </a:spcBef>
                <a:spcAft>
                  <a:spcPct val="0"/>
                </a:spcAft>
                <a:defRPr/>
              </a:pPr>
              <a:endParaRPr lang="zh-CN" altLang="en-US" sz="3600" kern="0">
                <a:solidFill>
                  <a:prstClr val="black"/>
                </a:solidFill>
                <a:ea typeface="宋体" pitchFamily="2" charset="-122"/>
                <a:cs typeface="Arial" panose="020B0604020202020204" pitchFamily="34" charset="0"/>
              </a:endParaRPr>
            </a:p>
          </p:txBody>
        </p:sp>
        <p:sp>
          <p:nvSpPr>
            <p:cNvPr id="280" name="Freeform 8"/>
            <p:cNvSpPr/>
            <p:nvPr/>
          </p:nvSpPr>
          <p:spPr bwMode="auto">
            <a:xfrm>
              <a:off x="15143162" y="11793538"/>
              <a:ext cx="390525" cy="554037"/>
            </a:xfrm>
            <a:custGeom>
              <a:avLst/>
              <a:gdLst/>
              <a:ahLst/>
              <a:cxnLst>
                <a:cxn ang="0">
                  <a:pos x="90" y="349"/>
                </a:cxn>
                <a:cxn ang="0">
                  <a:pos x="0" y="349"/>
                </a:cxn>
                <a:cxn ang="0">
                  <a:pos x="159" y="174"/>
                </a:cxn>
                <a:cxn ang="0">
                  <a:pos x="0" y="0"/>
                </a:cxn>
                <a:cxn ang="0">
                  <a:pos x="90" y="0"/>
                </a:cxn>
                <a:cxn ang="0">
                  <a:pos x="246" y="174"/>
                </a:cxn>
                <a:cxn ang="0">
                  <a:pos x="90" y="349"/>
                </a:cxn>
              </a:cxnLst>
              <a:rect l="0" t="0" r="r" b="b"/>
              <a:pathLst>
                <a:path w="246" h="349">
                  <a:moveTo>
                    <a:pt x="90" y="349"/>
                  </a:moveTo>
                  <a:lnTo>
                    <a:pt x="0" y="349"/>
                  </a:lnTo>
                  <a:lnTo>
                    <a:pt x="159" y="174"/>
                  </a:lnTo>
                  <a:lnTo>
                    <a:pt x="0" y="0"/>
                  </a:lnTo>
                  <a:lnTo>
                    <a:pt x="90" y="0"/>
                  </a:lnTo>
                  <a:lnTo>
                    <a:pt x="246" y="174"/>
                  </a:lnTo>
                  <a:lnTo>
                    <a:pt x="90" y="349"/>
                  </a:lnTo>
                  <a:close/>
                </a:path>
              </a:pathLst>
            </a:custGeom>
            <a:grpFill/>
            <a:ln w="9525">
              <a:noFill/>
              <a:round/>
            </a:ln>
          </p:spPr>
          <p:txBody>
            <a:bodyPr vert="horz" wrap="square" lIns="54971" tIns="27486" rIns="54971" bIns="27486" numCol="1" anchor="t" anchorCtr="0" compatLnSpc="1">
              <a:prstTxWarp prst="textNoShape">
                <a:avLst/>
              </a:prstTxWarp>
            </a:bodyPr>
            <a:lstStyle/>
            <a:p>
              <a:pPr defTabSz="991836">
                <a:spcBef>
                  <a:spcPct val="0"/>
                </a:spcBef>
                <a:spcAft>
                  <a:spcPct val="0"/>
                </a:spcAft>
                <a:defRPr/>
              </a:pPr>
              <a:endParaRPr lang="zh-CN" altLang="en-US" sz="3600" kern="0">
                <a:solidFill>
                  <a:prstClr val="black"/>
                </a:solidFill>
                <a:ea typeface="宋体" pitchFamily="2" charset="-122"/>
                <a:cs typeface="Arial" panose="020B0604020202020204" pitchFamily="34" charset="0"/>
              </a:endParaRPr>
            </a:p>
          </p:txBody>
        </p:sp>
        <p:sp>
          <p:nvSpPr>
            <p:cNvPr id="281" name="Freeform 9"/>
            <p:cNvSpPr/>
            <p:nvPr/>
          </p:nvSpPr>
          <p:spPr bwMode="auto">
            <a:xfrm>
              <a:off x="15424150" y="11793538"/>
              <a:ext cx="393700" cy="554037"/>
            </a:xfrm>
            <a:custGeom>
              <a:avLst/>
              <a:gdLst/>
              <a:ahLst/>
              <a:cxnLst>
                <a:cxn ang="0">
                  <a:pos x="92" y="349"/>
                </a:cxn>
                <a:cxn ang="0">
                  <a:pos x="0" y="349"/>
                </a:cxn>
                <a:cxn ang="0">
                  <a:pos x="161" y="174"/>
                </a:cxn>
                <a:cxn ang="0">
                  <a:pos x="0" y="0"/>
                </a:cxn>
                <a:cxn ang="0">
                  <a:pos x="92" y="0"/>
                </a:cxn>
                <a:cxn ang="0">
                  <a:pos x="248" y="174"/>
                </a:cxn>
                <a:cxn ang="0">
                  <a:pos x="92" y="349"/>
                </a:cxn>
              </a:cxnLst>
              <a:rect l="0" t="0" r="r" b="b"/>
              <a:pathLst>
                <a:path w="248" h="349">
                  <a:moveTo>
                    <a:pt x="92" y="349"/>
                  </a:moveTo>
                  <a:lnTo>
                    <a:pt x="0" y="349"/>
                  </a:lnTo>
                  <a:lnTo>
                    <a:pt x="161" y="174"/>
                  </a:lnTo>
                  <a:lnTo>
                    <a:pt x="0" y="0"/>
                  </a:lnTo>
                  <a:lnTo>
                    <a:pt x="92" y="0"/>
                  </a:lnTo>
                  <a:lnTo>
                    <a:pt x="248" y="174"/>
                  </a:lnTo>
                  <a:lnTo>
                    <a:pt x="92" y="349"/>
                  </a:lnTo>
                  <a:close/>
                </a:path>
              </a:pathLst>
            </a:custGeom>
            <a:grpFill/>
            <a:ln w="9525">
              <a:noFill/>
              <a:round/>
            </a:ln>
          </p:spPr>
          <p:txBody>
            <a:bodyPr vert="horz" wrap="square" lIns="54971" tIns="27486" rIns="54971" bIns="27486" numCol="1" anchor="t" anchorCtr="0" compatLnSpc="1">
              <a:prstTxWarp prst="textNoShape">
                <a:avLst/>
              </a:prstTxWarp>
            </a:bodyPr>
            <a:lstStyle/>
            <a:p>
              <a:pPr defTabSz="991836">
                <a:spcBef>
                  <a:spcPct val="0"/>
                </a:spcBef>
                <a:spcAft>
                  <a:spcPct val="0"/>
                </a:spcAft>
                <a:defRPr/>
              </a:pPr>
              <a:endParaRPr lang="zh-CN" altLang="en-US" sz="3600" kern="0">
                <a:solidFill>
                  <a:prstClr val="black"/>
                </a:solidFill>
                <a:ea typeface="宋体" pitchFamily="2" charset="-122"/>
                <a:cs typeface="Arial" panose="020B0604020202020204" pitchFamily="34" charset="0"/>
              </a:endParaRPr>
            </a:p>
          </p:txBody>
        </p:sp>
      </p:grpSp>
      <p:grpSp>
        <p:nvGrpSpPr>
          <p:cNvPr id="282" name="组合 162"/>
          <p:cNvGrpSpPr>
            <a:grpSpLocks noChangeAspect="1"/>
          </p:cNvGrpSpPr>
          <p:nvPr/>
        </p:nvGrpSpPr>
        <p:grpSpPr>
          <a:xfrm rot="5400000" flipV="1">
            <a:off x="3586132" y="2852062"/>
            <a:ext cx="256923" cy="148455"/>
            <a:chOff x="14859000" y="11793538"/>
            <a:chExt cx="958850" cy="554037"/>
          </a:xfrm>
          <a:solidFill>
            <a:sysClr val="window" lastClr="FFFFFF">
              <a:lumMod val="65000"/>
            </a:sysClr>
          </a:solidFill>
        </p:grpSpPr>
        <p:sp>
          <p:nvSpPr>
            <p:cNvPr id="283" name="Freeform 7"/>
            <p:cNvSpPr/>
            <p:nvPr/>
          </p:nvSpPr>
          <p:spPr bwMode="auto">
            <a:xfrm>
              <a:off x="14859000" y="11793538"/>
              <a:ext cx="388938" cy="554037"/>
            </a:xfrm>
            <a:custGeom>
              <a:avLst/>
              <a:gdLst/>
              <a:ahLst/>
              <a:cxnLst>
                <a:cxn ang="0">
                  <a:pos x="92" y="349"/>
                </a:cxn>
                <a:cxn ang="0">
                  <a:pos x="0" y="349"/>
                </a:cxn>
                <a:cxn ang="0">
                  <a:pos x="158" y="174"/>
                </a:cxn>
                <a:cxn ang="0">
                  <a:pos x="0" y="0"/>
                </a:cxn>
                <a:cxn ang="0">
                  <a:pos x="92" y="0"/>
                </a:cxn>
                <a:cxn ang="0">
                  <a:pos x="245" y="174"/>
                </a:cxn>
                <a:cxn ang="0">
                  <a:pos x="92" y="349"/>
                </a:cxn>
              </a:cxnLst>
              <a:rect l="0" t="0" r="r" b="b"/>
              <a:pathLst>
                <a:path w="245" h="349">
                  <a:moveTo>
                    <a:pt x="92" y="349"/>
                  </a:moveTo>
                  <a:lnTo>
                    <a:pt x="0" y="349"/>
                  </a:lnTo>
                  <a:lnTo>
                    <a:pt x="158" y="174"/>
                  </a:lnTo>
                  <a:lnTo>
                    <a:pt x="0" y="0"/>
                  </a:lnTo>
                  <a:lnTo>
                    <a:pt x="92" y="0"/>
                  </a:lnTo>
                  <a:lnTo>
                    <a:pt x="245" y="174"/>
                  </a:lnTo>
                  <a:lnTo>
                    <a:pt x="92" y="349"/>
                  </a:lnTo>
                  <a:close/>
                </a:path>
              </a:pathLst>
            </a:custGeom>
            <a:grpFill/>
            <a:ln w="9525">
              <a:noFill/>
              <a:round/>
            </a:ln>
          </p:spPr>
          <p:txBody>
            <a:bodyPr vert="horz" wrap="square" lIns="54971" tIns="27486" rIns="54971" bIns="27486" numCol="1" anchor="t" anchorCtr="0" compatLnSpc="1">
              <a:prstTxWarp prst="textNoShape">
                <a:avLst/>
              </a:prstTxWarp>
            </a:bodyPr>
            <a:lstStyle/>
            <a:p>
              <a:pPr defTabSz="991836">
                <a:spcBef>
                  <a:spcPct val="0"/>
                </a:spcBef>
                <a:spcAft>
                  <a:spcPct val="0"/>
                </a:spcAft>
                <a:defRPr/>
              </a:pPr>
              <a:endParaRPr lang="zh-CN" altLang="en-US" sz="3600" kern="0">
                <a:solidFill>
                  <a:prstClr val="black"/>
                </a:solidFill>
                <a:ea typeface="宋体" pitchFamily="2" charset="-122"/>
                <a:cs typeface="Arial" panose="020B0604020202020204" pitchFamily="34" charset="0"/>
              </a:endParaRPr>
            </a:p>
          </p:txBody>
        </p:sp>
        <p:sp>
          <p:nvSpPr>
            <p:cNvPr id="284" name="Freeform 8"/>
            <p:cNvSpPr/>
            <p:nvPr/>
          </p:nvSpPr>
          <p:spPr bwMode="auto">
            <a:xfrm>
              <a:off x="15143162" y="11793538"/>
              <a:ext cx="390525" cy="554037"/>
            </a:xfrm>
            <a:custGeom>
              <a:avLst/>
              <a:gdLst/>
              <a:ahLst/>
              <a:cxnLst>
                <a:cxn ang="0">
                  <a:pos x="90" y="349"/>
                </a:cxn>
                <a:cxn ang="0">
                  <a:pos x="0" y="349"/>
                </a:cxn>
                <a:cxn ang="0">
                  <a:pos x="159" y="174"/>
                </a:cxn>
                <a:cxn ang="0">
                  <a:pos x="0" y="0"/>
                </a:cxn>
                <a:cxn ang="0">
                  <a:pos x="90" y="0"/>
                </a:cxn>
                <a:cxn ang="0">
                  <a:pos x="246" y="174"/>
                </a:cxn>
                <a:cxn ang="0">
                  <a:pos x="90" y="349"/>
                </a:cxn>
              </a:cxnLst>
              <a:rect l="0" t="0" r="r" b="b"/>
              <a:pathLst>
                <a:path w="246" h="349">
                  <a:moveTo>
                    <a:pt x="90" y="349"/>
                  </a:moveTo>
                  <a:lnTo>
                    <a:pt x="0" y="349"/>
                  </a:lnTo>
                  <a:lnTo>
                    <a:pt x="159" y="174"/>
                  </a:lnTo>
                  <a:lnTo>
                    <a:pt x="0" y="0"/>
                  </a:lnTo>
                  <a:lnTo>
                    <a:pt x="90" y="0"/>
                  </a:lnTo>
                  <a:lnTo>
                    <a:pt x="246" y="174"/>
                  </a:lnTo>
                  <a:lnTo>
                    <a:pt x="90" y="349"/>
                  </a:lnTo>
                  <a:close/>
                </a:path>
              </a:pathLst>
            </a:custGeom>
            <a:grpFill/>
            <a:ln w="9525">
              <a:noFill/>
              <a:round/>
            </a:ln>
          </p:spPr>
          <p:txBody>
            <a:bodyPr vert="horz" wrap="square" lIns="54971" tIns="27486" rIns="54971" bIns="27486" numCol="1" anchor="t" anchorCtr="0" compatLnSpc="1">
              <a:prstTxWarp prst="textNoShape">
                <a:avLst/>
              </a:prstTxWarp>
            </a:bodyPr>
            <a:lstStyle/>
            <a:p>
              <a:pPr defTabSz="991836">
                <a:spcBef>
                  <a:spcPct val="0"/>
                </a:spcBef>
                <a:spcAft>
                  <a:spcPct val="0"/>
                </a:spcAft>
                <a:defRPr/>
              </a:pPr>
              <a:endParaRPr lang="zh-CN" altLang="en-US" sz="3600" kern="0">
                <a:solidFill>
                  <a:prstClr val="black"/>
                </a:solidFill>
                <a:ea typeface="宋体" pitchFamily="2" charset="-122"/>
                <a:cs typeface="Arial" panose="020B0604020202020204" pitchFamily="34" charset="0"/>
              </a:endParaRPr>
            </a:p>
          </p:txBody>
        </p:sp>
        <p:sp>
          <p:nvSpPr>
            <p:cNvPr id="285" name="Freeform 9"/>
            <p:cNvSpPr/>
            <p:nvPr/>
          </p:nvSpPr>
          <p:spPr bwMode="auto">
            <a:xfrm>
              <a:off x="15424150" y="11793538"/>
              <a:ext cx="393700" cy="554037"/>
            </a:xfrm>
            <a:custGeom>
              <a:avLst/>
              <a:gdLst/>
              <a:ahLst/>
              <a:cxnLst>
                <a:cxn ang="0">
                  <a:pos x="92" y="349"/>
                </a:cxn>
                <a:cxn ang="0">
                  <a:pos x="0" y="349"/>
                </a:cxn>
                <a:cxn ang="0">
                  <a:pos x="161" y="174"/>
                </a:cxn>
                <a:cxn ang="0">
                  <a:pos x="0" y="0"/>
                </a:cxn>
                <a:cxn ang="0">
                  <a:pos x="92" y="0"/>
                </a:cxn>
                <a:cxn ang="0">
                  <a:pos x="248" y="174"/>
                </a:cxn>
                <a:cxn ang="0">
                  <a:pos x="92" y="349"/>
                </a:cxn>
              </a:cxnLst>
              <a:rect l="0" t="0" r="r" b="b"/>
              <a:pathLst>
                <a:path w="248" h="349">
                  <a:moveTo>
                    <a:pt x="92" y="349"/>
                  </a:moveTo>
                  <a:lnTo>
                    <a:pt x="0" y="349"/>
                  </a:lnTo>
                  <a:lnTo>
                    <a:pt x="161" y="174"/>
                  </a:lnTo>
                  <a:lnTo>
                    <a:pt x="0" y="0"/>
                  </a:lnTo>
                  <a:lnTo>
                    <a:pt x="92" y="0"/>
                  </a:lnTo>
                  <a:lnTo>
                    <a:pt x="248" y="174"/>
                  </a:lnTo>
                  <a:lnTo>
                    <a:pt x="92" y="349"/>
                  </a:lnTo>
                  <a:close/>
                </a:path>
              </a:pathLst>
            </a:custGeom>
            <a:grpFill/>
            <a:ln w="9525">
              <a:noFill/>
              <a:round/>
            </a:ln>
          </p:spPr>
          <p:txBody>
            <a:bodyPr vert="horz" wrap="square" lIns="54971" tIns="27486" rIns="54971" bIns="27486" numCol="1" anchor="t" anchorCtr="0" compatLnSpc="1">
              <a:prstTxWarp prst="textNoShape">
                <a:avLst/>
              </a:prstTxWarp>
            </a:bodyPr>
            <a:lstStyle/>
            <a:p>
              <a:pPr defTabSz="991836">
                <a:spcBef>
                  <a:spcPct val="0"/>
                </a:spcBef>
                <a:spcAft>
                  <a:spcPct val="0"/>
                </a:spcAft>
                <a:defRPr/>
              </a:pPr>
              <a:endParaRPr lang="zh-CN" altLang="en-US" sz="3600" kern="0">
                <a:solidFill>
                  <a:prstClr val="black"/>
                </a:solidFill>
                <a:ea typeface="宋体" pitchFamily="2" charset="-122"/>
                <a:cs typeface="Arial" panose="020B0604020202020204" pitchFamily="34" charset="0"/>
              </a:endParaRPr>
            </a:p>
          </p:txBody>
        </p:sp>
      </p:grpSp>
      <p:grpSp>
        <p:nvGrpSpPr>
          <p:cNvPr id="286" name="组合 285"/>
          <p:cNvGrpSpPr/>
          <p:nvPr/>
        </p:nvGrpSpPr>
        <p:grpSpPr>
          <a:xfrm>
            <a:off x="1406580" y="4862591"/>
            <a:ext cx="2246872" cy="269754"/>
            <a:chOff x="4764277" y="7139120"/>
            <a:chExt cx="3060168" cy="367396"/>
          </a:xfrm>
        </p:grpSpPr>
        <p:sp>
          <p:nvSpPr>
            <p:cNvPr id="287" name="Freeform 9"/>
            <p:cNvSpPr>
              <a:spLocks noEditPoints="1"/>
            </p:cNvSpPr>
            <p:nvPr/>
          </p:nvSpPr>
          <p:spPr bwMode="auto">
            <a:xfrm>
              <a:off x="4764277" y="7139120"/>
              <a:ext cx="1109344" cy="367396"/>
            </a:xfrm>
            <a:custGeom>
              <a:avLst/>
              <a:gdLst>
                <a:gd name="T0" fmla="*/ 156 w 197"/>
                <a:gd name="T1" fmla="*/ 42 h 65"/>
                <a:gd name="T2" fmla="*/ 160 w 197"/>
                <a:gd name="T3" fmla="*/ 42 h 65"/>
                <a:gd name="T4" fmla="*/ 157 w 197"/>
                <a:gd name="T5" fmla="*/ 41 h 65"/>
                <a:gd name="T6" fmla="*/ 162 w 197"/>
                <a:gd name="T7" fmla="*/ 35 h 65"/>
                <a:gd name="T8" fmla="*/ 161 w 197"/>
                <a:gd name="T9" fmla="*/ 38 h 65"/>
                <a:gd name="T10" fmla="*/ 157 w 197"/>
                <a:gd name="T11" fmla="*/ 37 h 65"/>
                <a:gd name="T12" fmla="*/ 162 w 197"/>
                <a:gd name="T13" fmla="*/ 41 h 65"/>
                <a:gd name="T14" fmla="*/ 153 w 197"/>
                <a:gd name="T15" fmla="*/ 43 h 65"/>
                <a:gd name="T16" fmla="*/ 143 w 197"/>
                <a:gd name="T17" fmla="*/ 37 h 65"/>
                <a:gd name="T18" fmla="*/ 142 w 197"/>
                <a:gd name="T19" fmla="*/ 45 h 65"/>
                <a:gd name="T20" fmla="*/ 144 w 197"/>
                <a:gd name="T21" fmla="*/ 43 h 65"/>
                <a:gd name="T22" fmla="*/ 144 w 197"/>
                <a:gd name="T23" fmla="*/ 39 h 65"/>
                <a:gd name="T24" fmla="*/ 180 w 197"/>
                <a:gd name="T25" fmla="*/ 37 h 65"/>
                <a:gd name="T26" fmla="*/ 164 w 197"/>
                <a:gd name="T27" fmla="*/ 39 h 65"/>
                <a:gd name="T28" fmla="*/ 170 w 197"/>
                <a:gd name="T29" fmla="*/ 42 h 65"/>
                <a:gd name="T30" fmla="*/ 167 w 197"/>
                <a:gd name="T31" fmla="*/ 44 h 65"/>
                <a:gd name="T32" fmla="*/ 164 w 197"/>
                <a:gd name="T33" fmla="*/ 45 h 65"/>
                <a:gd name="T34" fmla="*/ 166 w 197"/>
                <a:gd name="T35" fmla="*/ 39 h 65"/>
                <a:gd name="T36" fmla="*/ 177 w 197"/>
                <a:gd name="T37" fmla="*/ 39 h 65"/>
                <a:gd name="T38" fmla="*/ 173 w 197"/>
                <a:gd name="T39" fmla="*/ 37 h 65"/>
                <a:gd name="T40" fmla="*/ 186 w 197"/>
                <a:gd name="T41" fmla="*/ 37 h 65"/>
                <a:gd name="T42" fmla="*/ 183 w 197"/>
                <a:gd name="T43" fmla="*/ 42 h 65"/>
                <a:gd name="T44" fmla="*/ 186 w 197"/>
                <a:gd name="T45" fmla="*/ 43 h 65"/>
                <a:gd name="T46" fmla="*/ 181 w 197"/>
                <a:gd name="T47" fmla="*/ 41 h 65"/>
                <a:gd name="T48" fmla="*/ 184 w 197"/>
                <a:gd name="T49" fmla="*/ 39 h 65"/>
                <a:gd name="T50" fmla="*/ 121 w 197"/>
                <a:gd name="T51" fmla="*/ 39 h 65"/>
                <a:gd name="T52" fmla="*/ 119 w 197"/>
                <a:gd name="T53" fmla="*/ 39 h 65"/>
                <a:gd name="T54" fmla="*/ 110 w 197"/>
                <a:gd name="T55" fmla="*/ 45 h 65"/>
                <a:gd name="T56" fmla="*/ 114 w 197"/>
                <a:gd name="T57" fmla="*/ 38 h 65"/>
                <a:gd name="T58" fmla="*/ 109 w 197"/>
                <a:gd name="T59" fmla="*/ 41 h 65"/>
                <a:gd name="T60" fmla="*/ 113 w 197"/>
                <a:gd name="T61" fmla="*/ 41 h 65"/>
                <a:gd name="T62" fmla="*/ 107 w 197"/>
                <a:gd name="T63" fmla="*/ 38 h 65"/>
                <a:gd name="T64" fmla="*/ 99 w 197"/>
                <a:gd name="T65" fmla="*/ 35 h 65"/>
                <a:gd name="T66" fmla="*/ 103 w 197"/>
                <a:gd name="T67" fmla="*/ 42 h 65"/>
                <a:gd name="T68" fmla="*/ 128 w 197"/>
                <a:gd name="T69" fmla="*/ 44 h 65"/>
                <a:gd name="T70" fmla="*/ 126 w 197"/>
                <a:gd name="T71" fmla="*/ 45 h 65"/>
                <a:gd name="T72" fmla="*/ 121 w 197"/>
                <a:gd name="T73" fmla="*/ 44 h 65"/>
                <a:gd name="T74" fmla="*/ 127 w 197"/>
                <a:gd name="T75" fmla="*/ 40 h 65"/>
                <a:gd name="T76" fmla="*/ 124 w 197"/>
                <a:gd name="T77" fmla="*/ 40 h 65"/>
                <a:gd name="T78" fmla="*/ 128 w 197"/>
                <a:gd name="T79" fmla="*/ 38 h 65"/>
                <a:gd name="T80" fmla="*/ 123 w 197"/>
                <a:gd name="T81" fmla="*/ 43 h 65"/>
                <a:gd name="T82" fmla="*/ 124 w 197"/>
                <a:gd name="T83" fmla="*/ 44 h 65"/>
                <a:gd name="T84" fmla="*/ 134 w 197"/>
                <a:gd name="T85" fmla="*/ 37 h 65"/>
                <a:gd name="T86" fmla="*/ 135 w 197"/>
                <a:gd name="T87" fmla="*/ 45 h 65"/>
                <a:gd name="T88" fmla="*/ 130 w 197"/>
                <a:gd name="T89" fmla="*/ 42 h 65"/>
                <a:gd name="T90" fmla="*/ 135 w 197"/>
                <a:gd name="T91" fmla="*/ 41 h 65"/>
                <a:gd name="T92" fmla="*/ 196 w 197"/>
                <a:gd name="T93" fmla="*/ 38 h 65"/>
                <a:gd name="T94" fmla="*/ 190 w 197"/>
                <a:gd name="T95" fmla="*/ 40 h 65"/>
                <a:gd name="T96" fmla="*/ 194 w 197"/>
                <a:gd name="T97" fmla="*/ 43 h 65"/>
                <a:gd name="T98" fmla="*/ 191 w 197"/>
                <a:gd name="T99" fmla="*/ 43 h 65"/>
                <a:gd name="T100" fmla="*/ 194 w 197"/>
                <a:gd name="T101" fmla="*/ 45 h 65"/>
                <a:gd name="T102" fmla="*/ 192 w 197"/>
                <a:gd name="T103" fmla="*/ 40 h 65"/>
                <a:gd name="T104" fmla="*/ 193 w 197"/>
                <a:gd name="T105" fmla="*/ 39 h 65"/>
                <a:gd name="T106" fmla="*/ 197 w 197"/>
                <a:gd name="T107" fmla="*/ 40 h 65"/>
                <a:gd name="T108" fmla="*/ 84 w 197"/>
                <a:gd name="T109" fmla="*/ 4 h 65"/>
                <a:gd name="T110" fmla="*/ 75 w 197"/>
                <a:gd name="T111" fmla="*/ 20 h 65"/>
                <a:gd name="T112" fmla="*/ 69 w 197"/>
                <a:gd name="T113" fmla="*/ 28 h 65"/>
                <a:gd name="T114" fmla="*/ 2 w 197"/>
                <a:gd name="T115" fmla="*/ 36 h 65"/>
                <a:gd name="T116" fmla="*/ 55 w 197"/>
                <a:gd name="T117" fmla="*/ 42 h 65"/>
                <a:gd name="T118" fmla="*/ 96 w 197"/>
                <a:gd name="T119" fmla="*/ 6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7" h="65">
                  <a:moveTo>
                    <a:pt x="153" y="43"/>
                  </a:moveTo>
                  <a:cubicBezTo>
                    <a:pt x="153" y="43"/>
                    <a:pt x="153" y="43"/>
                    <a:pt x="153" y="43"/>
                  </a:cubicBezTo>
                  <a:cubicBezTo>
                    <a:pt x="153" y="43"/>
                    <a:pt x="153" y="42"/>
                    <a:pt x="153" y="42"/>
                  </a:cubicBezTo>
                  <a:cubicBezTo>
                    <a:pt x="153" y="42"/>
                    <a:pt x="153" y="42"/>
                    <a:pt x="153" y="42"/>
                  </a:cubicBezTo>
                  <a:cubicBezTo>
                    <a:pt x="153" y="42"/>
                    <a:pt x="153" y="42"/>
                    <a:pt x="153" y="42"/>
                  </a:cubicBezTo>
                  <a:cubicBezTo>
                    <a:pt x="156" y="42"/>
                    <a:pt x="156" y="42"/>
                    <a:pt x="156" y="42"/>
                  </a:cubicBezTo>
                  <a:cubicBezTo>
                    <a:pt x="156" y="42"/>
                    <a:pt x="156" y="42"/>
                    <a:pt x="156" y="42"/>
                  </a:cubicBezTo>
                  <a:cubicBezTo>
                    <a:pt x="156" y="42"/>
                    <a:pt x="156" y="42"/>
                    <a:pt x="156" y="42"/>
                  </a:cubicBezTo>
                  <a:cubicBezTo>
                    <a:pt x="156" y="42"/>
                    <a:pt x="156" y="42"/>
                    <a:pt x="156" y="42"/>
                  </a:cubicBezTo>
                  <a:cubicBezTo>
                    <a:pt x="156" y="42"/>
                    <a:pt x="156" y="42"/>
                    <a:pt x="156" y="42"/>
                  </a:cubicBezTo>
                  <a:cubicBezTo>
                    <a:pt x="156" y="42"/>
                    <a:pt x="156" y="42"/>
                    <a:pt x="156" y="42"/>
                  </a:cubicBezTo>
                  <a:cubicBezTo>
                    <a:pt x="156" y="43"/>
                    <a:pt x="156" y="43"/>
                    <a:pt x="156" y="43"/>
                  </a:cubicBezTo>
                  <a:cubicBezTo>
                    <a:pt x="156" y="43"/>
                    <a:pt x="156" y="43"/>
                    <a:pt x="156" y="43"/>
                  </a:cubicBezTo>
                  <a:cubicBezTo>
                    <a:pt x="156" y="44"/>
                    <a:pt x="157" y="44"/>
                    <a:pt x="157" y="44"/>
                  </a:cubicBezTo>
                  <a:cubicBezTo>
                    <a:pt x="157" y="44"/>
                    <a:pt x="158" y="44"/>
                    <a:pt x="158" y="44"/>
                  </a:cubicBezTo>
                  <a:cubicBezTo>
                    <a:pt x="158" y="44"/>
                    <a:pt x="158" y="44"/>
                    <a:pt x="158" y="44"/>
                  </a:cubicBezTo>
                  <a:cubicBezTo>
                    <a:pt x="158" y="44"/>
                    <a:pt x="159" y="43"/>
                    <a:pt x="159" y="43"/>
                  </a:cubicBezTo>
                  <a:cubicBezTo>
                    <a:pt x="160" y="43"/>
                    <a:pt x="160" y="43"/>
                    <a:pt x="160" y="42"/>
                  </a:cubicBezTo>
                  <a:cubicBezTo>
                    <a:pt x="160" y="42"/>
                    <a:pt x="160" y="42"/>
                    <a:pt x="160" y="42"/>
                  </a:cubicBezTo>
                  <a:cubicBezTo>
                    <a:pt x="160" y="42"/>
                    <a:pt x="160" y="42"/>
                    <a:pt x="160" y="42"/>
                  </a:cubicBezTo>
                  <a:cubicBezTo>
                    <a:pt x="160" y="42"/>
                    <a:pt x="160" y="42"/>
                    <a:pt x="160" y="41"/>
                  </a:cubicBezTo>
                  <a:cubicBezTo>
                    <a:pt x="159" y="41"/>
                    <a:pt x="159" y="41"/>
                    <a:pt x="158" y="41"/>
                  </a:cubicBezTo>
                  <a:cubicBezTo>
                    <a:pt x="158" y="41"/>
                    <a:pt x="158" y="41"/>
                    <a:pt x="158" y="41"/>
                  </a:cubicBezTo>
                  <a:cubicBezTo>
                    <a:pt x="158" y="41"/>
                    <a:pt x="158" y="41"/>
                    <a:pt x="158" y="41"/>
                  </a:cubicBezTo>
                  <a:cubicBezTo>
                    <a:pt x="157" y="41"/>
                    <a:pt x="157" y="41"/>
                    <a:pt x="157" y="41"/>
                  </a:cubicBezTo>
                  <a:cubicBezTo>
                    <a:pt x="157" y="41"/>
                    <a:pt x="157" y="41"/>
                    <a:pt x="157" y="41"/>
                  </a:cubicBezTo>
                  <a:cubicBezTo>
                    <a:pt x="157" y="41"/>
                    <a:pt x="157" y="41"/>
                    <a:pt x="157" y="41"/>
                  </a:cubicBezTo>
                  <a:cubicBezTo>
                    <a:pt x="156" y="41"/>
                    <a:pt x="156" y="40"/>
                    <a:pt x="155" y="40"/>
                  </a:cubicBezTo>
                  <a:cubicBezTo>
                    <a:pt x="155" y="40"/>
                    <a:pt x="154" y="39"/>
                    <a:pt x="154" y="38"/>
                  </a:cubicBezTo>
                  <a:cubicBezTo>
                    <a:pt x="154" y="38"/>
                    <a:pt x="154" y="38"/>
                    <a:pt x="154" y="38"/>
                  </a:cubicBezTo>
                  <a:cubicBezTo>
                    <a:pt x="154" y="38"/>
                    <a:pt x="155" y="38"/>
                    <a:pt x="155" y="38"/>
                  </a:cubicBezTo>
                  <a:cubicBezTo>
                    <a:pt x="155" y="37"/>
                    <a:pt x="155" y="37"/>
                    <a:pt x="155" y="37"/>
                  </a:cubicBezTo>
                  <a:cubicBezTo>
                    <a:pt x="155" y="37"/>
                    <a:pt x="155" y="37"/>
                    <a:pt x="155" y="36"/>
                  </a:cubicBezTo>
                  <a:cubicBezTo>
                    <a:pt x="155" y="36"/>
                    <a:pt x="156" y="35"/>
                    <a:pt x="156" y="35"/>
                  </a:cubicBezTo>
                  <a:cubicBezTo>
                    <a:pt x="157" y="35"/>
                    <a:pt x="158" y="34"/>
                    <a:pt x="159" y="34"/>
                  </a:cubicBezTo>
                  <a:cubicBezTo>
                    <a:pt x="160" y="34"/>
                    <a:pt x="161" y="35"/>
                    <a:pt x="162" y="35"/>
                  </a:cubicBezTo>
                  <a:cubicBezTo>
                    <a:pt x="162" y="36"/>
                    <a:pt x="163" y="36"/>
                    <a:pt x="163" y="37"/>
                  </a:cubicBezTo>
                  <a:cubicBezTo>
                    <a:pt x="163" y="37"/>
                    <a:pt x="163" y="37"/>
                    <a:pt x="163" y="37"/>
                  </a:cubicBezTo>
                  <a:cubicBezTo>
                    <a:pt x="163" y="37"/>
                    <a:pt x="163" y="37"/>
                    <a:pt x="163" y="37"/>
                  </a:cubicBezTo>
                  <a:cubicBezTo>
                    <a:pt x="163" y="37"/>
                    <a:pt x="163" y="37"/>
                    <a:pt x="163" y="37"/>
                  </a:cubicBezTo>
                  <a:cubicBezTo>
                    <a:pt x="163" y="38"/>
                    <a:pt x="163" y="38"/>
                    <a:pt x="163" y="38"/>
                  </a:cubicBezTo>
                  <a:cubicBezTo>
                    <a:pt x="161" y="38"/>
                    <a:pt x="161" y="38"/>
                    <a:pt x="161" y="38"/>
                  </a:cubicBezTo>
                  <a:cubicBezTo>
                    <a:pt x="161" y="38"/>
                    <a:pt x="161" y="38"/>
                    <a:pt x="161" y="38"/>
                  </a:cubicBezTo>
                  <a:cubicBezTo>
                    <a:pt x="161" y="38"/>
                    <a:pt x="161" y="38"/>
                    <a:pt x="161" y="38"/>
                  </a:cubicBezTo>
                  <a:cubicBezTo>
                    <a:pt x="161" y="38"/>
                    <a:pt x="161" y="38"/>
                    <a:pt x="161" y="38"/>
                  </a:cubicBezTo>
                  <a:cubicBezTo>
                    <a:pt x="161" y="38"/>
                    <a:pt x="161" y="38"/>
                    <a:pt x="161" y="38"/>
                  </a:cubicBezTo>
                  <a:cubicBezTo>
                    <a:pt x="161" y="37"/>
                    <a:pt x="161" y="37"/>
                    <a:pt x="161" y="37"/>
                  </a:cubicBezTo>
                  <a:cubicBezTo>
                    <a:pt x="161" y="37"/>
                    <a:pt x="160" y="37"/>
                    <a:pt x="160" y="37"/>
                  </a:cubicBezTo>
                  <a:cubicBezTo>
                    <a:pt x="160" y="37"/>
                    <a:pt x="160" y="37"/>
                    <a:pt x="160" y="36"/>
                  </a:cubicBezTo>
                  <a:cubicBezTo>
                    <a:pt x="160" y="36"/>
                    <a:pt x="159" y="36"/>
                    <a:pt x="159" y="36"/>
                  </a:cubicBezTo>
                  <a:cubicBezTo>
                    <a:pt x="159" y="36"/>
                    <a:pt x="159" y="36"/>
                    <a:pt x="158" y="36"/>
                  </a:cubicBezTo>
                  <a:cubicBezTo>
                    <a:pt x="158" y="36"/>
                    <a:pt x="158" y="36"/>
                    <a:pt x="158" y="36"/>
                  </a:cubicBezTo>
                  <a:cubicBezTo>
                    <a:pt x="158" y="36"/>
                    <a:pt x="157" y="36"/>
                    <a:pt x="157" y="37"/>
                  </a:cubicBezTo>
                  <a:cubicBezTo>
                    <a:pt x="157" y="37"/>
                    <a:pt x="157" y="37"/>
                    <a:pt x="157" y="37"/>
                  </a:cubicBezTo>
                  <a:cubicBezTo>
                    <a:pt x="157" y="38"/>
                    <a:pt x="157" y="38"/>
                    <a:pt x="157" y="38"/>
                  </a:cubicBezTo>
                  <a:cubicBezTo>
                    <a:pt x="157" y="38"/>
                    <a:pt x="157" y="38"/>
                    <a:pt x="157" y="38"/>
                  </a:cubicBezTo>
                  <a:cubicBezTo>
                    <a:pt x="157" y="38"/>
                    <a:pt x="157" y="38"/>
                    <a:pt x="157" y="38"/>
                  </a:cubicBezTo>
                  <a:cubicBezTo>
                    <a:pt x="157" y="38"/>
                    <a:pt x="157" y="38"/>
                    <a:pt x="157" y="38"/>
                  </a:cubicBezTo>
                  <a:cubicBezTo>
                    <a:pt x="157" y="39"/>
                    <a:pt x="157" y="39"/>
                    <a:pt x="157" y="39"/>
                  </a:cubicBezTo>
                  <a:cubicBezTo>
                    <a:pt x="157" y="39"/>
                    <a:pt x="157" y="39"/>
                    <a:pt x="157" y="39"/>
                  </a:cubicBezTo>
                  <a:cubicBezTo>
                    <a:pt x="160" y="39"/>
                    <a:pt x="160" y="39"/>
                    <a:pt x="160" y="39"/>
                  </a:cubicBezTo>
                  <a:cubicBezTo>
                    <a:pt x="161" y="39"/>
                    <a:pt x="161" y="40"/>
                    <a:pt x="161" y="40"/>
                  </a:cubicBezTo>
                  <a:cubicBezTo>
                    <a:pt x="162" y="40"/>
                    <a:pt x="162" y="41"/>
                    <a:pt x="162" y="41"/>
                  </a:cubicBezTo>
                  <a:cubicBezTo>
                    <a:pt x="162" y="41"/>
                    <a:pt x="162" y="42"/>
                    <a:pt x="162" y="42"/>
                  </a:cubicBezTo>
                  <a:cubicBezTo>
                    <a:pt x="162" y="42"/>
                    <a:pt x="162" y="42"/>
                    <a:pt x="162" y="42"/>
                  </a:cubicBezTo>
                  <a:cubicBezTo>
                    <a:pt x="162" y="43"/>
                    <a:pt x="162" y="44"/>
                    <a:pt x="161" y="44"/>
                  </a:cubicBezTo>
                  <a:cubicBezTo>
                    <a:pt x="161" y="44"/>
                    <a:pt x="160" y="45"/>
                    <a:pt x="160" y="45"/>
                  </a:cubicBezTo>
                  <a:cubicBezTo>
                    <a:pt x="159" y="45"/>
                    <a:pt x="159" y="45"/>
                    <a:pt x="158" y="45"/>
                  </a:cubicBezTo>
                  <a:cubicBezTo>
                    <a:pt x="158" y="45"/>
                    <a:pt x="157" y="45"/>
                    <a:pt x="157" y="45"/>
                  </a:cubicBezTo>
                  <a:cubicBezTo>
                    <a:pt x="156" y="45"/>
                    <a:pt x="155" y="45"/>
                    <a:pt x="154" y="45"/>
                  </a:cubicBezTo>
                  <a:cubicBezTo>
                    <a:pt x="154" y="44"/>
                    <a:pt x="153" y="44"/>
                    <a:pt x="153" y="43"/>
                  </a:cubicBezTo>
                  <a:cubicBezTo>
                    <a:pt x="153" y="43"/>
                    <a:pt x="153" y="43"/>
                    <a:pt x="153" y="43"/>
                  </a:cubicBezTo>
                  <a:close/>
                  <a:moveTo>
                    <a:pt x="181" y="35"/>
                  </a:moveTo>
                  <a:cubicBezTo>
                    <a:pt x="179" y="35"/>
                    <a:pt x="179" y="35"/>
                    <a:pt x="179" y="35"/>
                  </a:cubicBezTo>
                  <a:cubicBezTo>
                    <a:pt x="179" y="36"/>
                    <a:pt x="179" y="36"/>
                    <a:pt x="179" y="36"/>
                  </a:cubicBezTo>
                  <a:cubicBezTo>
                    <a:pt x="181" y="36"/>
                    <a:pt x="181" y="36"/>
                    <a:pt x="181" y="36"/>
                  </a:cubicBezTo>
                  <a:lnTo>
                    <a:pt x="181" y="35"/>
                  </a:lnTo>
                  <a:close/>
                  <a:moveTo>
                    <a:pt x="139" y="41"/>
                  </a:moveTo>
                  <a:cubicBezTo>
                    <a:pt x="139" y="40"/>
                    <a:pt x="140" y="39"/>
                    <a:pt x="140" y="38"/>
                  </a:cubicBezTo>
                  <a:cubicBezTo>
                    <a:pt x="141" y="38"/>
                    <a:pt x="142" y="37"/>
                    <a:pt x="143" y="37"/>
                  </a:cubicBezTo>
                  <a:cubicBezTo>
                    <a:pt x="143" y="37"/>
                    <a:pt x="143" y="37"/>
                    <a:pt x="143" y="37"/>
                  </a:cubicBezTo>
                  <a:cubicBezTo>
                    <a:pt x="143" y="37"/>
                    <a:pt x="144" y="37"/>
                    <a:pt x="144" y="37"/>
                  </a:cubicBezTo>
                  <a:cubicBezTo>
                    <a:pt x="144" y="37"/>
                    <a:pt x="145" y="37"/>
                    <a:pt x="146" y="38"/>
                  </a:cubicBezTo>
                  <a:cubicBezTo>
                    <a:pt x="146" y="38"/>
                    <a:pt x="147" y="39"/>
                    <a:pt x="147" y="40"/>
                  </a:cubicBezTo>
                  <a:cubicBezTo>
                    <a:pt x="147" y="40"/>
                    <a:pt x="147" y="41"/>
                    <a:pt x="147" y="41"/>
                  </a:cubicBezTo>
                  <a:cubicBezTo>
                    <a:pt x="147" y="41"/>
                    <a:pt x="147" y="41"/>
                    <a:pt x="147" y="41"/>
                  </a:cubicBezTo>
                  <a:cubicBezTo>
                    <a:pt x="147" y="41"/>
                    <a:pt x="147" y="41"/>
                    <a:pt x="147" y="41"/>
                  </a:cubicBezTo>
                  <a:cubicBezTo>
                    <a:pt x="146" y="43"/>
                    <a:pt x="146" y="44"/>
                    <a:pt x="145" y="44"/>
                  </a:cubicBezTo>
                  <a:cubicBezTo>
                    <a:pt x="144" y="45"/>
                    <a:pt x="143" y="45"/>
                    <a:pt x="142" y="45"/>
                  </a:cubicBezTo>
                  <a:cubicBezTo>
                    <a:pt x="142" y="45"/>
                    <a:pt x="142" y="45"/>
                    <a:pt x="142" y="45"/>
                  </a:cubicBezTo>
                  <a:cubicBezTo>
                    <a:pt x="142" y="45"/>
                    <a:pt x="142" y="45"/>
                    <a:pt x="142" y="45"/>
                  </a:cubicBezTo>
                  <a:cubicBezTo>
                    <a:pt x="141" y="45"/>
                    <a:pt x="140" y="45"/>
                    <a:pt x="140" y="45"/>
                  </a:cubicBezTo>
                  <a:cubicBezTo>
                    <a:pt x="139" y="44"/>
                    <a:pt x="139" y="43"/>
                    <a:pt x="139" y="42"/>
                  </a:cubicBezTo>
                  <a:cubicBezTo>
                    <a:pt x="139" y="42"/>
                    <a:pt x="139" y="42"/>
                    <a:pt x="139" y="42"/>
                  </a:cubicBezTo>
                  <a:cubicBezTo>
                    <a:pt x="139" y="42"/>
                    <a:pt x="139" y="41"/>
                    <a:pt x="139" y="41"/>
                  </a:cubicBezTo>
                  <a:close/>
                  <a:moveTo>
                    <a:pt x="141" y="42"/>
                  </a:moveTo>
                  <a:cubicBezTo>
                    <a:pt x="141" y="43"/>
                    <a:pt x="141" y="43"/>
                    <a:pt x="141" y="43"/>
                  </a:cubicBezTo>
                  <a:cubicBezTo>
                    <a:pt x="141" y="44"/>
                    <a:pt x="142" y="44"/>
                    <a:pt x="142" y="44"/>
                  </a:cubicBezTo>
                  <a:cubicBezTo>
                    <a:pt x="143" y="44"/>
                    <a:pt x="143" y="43"/>
                    <a:pt x="144" y="43"/>
                  </a:cubicBezTo>
                  <a:cubicBezTo>
                    <a:pt x="144" y="43"/>
                    <a:pt x="144" y="42"/>
                    <a:pt x="144" y="42"/>
                  </a:cubicBezTo>
                  <a:cubicBezTo>
                    <a:pt x="144" y="42"/>
                    <a:pt x="144" y="42"/>
                    <a:pt x="145" y="42"/>
                  </a:cubicBezTo>
                  <a:cubicBezTo>
                    <a:pt x="145" y="42"/>
                    <a:pt x="145" y="41"/>
                    <a:pt x="145" y="41"/>
                  </a:cubicBezTo>
                  <a:cubicBezTo>
                    <a:pt x="145" y="41"/>
                    <a:pt x="145" y="41"/>
                    <a:pt x="145" y="41"/>
                  </a:cubicBezTo>
                  <a:cubicBezTo>
                    <a:pt x="145" y="41"/>
                    <a:pt x="145" y="41"/>
                    <a:pt x="145" y="41"/>
                  </a:cubicBezTo>
                  <a:cubicBezTo>
                    <a:pt x="145" y="41"/>
                    <a:pt x="145" y="41"/>
                    <a:pt x="145" y="41"/>
                  </a:cubicBezTo>
                  <a:cubicBezTo>
                    <a:pt x="145" y="41"/>
                    <a:pt x="145" y="41"/>
                    <a:pt x="145" y="41"/>
                  </a:cubicBezTo>
                  <a:cubicBezTo>
                    <a:pt x="145" y="41"/>
                    <a:pt x="145" y="41"/>
                    <a:pt x="145" y="40"/>
                  </a:cubicBezTo>
                  <a:cubicBezTo>
                    <a:pt x="145" y="40"/>
                    <a:pt x="145" y="40"/>
                    <a:pt x="144" y="39"/>
                  </a:cubicBezTo>
                  <a:cubicBezTo>
                    <a:pt x="144" y="39"/>
                    <a:pt x="144" y="39"/>
                    <a:pt x="143" y="39"/>
                  </a:cubicBezTo>
                  <a:cubicBezTo>
                    <a:pt x="143" y="39"/>
                    <a:pt x="142" y="39"/>
                    <a:pt x="142" y="39"/>
                  </a:cubicBezTo>
                  <a:cubicBezTo>
                    <a:pt x="141" y="40"/>
                    <a:pt x="141" y="40"/>
                    <a:pt x="141" y="41"/>
                  </a:cubicBezTo>
                  <a:cubicBezTo>
                    <a:pt x="141" y="41"/>
                    <a:pt x="141" y="41"/>
                    <a:pt x="141" y="41"/>
                  </a:cubicBezTo>
                  <a:cubicBezTo>
                    <a:pt x="141" y="41"/>
                    <a:pt x="141" y="41"/>
                    <a:pt x="141" y="41"/>
                  </a:cubicBezTo>
                  <a:cubicBezTo>
                    <a:pt x="141" y="41"/>
                    <a:pt x="141" y="42"/>
                    <a:pt x="141" y="42"/>
                  </a:cubicBezTo>
                  <a:cubicBezTo>
                    <a:pt x="141" y="42"/>
                    <a:pt x="141" y="42"/>
                    <a:pt x="141" y="42"/>
                  </a:cubicBezTo>
                  <a:close/>
                  <a:moveTo>
                    <a:pt x="179" y="45"/>
                  </a:moveTo>
                  <a:cubicBezTo>
                    <a:pt x="180" y="37"/>
                    <a:pt x="180" y="37"/>
                    <a:pt x="180" y="37"/>
                  </a:cubicBezTo>
                  <a:cubicBezTo>
                    <a:pt x="178" y="37"/>
                    <a:pt x="178" y="37"/>
                    <a:pt x="178" y="37"/>
                  </a:cubicBezTo>
                  <a:cubicBezTo>
                    <a:pt x="177" y="45"/>
                    <a:pt x="177" y="45"/>
                    <a:pt x="177" y="45"/>
                  </a:cubicBezTo>
                  <a:lnTo>
                    <a:pt x="179" y="45"/>
                  </a:lnTo>
                  <a:close/>
                  <a:moveTo>
                    <a:pt x="164" y="45"/>
                  </a:moveTo>
                  <a:cubicBezTo>
                    <a:pt x="163" y="44"/>
                    <a:pt x="163" y="44"/>
                    <a:pt x="163" y="43"/>
                  </a:cubicBezTo>
                  <a:cubicBezTo>
                    <a:pt x="163" y="42"/>
                    <a:pt x="163" y="42"/>
                    <a:pt x="163" y="42"/>
                  </a:cubicBezTo>
                  <a:cubicBezTo>
                    <a:pt x="163" y="42"/>
                    <a:pt x="163" y="41"/>
                    <a:pt x="163" y="41"/>
                  </a:cubicBezTo>
                  <a:cubicBezTo>
                    <a:pt x="163" y="41"/>
                    <a:pt x="163" y="41"/>
                    <a:pt x="163" y="40"/>
                  </a:cubicBezTo>
                  <a:cubicBezTo>
                    <a:pt x="163" y="40"/>
                    <a:pt x="164" y="40"/>
                    <a:pt x="164" y="39"/>
                  </a:cubicBezTo>
                  <a:cubicBezTo>
                    <a:pt x="164" y="39"/>
                    <a:pt x="165" y="38"/>
                    <a:pt x="165" y="38"/>
                  </a:cubicBezTo>
                  <a:cubicBezTo>
                    <a:pt x="166" y="37"/>
                    <a:pt x="167" y="37"/>
                    <a:pt x="168" y="37"/>
                  </a:cubicBezTo>
                  <a:cubicBezTo>
                    <a:pt x="168" y="37"/>
                    <a:pt x="168" y="37"/>
                    <a:pt x="168" y="37"/>
                  </a:cubicBezTo>
                  <a:cubicBezTo>
                    <a:pt x="168" y="37"/>
                    <a:pt x="168" y="37"/>
                    <a:pt x="168" y="37"/>
                  </a:cubicBezTo>
                  <a:cubicBezTo>
                    <a:pt x="169" y="37"/>
                    <a:pt x="169" y="38"/>
                    <a:pt x="170" y="38"/>
                  </a:cubicBezTo>
                  <a:cubicBezTo>
                    <a:pt x="170" y="38"/>
                    <a:pt x="171" y="39"/>
                    <a:pt x="171" y="40"/>
                  </a:cubicBezTo>
                  <a:cubicBezTo>
                    <a:pt x="171" y="40"/>
                    <a:pt x="171" y="40"/>
                    <a:pt x="171" y="41"/>
                  </a:cubicBezTo>
                  <a:cubicBezTo>
                    <a:pt x="171" y="41"/>
                    <a:pt x="171" y="41"/>
                    <a:pt x="170" y="41"/>
                  </a:cubicBezTo>
                  <a:cubicBezTo>
                    <a:pt x="170" y="42"/>
                    <a:pt x="170" y="42"/>
                    <a:pt x="170" y="42"/>
                  </a:cubicBezTo>
                  <a:cubicBezTo>
                    <a:pt x="165" y="42"/>
                    <a:pt x="165" y="42"/>
                    <a:pt x="165" y="42"/>
                  </a:cubicBezTo>
                  <a:cubicBezTo>
                    <a:pt x="165" y="42"/>
                    <a:pt x="165" y="42"/>
                    <a:pt x="165" y="42"/>
                  </a:cubicBezTo>
                  <a:cubicBezTo>
                    <a:pt x="165" y="42"/>
                    <a:pt x="165" y="42"/>
                    <a:pt x="165" y="42"/>
                  </a:cubicBezTo>
                  <a:cubicBezTo>
                    <a:pt x="165" y="42"/>
                    <a:pt x="165" y="42"/>
                    <a:pt x="165" y="43"/>
                  </a:cubicBezTo>
                  <a:cubicBezTo>
                    <a:pt x="165" y="43"/>
                    <a:pt x="165" y="43"/>
                    <a:pt x="165" y="43"/>
                  </a:cubicBezTo>
                  <a:cubicBezTo>
                    <a:pt x="165" y="43"/>
                    <a:pt x="165" y="43"/>
                    <a:pt x="165" y="43"/>
                  </a:cubicBezTo>
                  <a:cubicBezTo>
                    <a:pt x="166" y="44"/>
                    <a:pt x="166" y="44"/>
                    <a:pt x="166" y="44"/>
                  </a:cubicBezTo>
                  <a:cubicBezTo>
                    <a:pt x="167" y="44"/>
                    <a:pt x="167" y="44"/>
                    <a:pt x="167" y="44"/>
                  </a:cubicBezTo>
                  <a:cubicBezTo>
                    <a:pt x="167" y="44"/>
                    <a:pt x="167" y="44"/>
                    <a:pt x="167" y="44"/>
                  </a:cubicBezTo>
                  <a:cubicBezTo>
                    <a:pt x="167" y="44"/>
                    <a:pt x="167" y="44"/>
                    <a:pt x="167" y="43"/>
                  </a:cubicBezTo>
                  <a:cubicBezTo>
                    <a:pt x="168" y="43"/>
                    <a:pt x="168" y="43"/>
                    <a:pt x="168" y="43"/>
                  </a:cubicBezTo>
                  <a:cubicBezTo>
                    <a:pt x="168" y="43"/>
                    <a:pt x="168" y="43"/>
                    <a:pt x="168" y="43"/>
                  </a:cubicBezTo>
                  <a:cubicBezTo>
                    <a:pt x="170" y="43"/>
                    <a:pt x="170" y="43"/>
                    <a:pt x="170" y="43"/>
                  </a:cubicBezTo>
                  <a:cubicBezTo>
                    <a:pt x="170" y="44"/>
                    <a:pt x="169" y="44"/>
                    <a:pt x="169" y="44"/>
                  </a:cubicBezTo>
                  <a:cubicBezTo>
                    <a:pt x="168" y="45"/>
                    <a:pt x="168" y="45"/>
                    <a:pt x="167" y="45"/>
                  </a:cubicBezTo>
                  <a:cubicBezTo>
                    <a:pt x="167" y="45"/>
                    <a:pt x="167" y="45"/>
                    <a:pt x="167" y="45"/>
                  </a:cubicBezTo>
                  <a:cubicBezTo>
                    <a:pt x="167" y="45"/>
                    <a:pt x="166" y="45"/>
                    <a:pt x="166" y="45"/>
                  </a:cubicBezTo>
                  <a:cubicBezTo>
                    <a:pt x="165" y="45"/>
                    <a:pt x="164" y="45"/>
                    <a:pt x="164" y="45"/>
                  </a:cubicBezTo>
                  <a:close/>
                  <a:moveTo>
                    <a:pt x="165" y="41"/>
                  </a:moveTo>
                  <a:cubicBezTo>
                    <a:pt x="169" y="41"/>
                    <a:pt x="169" y="41"/>
                    <a:pt x="169" y="41"/>
                  </a:cubicBezTo>
                  <a:cubicBezTo>
                    <a:pt x="169" y="40"/>
                    <a:pt x="169" y="40"/>
                    <a:pt x="169" y="40"/>
                  </a:cubicBezTo>
                  <a:cubicBezTo>
                    <a:pt x="169" y="40"/>
                    <a:pt x="169" y="40"/>
                    <a:pt x="169" y="40"/>
                  </a:cubicBezTo>
                  <a:cubicBezTo>
                    <a:pt x="169" y="40"/>
                    <a:pt x="168" y="39"/>
                    <a:pt x="168" y="39"/>
                  </a:cubicBezTo>
                  <a:cubicBezTo>
                    <a:pt x="168" y="39"/>
                    <a:pt x="168" y="39"/>
                    <a:pt x="167" y="39"/>
                  </a:cubicBezTo>
                  <a:cubicBezTo>
                    <a:pt x="167" y="39"/>
                    <a:pt x="167" y="39"/>
                    <a:pt x="167" y="39"/>
                  </a:cubicBezTo>
                  <a:cubicBezTo>
                    <a:pt x="167" y="39"/>
                    <a:pt x="167" y="39"/>
                    <a:pt x="167" y="39"/>
                  </a:cubicBezTo>
                  <a:cubicBezTo>
                    <a:pt x="167" y="39"/>
                    <a:pt x="166" y="39"/>
                    <a:pt x="166" y="39"/>
                  </a:cubicBezTo>
                  <a:cubicBezTo>
                    <a:pt x="166" y="40"/>
                    <a:pt x="166" y="40"/>
                    <a:pt x="165" y="41"/>
                  </a:cubicBezTo>
                  <a:close/>
                  <a:moveTo>
                    <a:pt x="174" y="41"/>
                  </a:moveTo>
                  <a:cubicBezTo>
                    <a:pt x="174" y="41"/>
                    <a:pt x="174" y="41"/>
                    <a:pt x="174" y="41"/>
                  </a:cubicBezTo>
                  <a:cubicBezTo>
                    <a:pt x="174" y="41"/>
                    <a:pt x="174" y="41"/>
                    <a:pt x="174" y="41"/>
                  </a:cubicBezTo>
                  <a:cubicBezTo>
                    <a:pt x="174" y="40"/>
                    <a:pt x="174" y="40"/>
                    <a:pt x="175" y="40"/>
                  </a:cubicBezTo>
                  <a:cubicBezTo>
                    <a:pt x="175" y="39"/>
                    <a:pt x="176" y="39"/>
                    <a:pt x="176" y="39"/>
                  </a:cubicBezTo>
                  <a:cubicBezTo>
                    <a:pt x="176" y="39"/>
                    <a:pt x="176" y="39"/>
                    <a:pt x="176" y="39"/>
                  </a:cubicBezTo>
                  <a:cubicBezTo>
                    <a:pt x="176" y="39"/>
                    <a:pt x="176" y="39"/>
                    <a:pt x="176" y="39"/>
                  </a:cubicBezTo>
                  <a:cubicBezTo>
                    <a:pt x="176" y="39"/>
                    <a:pt x="177" y="39"/>
                    <a:pt x="177" y="39"/>
                  </a:cubicBezTo>
                  <a:cubicBezTo>
                    <a:pt x="177" y="39"/>
                    <a:pt x="177" y="39"/>
                    <a:pt x="177" y="39"/>
                  </a:cubicBezTo>
                  <a:cubicBezTo>
                    <a:pt x="177" y="37"/>
                    <a:pt x="177" y="37"/>
                    <a:pt x="177" y="37"/>
                  </a:cubicBezTo>
                  <a:cubicBezTo>
                    <a:pt x="177" y="37"/>
                    <a:pt x="177" y="37"/>
                    <a:pt x="177" y="37"/>
                  </a:cubicBezTo>
                  <a:cubicBezTo>
                    <a:pt x="177" y="37"/>
                    <a:pt x="177" y="37"/>
                    <a:pt x="177" y="37"/>
                  </a:cubicBezTo>
                  <a:cubicBezTo>
                    <a:pt x="176" y="37"/>
                    <a:pt x="176" y="37"/>
                    <a:pt x="175" y="38"/>
                  </a:cubicBezTo>
                  <a:cubicBezTo>
                    <a:pt x="175" y="38"/>
                    <a:pt x="175" y="38"/>
                    <a:pt x="174" y="39"/>
                  </a:cubicBezTo>
                  <a:cubicBezTo>
                    <a:pt x="174" y="39"/>
                    <a:pt x="174" y="39"/>
                    <a:pt x="174" y="39"/>
                  </a:cubicBezTo>
                  <a:cubicBezTo>
                    <a:pt x="175" y="37"/>
                    <a:pt x="175" y="37"/>
                    <a:pt x="175" y="37"/>
                  </a:cubicBezTo>
                  <a:cubicBezTo>
                    <a:pt x="173" y="37"/>
                    <a:pt x="173" y="37"/>
                    <a:pt x="173" y="37"/>
                  </a:cubicBezTo>
                  <a:cubicBezTo>
                    <a:pt x="171" y="45"/>
                    <a:pt x="171" y="45"/>
                    <a:pt x="171" y="45"/>
                  </a:cubicBezTo>
                  <a:cubicBezTo>
                    <a:pt x="173" y="45"/>
                    <a:pt x="173" y="45"/>
                    <a:pt x="173" y="45"/>
                  </a:cubicBezTo>
                  <a:lnTo>
                    <a:pt x="174" y="41"/>
                  </a:lnTo>
                  <a:close/>
                  <a:moveTo>
                    <a:pt x="181" y="41"/>
                  </a:moveTo>
                  <a:cubicBezTo>
                    <a:pt x="181" y="41"/>
                    <a:pt x="181" y="41"/>
                    <a:pt x="181" y="40"/>
                  </a:cubicBezTo>
                  <a:cubicBezTo>
                    <a:pt x="181" y="40"/>
                    <a:pt x="182" y="40"/>
                    <a:pt x="182" y="39"/>
                  </a:cubicBezTo>
                  <a:cubicBezTo>
                    <a:pt x="182" y="39"/>
                    <a:pt x="183" y="38"/>
                    <a:pt x="183" y="38"/>
                  </a:cubicBezTo>
                  <a:cubicBezTo>
                    <a:pt x="184" y="37"/>
                    <a:pt x="185" y="37"/>
                    <a:pt x="186" y="37"/>
                  </a:cubicBezTo>
                  <a:cubicBezTo>
                    <a:pt x="186" y="37"/>
                    <a:pt x="186" y="37"/>
                    <a:pt x="186" y="37"/>
                  </a:cubicBezTo>
                  <a:cubicBezTo>
                    <a:pt x="186" y="37"/>
                    <a:pt x="186" y="37"/>
                    <a:pt x="186" y="37"/>
                  </a:cubicBezTo>
                  <a:cubicBezTo>
                    <a:pt x="187" y="37"/>
                    <a:pt x="187" y="38"/>
                    <a:pt x="188" y="38"/>
                  </a:cubicBezTo>
                  <a:cubicBezTo>
                    <a:pt x="188" y="38"/>
                    <a:pt x="189" y="39"/>
                    <a:pt x="189" y="40"/>
                  </a:cubicBezTo>
                  <a:cubicBezTo>
                    <a:pt x="189" y="40"/>
                    <a:pt x="188" y="40"/>
                    <a:pt x="188" y="41"/>
                  </a:cubicBezTo>
                  <a:cubicBezTo>
                    <a:pt x="188" y="41"/>
                    <a:pt x="188" y="41"/>
                    <a:pt x="188" y="41"/>
                  </a:cubicBezTo>
                  <a:cubicBezTo>
                    <a:pt x="188" y="42"/>
                    <a:pt x="188" y="42"/>
                    <a:pt x="188" y="42"/>
                  </a:cubicBezTo>
                  <a:cubicBezTo>
                    <a:pt x="183" y="42"/>
                    <a:pt x="183" y="42"/>
                    <a:pt x="183" y="42"/>
                  </a:cubicBezTo>
                  <a:cubicBezTo>
                    <a:pt x="183" y="42"/>
                    <a:pt x="183" y="42"/>
                    <a:pt x="183" y="42"/>
                  </a:cubicBezTo>
                  <a:cubicBezTo>
                    <a:pt x="183" y="42"/>
                    <a:pt x="183" y="42"/>
                    <a:pt x="183" y="42"/>
                  </a:cubicBezTo>
                  <a:cubicBezTo>
                    <a:pt x="183" y="42"/>
                    <a:pt x="183" y="42"/>
                    <a:pt x="183" y="43"/>
                  </a:cubicBezTo>
                  <a:cubicBezTo>
                    <a:pt x="183" y="43"/>
                    <a:pt x="183" y="43"/>
                    <a:pt x="183" y="43"/>
                  </a:cubicBezTo>
                  <a:cubicBezTo>
                    <a:pt x="183" y="43"/>
                    <a:pt x="183" y="43"/>
                    <a:pt x="183" y="43"/>
                  </a:cubicBezTo>
                  <a:cubicBezTo>
                    <a:pt x="183" y="44"/>
                    <a:pt x="184" y="44"/>
                    <a:pt x="184" y="44"/>
                  </a:cubicBezTo>
                  <a:cubicBezTo>
                    <a:pt x="184" y="44"/>
                    <a:pt x="184" y="44"/>
                    <a:pt x="185" y="44"/>
                  </a:cubicBezTo>
                  <a:cubicBezTo>
                    <a:pt x="185" y="44"/>
                    <a:pt x="185" y="44"/>
                    <a:pt x="185" y="44"/>
                  </a:cubicBezTo>
                  <a:cubicBezTo>
                    <a:pt x="185" y="44"/>
                    <a:pt x="185" y="44"/>
                    <a:pt x="185" y="43"/>
                  </a:cubicBezTo>
                  <a:cubicBezTo>
                    <a:pt x="186" y="43"/>
                    <a:pt x="186" y="43"/>
                    <a:pt x="186" y="43"/>
                  </a:cubicBezTo>
                  <a:cubicBezTo>
                    <a:pt x="186" y="43"/>
                    <a:pt x="186" y="43"/>
                    <a:pt x="186" y="43"/>
                  </a:cubicBezTo>
                  <a:cubicBezTo>
                    <a:pt x="188" y="43"/>
                    <a:pt x="188" y="43"/>
                    <a:pt x="188" y="43"/>
                  </a:cubicBezTo>
                  <a:cubicBezTo>
                    <a:pt x="188" y="44"/>
                    <a:pt x="187" y="44"/>
                    <a:pt x="187" y="44"/>
                  </a:cubicBezTo>
                  <a:cubicBezTo>
                    <a:pt x="186" y="45"/>
                    <a:pt x="186" y="45"/>
                    <a:pt x="185" y="45"/>
                  </a:cubicBezTo>
                  <a:cubicBezTo>
                    <a:pt x="185" y="45"/>
                    <a:pt x="185" y="45"/>
                    <a:pt x="185" y="45"/>
                  </a:cubicBezTo>
                  <a:cubicBezTo>
                    <a:pt x="184" y="45"/>
                    <a:pt x="184" y="45"/>
                    <a:pt x="184" y="45"/>
                  </a:cubicBezTo>
                  <a:cubicBezTo>
                    <a:pt x="183" y="45"/>
                    <a:pt x="182" y="45"/>
                    <a:pt x="182" y="45"/>
                  </a:cubicBezTo>
                  <a:cubicBezTo>
                    <a:pt x="181" y="44"/>
                    <a:pt x="181" y="44"/>
                    <a:pt x="181" y="43"/>
                  </a:cubicBezTo>
                  <a:cubicBezTo>
                    <a:pt x="181" y="42"/>
                    <a:pt x="181" y="42"/>
                    <a:pt x="181" y="42"/>
                  </a:cubicBezTo>
                  <a:cubicBezTo>
                    <a:pt x="181" y="42"/>
                    <a:pt x="181" y="41"/>
                    <a:pt x="181" y="41"/>
                  </a:cubicBezTo>
                  <a:close/>
                  <a:moveTo>
                    <a:pt x="183" y="41"/>
                  </a:moveTo>
                  <a:cubicBezTo>
                    <a:pt x="186" y="41"/>
                    <a:pt x="186" y="41"/>
                    <a:pt x="186" y="41"/>
                  </a:cubicBezTo>
                  <a:cubicBezTo>
                    <a:pt x="186" y="40"/>
                    <a:pt x="186" y="40"/>
                    <a:pt x="186" y="40"/>
                  </a:cubicBezTo>
                  <a:cubicBezTo>
                    <a:pt x="186" y="40"/>
                    <a:pt x="186" y="40"/>
                    <a:pt x="186" y="40"/>
                  </a:cubicBezTo>
                  <a:cubicBezTo>
                    <a:pt x="186" y="40"/>
                    <a:pt x="186" y="39"/>
                    <a:pt x="186" y="39"/>
                  </a:cubicBezTo>
                  <a:cubicBezTo>
                    <a:pt x="186" y="39"/>
                    <a:pt x="186" y="39"/>
                    <a:pt x="185" y="39"/>
                  </a:cubicBezTo>
                  <a:cubicBezTo>
                    <a:pt x="185" y="39"/>
                    <a:pt x="185" y="39"/>
                    <a:pt x="185" y="39"/>
                  </a:cubicBezTo>
                  <a:cubicBezTo>
                    <a:pt x="185" y="39"/>
                    <a:pt x="185" y="39"/>
                    <a:pt x="185" y="39"/>
                  </a:cubicBezTo>
                  <a:cubicBezTo>
                    <a:pt x="185" y="39"/>
                    <a:pt x="184" y="39"/>
                    <a:pt x="184" y="39"/>
                  </a:cubicBezTo>
                  <a:cubicBezTo>
                    <a:pt x="184" y="40"/>
                    <a:pt x="183" y="40"/>
                    <a:pt x="183" y="41"/>
                  </a:cubicBezTo>
                  <a:close/>
                  <a:moveTo>
                    <a:pt x="117" y="37"/>
                  </a:moveTo>
                  <a:cubicBezTo>
                    <a:pt x="116" y="45"/>
                    <a:pt x="116" y="45"/>
                    <a:pt x="116" y="45"/>
                  </a:cubicBezTo>
                  <a:cubicBezTo>
                    <a:pt x="118" y="45"/>
                    <a:pt x="118" y="45"/>
                    <a:pt x="118" y="45"/>
                  </a:cubicBezTo>
                  <a:cubicBezTo>
                    <a:pt x="118" y="41"/>
                    <a:pt x="118" y="41"/>
                    <a:pt x="118" y="41"/>
                  </a:cubicBezTo>
                  <a:cubicBezTo>
                    <a:pt x="119" y="41"/>
                    <a:pt x="119" y="41"/>
                    <a:pt x="119" y="41"/>
                  </a:cubicBezTo>
                  <a:cubicBezTo>
                    <a:pt x="119" y="41"/>
                    <a:pt x="119" y="41"/>
                    <a:pt x="119" y="41"/>
                  </a:cubicBezTo>
                  <a:cubicBezTo>
                    <a:pt x="119" y="40"/>
                    <a:pt x="119" y="40"/>
                    <a:pt x="119" y="40"/>
                  </a:cubicBezTo>
                  <a:cubicBezTo>
                    <a:pt x="120" y="39"/>
                    <a:pt x="120" y="39"/>
                    <a:pt x="121" y="39"/>
                  </a:cubicBezTo>
                  <a:cubicBezTo>
                    <a:pt x="121" y="39"/>
                    <a:pt x="121" y="39"/>
                    <a:pt x="121" y="39"/>
                  </a:cubicBezTo>
                  <a:cubicBezTo>
                    <a:pt x="121" y="39"/>
                    <a:pt x="121" y="39"/>
                    <a:pt x="121" y="39"/>
                  </a:cubicBezTo>
                  <a:cubicBezTo>
                    <a:pt x="121" y="39"/>
                    <a:pt x="121" y="39"/>
                    <a:pt x="121" y="39"/>
                  </a:cubicBezTo>
                  <a:cubicBezTo>
                    <a:pt x="121" y="39"/>
                    <a:pt x="121" y="39"/>
                    <a:pt x="121" y="39"/>
                  </a:cubicBezTo>
                  <a:cubicBezTo>
                    <a:pt x="122" y="37"/>
                    <a:pt x="122" y="37"/>
                    <a:pt x="122" y="37"/>
                  </a:cubicBezTo>
                  <a:cubicBezTo>
                    <a:pt x="122" y="37"/>
                    <a:pt x="122" y="37"/>
                    <a:pt x="122" y="37"/>
                  </a:cubicBezTo>
                  <a:cubicBezTo>
                    <a:pt x="122" y="37"/>
                    <a:pt x="121" y="37"/>
                    <a:pt x="121" y="37"/>
                  </a:cubicBezTo>
                  <a:cubicBezTo>
                    <a:pt x="121" y="37"/>
                    <a:pt x="120" y="37"/>
                    <a:pt x="120" y="38"/>
                  </a:cubicBezTo>
                  <a:cubicBezTo>
                    <a:pt x="120" y="38"/>
                    <a:pt x="119" y="38"/>
                    <a:pt x="119" y="39"/>
                  </a:cubicBezTo>
                  <a:cubicBezTo>
                    <a:pt x="119" y="39"/>
                    <a:pt x="119" y="39"/>
                    <a:pt x="119" y="39"/>
                  </a:cubicBezTo>
                  <a:cubicBezTo>
                    <a:pt x="119" y="37"/>
                    <a:pt x="119" y="37"/>
                    <a:pt x="119" y="37"/>
                  </a:cubicBezTo>
                  <a:lnTo>
                    <a:pt x="117" y="37"/>
                  </a:lnTo>
                  <a:close/>
                  <a:moveTo>
                    <a:pt x="115" y="41"/>
                  </a:moveTo>
                  <a:cubicBezTo>
                    <a:pt x="115" y="41"/>
                    <a:pt x="115" y="41"/>
                    <a:pt x="115" y="41"/>
                  </a:cubicBezTo>
                  <a:cubicBezTo>
                    <a:pt x="115" y="43"/>
                    <a:pt x="114" y="44"/>
                    <a:pt x="113" y="44"/>
                  </a:cubicBezTo>
                  <a:cubicBezTo>
                    <a:pt x="112" y="45"/>
                    <a:pt x="111" y="45"/>
                    <a:pt x="110" y="45"/>
                  </a:cubicBezTo>
                  <a:cubicBezTo>
                    <a:pt x="110" y="45"/>
                    <a:pt x="110" y="45"/>
                    <a:pt x="110" y="45"/>
                  </a:cubicBezTo>
                  <a:cubicBezTo>
                    <a:pt x="110" y="45"/>
                    <a:pt x="110" y="45"/>
                    <a:pt x="110" y="45"/>
                  </a:cubicBezTo>
                  <a:cubicBezTo>
                    <a:pt x="109" y="45"/>
                    <a:pt x="108" y="45"/>
                    <a:pt x="108" y="45"/>
                  </a:cubicBezTo>
                  <a:cubicBezTo>
                    <a:pt x="107" y="44"/>
                    <a:pt x="107" y="43"/>
                    <a:pt x="107" y="42"/>
                  </a:cubicBezTo>
                  <a:cubicBezTo>
                    <a:pt x="107" y="42"/>
                    <a:pt x="107" y="42"/>
                    <a:pt x="107" y="42"/>
                  </a:cubicBezTo>
                  <a:cubicBezTo>
                    <a:pt x="107" y="42"/>
                    <a:pt x="107" y="41"/>
                    <a:pt x="107" y="41"/>
                  </a:cubicBezTo>
                  <a:cubicBezTo>
                    <a:pt x="107" y="40"/>
                    <a:pt x="108" y="39"/>
                    <a:pt x="109" y="38"/>
                  </a:cubicBezTo>
                  <a:cubicBezTo>
                    <a:pt x="110" y="38"/>
                    <a:pt x="111" y="37"/>
                    <a:pt x="112" y="37"/>
                  </a:cubicBezTo>
                  <a:cubicBezTo>
                    <a:pt x="112" y="37"/>
                    <a:pt x="112" y="37"/>
                    <a:pt x="112" y="37"/>
                  </a:cubicBezTo>
                  <a:cubicBezTo>
                    <a:pt x="112" y="37"/>
                    <a:pt x="112" y="37"/>
                    <a:pt x="112" y="37"/>
                  </a:cubicBezTo>
                  <a:cubicBezTo>
                    <a:pt x="113" y="37"/>
                    <a:pt x="114" y="37"/>
                    <a:pt x="114" y="38"/>
                  </a:cubicBezTo>
                  <a:cubicBezTo>
                    <a:pt x="115" y="38"/>
                    <a:pt x="115" y="39"/>
                    <a:pt x="115" y="40"/>
                  </a:cubicBezTo>
                  <a:cubicBezTo>
                    <a:pt x="115" y="40"/>
                    <a:pt x="115" y="41"/>
                    <a:pt x="115" y="41"/>
                  </a:cubicBezTo>
                  <a:cubicBezTo>
                    <a:pt x="115" y="41"/>
                    <a:pt x="115" y="41"/>
                    <a:pt x="115" y="41"/>
                  </a:cubicBezTo>
                  <a:close/>
                  <a:moveTo>
                    <a:pt x="113" y="40"/>
                  </a:moveTo>
                  <a:cubicBezTo>
                    <a:pt x="113" y="40"/>
                    <a:pt x="113" y="40"/>
                    <a:pt x="113" y="39"/>
                  </a:cubicBezTo>
                  <a:cubicBezTo>
                    <a:pt x="112" y="39"/>
                    <a:pt x="112" y="39"/>
                    <a:pt x="112" y="39"/>
                  </a:cubicBezTo>
                  <a:cubicBezTo>
                    <a:pt x="111" y="39"/>
                    <a:pt x="110" y="39"/>
                    <a:pt x="110" y="39"/>
                  </a:cubicBezTo>
                  <a:cubicBezTo>
                    <a:pt x="110" y="40"/>
                    <a:pt x="109" y="40"/>
                    <a:pt x="109" y="41"/>
                  </a:cubicBezTo>
                  <a:cubicBezTo>
                    <a:pt x="109" y="41"/>
                    <a:pt x="109" y="41"/>
                    <a:pt x="109" y="41"/>
                  </a:cubicBezTo>
                  <a:cubicBezTo>
                    <a:pt x="109" y="41"/>
                    <a:pt x="109" y="41"/>
                    <a:pt x="109" y="41"/>
                  </a:cubicBezTo>
                  <a:cubicBezTo>
                    <a:pt x="109" y="41"/>
                    <a:pt x="109" y="42"/>
                    <a:pt x="109" y="42"/>
                  </a:cubicBezTo>
                  <a:cubicBezTo>
                    <a:pt x="109" y="42"/>
                    <a:pt x="109" y="42"/>
                    <a:pt x="109" y="42"/>
                  </a:cubicBezTo>
                  <a:cubicBezTo>
                    <a:pt x="109" y="43"/>
                    <a:pt x="109" y="43"/>
                    <a:pt x="109" y="43"/>
                  </a:cubicBezTo>
                  <a:cubicBezTo>
                    <a:pt x="110" y="44"/>
                    <a:pt x="110" y="44"/>
                    <a:pt x="111" y="44"/>
                  </a:cubicBezTo>
                  <a:cubicBezTo>
                    <a:pt x="111" y="44"/>
                    <a:pt x="112" y="43"/>
                    <a:pt x="112" y="43"/>
                  </a:cubicBezTo>
                  <a:cubicBezTo>
                    <a:pt x="112" y="43"/>
                    <a:pt x="113" y="42"/>
                    <a:pt x="113" y="42"/>
                  </a:cubicBezTo>
                  <a:cubicBezTo>
                    <a:pt x="113" y="42"/>
                    <a:pt x="113" y="42"/>
                    <a:pt x="113" y="42"/>
                  </a:cubicBezTo>
                  <a:cubicBezTo>
                    <a:pt x="113" y="42"/>
                    <a:pt x="113" y="41"/>
                    <a:pt x="113" y="41"/>
                  </a:cubicBezTo>
                  <a:cubicBezTo>
                    <a:pt x="113" y="41"/>
                    <a:pt x="113" y="41"/>
                    <a:pt x="113" y="41"/>
                  </a:cubicBezTo>
                  <a:cubicBezTo>
                    <a:pt x="113" y="41"/>
                    <a:pt x="113" y="41"/>
                    <a:pt x="113" y="41"/>
                  </a:cubicBezTo>
                  <a:cubicBezTo>
                    <a:pt x="113" y="41"/>
                    <a:pt x="113" y="41"/>
                    <a:pt x="113" y="41"/>
                  </a:cubicBezTo>
                  <a:cubicBezTo>
                    <a:pt x="113" y="41"/>
                    <a:pt x="113" y="41"/>
                    <a:pt x="113" y="41"/>
                  </a:cubicBezTo>
                  <a:cubicBezTo>
                    <a:pt x="113" y="41"/>
                    <a:pt x="113" y="41"/>
                    <a:pt x="113" y="40"/>
                  </a:cubicBezTo>
                  <a:close/>
                  <a:moveTo>
                    <a:pt x="103" y="35"/>
                  </a:moveTo>
                  <a:cubicBezTo>
                    <a:pt x="104" y="35"/>
                    <a:pt x="105" y="35"/>
                    <a:pt x="106" y="36"/>
                  </a:cubicBezTo>
                  <a:cubicBezTo>
                    <a:pt x="106" y="36"/>
                    <a:pt x="107" y="37"/>
                    <a:pt x="107" y="38"/>
                  </a:cubicBezTo>
                  <a:cubicBezTo>
                    <a:pt x="107" y="38"/>
                    <a:pt x="107" y="38"/>
                    <a:pt x="107" y="38"/>
                  </a:cubicBezTo>
                  <a:cubicBezTo>
                    <a:pt x="107" y="38"/>
                    <a:pt x="107" y="38"/>
                    <a:pt x="107" y="38"/>
                  </a:cubicBezTo>
                  <a:cubicBezTo>
                    <a:pt x="107" y="38"/>
                    <a:pt x="106" y="39"/>
                    <a:pt x="106" y="39"/>
                  </a:cubicBezTo>
                  <a:cubicBezTo>
                    <a:pt x="106" y="39"/>
                    <a:pt x="106" y="39"/>
                    <a:pt x="106" y="40"/>
                  </a:cubicBezTo>
                  <a:cubicBezTo>
                    <a:pt x="106" y="40"/>
                    <a:pt x="106" y="40"/>
                    <a:pt x="106" y="41"/>
                  </a:cubicBezTo>
                  <a:cubicBezTo>
                    <a:pt x="106" y="41"/>
                    <a:pt x="106" y="41"/>
                    <a:pt x="106" y="41"/>
                  </a:cubicBezTo>
                  <a:cubicBezTo>
                    <a:pt x="105" y="42"/>
                    <a:pt x="105" y="43"/>
                    <a:pt x="104" y="44"/>
                  </a:cubicBezTo>
                  <a:cubicBezTo>
                    <a:pt x="103" y="45"/>
                    <a:pt x="102" y="45"/>
                    <a:pt x="101" y="45"/>
                  </a:cubicBezTo>
                  <a:cubicBezTo>
                    <a:pt x="96" y="45"/>
                    <a:pt x="96" y="45"/>
                    <a:pt x="96" y="45"/>
                  </a:cubicBezTo>
                  <a:cubicBezTo>
                    <a:pt x="99" y="35"/>
                    <a:pt x="99" y="35"/>
                    <a:pt x="99" y="35"/>
                  </a:cubicBezTo>
                  <a:lnTo>
                    <a:pt x="103" y="35"/>
                  </a:lnTo>
                  <a:close/>
                  <a:moveTo>
                    <a:pt x="104" y="37"/>
                  </a:moveTo>
                  <a:cubicBezTo>
                    <a:pt x="104" y="37"/>
                    <a:pt x="103" y="37"/>
                    <a:pt x="103" y="37"/>
                  </a:cubicBezTo>
                  <a:cubicBezTo>
                    <a:pt x="103" y="37"/>
                    <a:pt x="103" y="36"/>
                    <a:pt x="103" y="36"/>
                  </a:cubicBezTo>
                  <a:cubicBezTo>
                    <a:pt x="103" y="36"/>
                    <a:pt x="102" y="36"/>
                    <a:pt x="102" y="36"/>
                  </a:cubicBezTo>
                  <a:cubicBezTo>
                    <a:pt x="100" y="36"/>
                    <a:pt x="100" y="36"/>
                    <a:pt x="100" y="36"/>
                  </a:cubicBezTo>
                  <a:cubicBezTo>
                    <a:pt x="99" y="43"/>
                    <a:pt x="99" y="43"/>
                    <a:pt x="99" y="43"/>
                  </a:cubicBezTo>
                  <a:cubicBezTo>
                    <a:pt x="101" y="43"/>
                    <a:pt x="101" y="43"/>
                    <a:pt x="101" y="43"/>
                  </a:cubicBezTo>
                  <a:cubicBezTo>
                    <a:pt x="102" y="43"/>
                    <a:pt x="102" y="43"/>
                    <a:pt x="103" y="42"/>
                  </a:cubicBezTo>
                  <a:cubicBezTo>
                    <a:pt x="103" y="42"/>
                    <a:pt x="104" y="41"/>
                    <a:pt x="104" y="40"/>
                  </a:cubicBezTo>
                  <a:cubicBezTo>
                    <a:pt x="104" y="40"/>
                    <a:pt x="104" y="40"/>
                    <a:pt x="104" y="40"/>
                  </a:cubicBezTo>
                  <a:cubicBezTo>
                    <a:pt x="104" y="40"/>
                    <a:pt x="104" y="40"/>
                    <a:pt x="104" y="40"/>
                  </a:cubicBezTo>
                  <a:cubicBezTo>
                    <a:pt x="104" y="40"/>
                    <a:pt x="104" y="39"/>
                    <a:pt x="104" y="39"/>
                  </a:cubicBezTo>
                  <a:cubicBezTo>
                    <a:pt x="104" y="39"/>
                    <a:pt x="104" y="39"/>
                    <a:pt x="104" y="38"/>
                  </a:cubicBezTo>
                  <a:cubicBezTo>
                    <a:pt x="104" y="38"/>
                    <a:pt x="104" y="37"/>
                    <a:pt x="104" y="37"/>
                  </a:cubicBezTo>
                  <a:close/>
                  <a:moveTo>
                    <a:pt x="129" y="39"/>
                  </a:moveTo>
                  <a:cubicBezTo>
                    <a:pt x="129" y="39"/>
                    <a:pt x="129" y="39"/>
                    <a:pt x="129" y="39"/>
                  </a:cubicBezTo>
                  <a:cubicBezTo>
                    <a:pt x="128" y="44"/>
                    <a:pt x="128" y="44"/>
                    <a:pt x="128" y="44"/>
                  </a:cubicBezTo>
                  <a:cubicBezTo>
                    <a:pt x="128" y="44"/>
                    <a:pt x="128" y="44"/>
                    <a:pt x="128" y="44"/>
                  </a:cubicBezTo>
                  <a:cubicBezTo>
                    <a:pt x="128" y="44"/>
                    <a:pt x="128" y="44"/>
                    <a:pt x="128" y="44"/>
                  </a:cubicBezTo>
                  <a:cubicBezTo>
                    <a:pt x="128" y="45"/>
                    <a:pt x="128" y="45"/>
                    <a:pt x="128" y="45"/>
                  </a:cubicBezTo>
                  <a:cubicBezTo>
                    <a:pt x="128" y="45"/>
                    <a:pt x="128" y="45"/>
                    <a:pt x="128" y="45"/>
                  </a:cubicBezTo>
                  <a:cubicBezTo>
                    <a:pt x="128" y="45"/>
                    <a:pt x="128" y="45"/>
                    <a:pt x="128" y="45"/>
                  </a:cubicBezTo>
                  <a:cubicBezTo>
                    <a:pt x="126" y="45"/>
                    <a:pt x="126" y="45"/>
                    <a:pt x="126" y="45"/>
                  </a:cubicBezTo>
                  <a:cubicBezTo>
                    <a:pt x="126" y="45"/>
                    <a:pt x="126" y="45"/>
                    <a:pt x="126" y="45"/>
                  </a:cubicBezTo>
                  <a:cubicBezTo>
                    <a:pt x="126" y="45"/>
                    <a:pt x="126" y="45"/>
                    <a:pt x="126" y="45"/>
                  </a:cubicBezTo>
                  <a:cubicBezTo>
                    <a:pt x="126" y="45"/>
                    <a:pt x="126" y="45"/>
                    <a:pt x="126" y="45"/>
                  </a:cubicBezTo>
                  <a:cubicBezTo>
                    <a:pt x="126" y="45"/>
                    <a:pt x="126" y="45"/>
                    <a:pt x="126" y="45"/>
                  </a:cubicBezTo>
                  <a:cubicBezTo>
                    <a:pt x="126" y="45"/>
                    <a:pt x="126" y="45"/>
                    <a:pt x="126" y="45"/>
                  </a:cubicBezTo>
                  <a:cubicBezTo>
                    <a:pt x="126" y="44"/>
                    <a:pt x="126" y="44"/>
                    <a:pt x="126" y="44"/>
                  </a:cubicBezTo>
                  <a:cubicBezTo>
                    <a:pt x="126" y="44"/>
                    <a:pt x="126" y="44"/>
                    <a:pt x="126" y="44"/>
                  </a:cubicBezTo>
                  <a:cubicBezTo>
                    <a:pt x="126" y="44"/>
                    <a:pt x="126" y="45"/>
                    <a:pt x="125" y="45"/>
                  </a:cubicBezTo>
                  <a:cubicBezTo>
                    <a:pt x="125" y="45"/>
                    <a:pt x="125" y="45"/>
                    <a:pt x="124" y="45"/>
                  </a:cubicBezTo>
                  <a:cubicBezTo>
                    <a:pt x="124" y="45"/>
                    <a:pt x="124" y="45"/>
                    <a:pt x="123" y="45"/>
                  </a:cubicBezTo>
                  <a:cubicBezTo>
                    <a:pt x="123" y="45"/>
                    <a:pt x="122" y="45"/>
                    <a:pt x="122" y="45"/>
                  </a:cubicBezTo>
                  <a:cubicBezTo>
                    <a:pt x="121" y="45"/>
                    <a:pt x="121" y="44"/>
                    <a:pt x="121" y="44"/>
                  </a:cubicBezTo>
                  <a:cubicBezTo>
                    <a:pt x="121" y="44"/>
                    <a:pt x="121" y="44"/>
                    <a:pt x="121" y="43"/>
                  </a:cubicBezTo>
                  <a:cubicBezTo>
                    <a:pt x="121" y="43"/>
                    <a:pt x="121" y="43"/>
                    <a:pt x="121" y="43"/>
                  </a:cubicBezTo>
                  <a:cubicBezTo>
                    <a:pt x="121" y="42"/>
                    <a:pt x="122" y="42"/>
                    <a:pt x="122" y="41"/>
                  </a:cubicBezTo>
                  <a:cubicBezTo>
                    <a:pt x="123" y="41"/>
                    <a:pt x="123" y="41"/>
                    <a:pt x="124" y="41"/>
                  </a:cubicBezTo>
                  <a:cubicBezTo>
                    <a:pt x="126" y="40"/>
                    <a:pt x="126" y="40"/>
                    <a:pt x="126" y="40"/>
                  </a:cubicBezTo>
                  <a:cubicBezTo>
                    <a:pt x="126" y="40"/>
                    <a:pt x="126" y="40"/>
                    <a:pt x="126" y="40"/>
                  </a:cubicBezTo>
                  <a:cubicBezTo>
                    <a:pt x="126" y="40"/>
                    <a:pt x="126" y="40"/>
                    <a:pt x="126" y="40"/>
                  </a:cubicBezTo>
                  <a:cubicBezTo>
                    <a:pt x="126" y="40"/>
                    <a:pt x="126" y="40"/>
                    <a:pt x="127" y="40"/>
                  </a:cubicBezTo>
                  <a:cubicBezTo>
                    <a:pt x="127" y="40"/>
                    <a:pt x="127" y="40"/>
                    <a:pt x="127" y="40"/>
                  </a:cubicBezTo>
                  <a:cubicBezTo>
                    <a:pt x="127" y="40"/>
                    <a:pt x="127" y="40"/>
                    <a:pt x="127" y="40"/>
                  </a:cubicBezTo>
                  <a:cubicBezTo>
                    <a:pt x="127" y="40"/>
                    <a:pt x="127" y="40"/>
                    <a:pt x="127" y="40"/>
                  </a:cubicBezTo>
                  <a:cubicBezTo>
                    <a:pt x="127" y="39"/>
                    <a:pt x="127" y="39"/>
                    <a:pt x="127" y="39"/>
                  </a:cubicBezTo>
                  <a:cubicBezTo>
                    <a:pt x="126" y="39"/>
                    <a:pt x="126" y="39"/>
                    <a:pt x="126" y="39"/>
                  </a:cubicBezTo>
                  <a:cubicBezTo>
                    <a:pt x="126" y="39"/>
                    <a:pt x="126" y="39"/>
                    <a:pt x="126" y="39"/>
                  </a:cubicBezTo>
                  <a:cubicBezTo>
                    <a:pt x="126" y="39"/>
                    <a:pt x="126" y="39"/>
                    <a:pt x="126" y="39"/>
                  </a:cubicBezTo>
                  <a:cubicBezTo>
                    <a:pt x="125" y="39"/>
                    <a:pt x="125" y="39"/>
                    <a:pt x="125" y="39"/>
                  </a:cubicBezTo>
                  <a:cubicBezTo>
                    <a:pt x="124" y="39"/>
                    <a:pt x="124" y="39"/>
                    <a:pt x="124" y="40"/>
                  </a:cubicBezTo>
                  <a:cubicBezTo>
                    <a:pt x="124" y="40"/>
                    <a:pt x="124" y="40"/>
                    <a:pt x="124" y="40"/>
                  </a:cubicBezTo>
                  <a:cubicBezTo>
                    <a:pt x="124" y="40"/>
                    <a:pt x="124" y="40"/>
                    <a:pt x="124" y="40"/>
                  </a:cubicBezTo>
                  <a:cubicBezTo>
                    <a:pt x="122" y="40"/>
                    <a:pt x="122" y="40"/>
                    <a:pt x="122" y="40"/>
                  </a:cubicBezTo>
                  <a:cubicBezTo>
                    <a:pt x="122" y="39"/>
                    <a:pt x="123" y="38"/>
                    <a:pt x="124" y="38"/>
                  </a:cubicBezTo>
                  <a:cubicBezTo>
                    <a:pt x="124" y="37"/>
                    <a:pt x="125" y="37"/>
                    <a:pt x="126" y="37"/>
                  </a:cubicBezTo>
                  <a:cubicBezTo>
                    <a:pt x="126" y="37"/>
                    <a:pt x="126" y="37"/>
                    <a:pt x="126" y="37"/>
                  </a:cubicBezTo>
                  <a:cubicBezTo>
                    <a:pt x="126" y="37"/>
                    <a:pt x="126" y="37"/>
                    <a:pt x="126" y="37"/>
                  </a:cubicBezTo>
                  <a:cubicBezTo>
                    <a:pt x="126" y="37"/>
                    <a:pt x="126" y="37"/>
                    <a:pt x="127" y="37"/>
                  </a:cubicBezTo>
                  <a:cubicBezTo>
                    <a:pt x="127" y="37"/>
                    <a:pt x="127" y="37"/>
                    <a:pt x="127" y="37"/>
                  </a:cubicBezTo>
                  <a:cubicBezTo>
                    <a:pt x="128" y="37"/>
                    <a:pt x="128" y="38"/>
                    <a:pt x="128" y="38"/>
                  </a:cubicBezTo>
                  <a:cubicBezTo>
                    <a:pt x="129" y="38"/>
                    <a:pt x="129" y="38"/>
                    <a:pt x="129" y="39"/>
                  </a:cubicBezTo>
                  <a:cubicBezTo>
                    <a:pt x="129" y="39"/>
                    <a:pt x="129" y="39"/>
                    <a:pt x="129" y="39"/>
                  </a:cubicBezTo>
                  <a:cubicBezTo>
                    <a:pt x="129" y="39"/>
                    <a:pt x="129" y="39"/>
                    <a:pt x="129" y="39"/>
                  </a:cubicBezTo>
                  <a:close/>
                  <a:moveTo>
                    <a:pt x="126" y="41"/>
                  </a:moveTo>
                  <a:cubicBezTo>
                    <a:pt x="126" y="41"/>
                    <a:pt x="126" y="42"/>
                    <a:pt x="126" y="42"/>
                  </a:cubicBezTo>
                  <a:cubicBezTo>
                    <a:pt x="126" y="42"/>
                    <a:pt x="125" y="42"/>
                    <a:pt x="125" y="42"/>
                  </a:cubicBezTo>
                  <a:cubicBezTo>
                    <a:pt x="125" y="42"/>
                    <a:pt x="124" y="42"/>
                    <a:pt x="124" y="42"/>
                  </a:cubicBezTo>
                  <a:cubicBezTo>
                    <a:pt x="124" y="42"/>
                    <a:pt x="123" y="43"/>
                    <a:pt x="123" y="43"/>
                  </a:cubicBezTo>
                  <a:cubicBezTo>
                    <a:pt x="123" y="43"/>
                    <a:pt x="123" y="43"/>
                    <a:pt x="123" y="43"/>
                  </a:cubicBezTo>
                  <a:cubicBezTo>
                    <a:pt x="123" y="43"/>
                    <a:pt x="123" y="43"/>
                    <a:pt x="123" y="43"/>
                  </a:cubicBezTo>
                  <a:cubicBezTo>
                    <a:pt x="123" y="43"/>
                    <a:pt x="123" y="43"/>
                    <a:pt x="123" y="43"/>
                  </a:cubicBezTo>
                  <a:cubicBezTo>
                    <a:pt x="123" y="43"/>
                    <a:pt x="123" y="43"/>
                    <a:pt x="123" y="43"/>
                  </a:cubicBezTo>
                  <a:cubicBezTo>
                    <a:pt x="123" y="43"/>
                    <a:pt x="123" y="44"/>
                    <a:pt x="123" y="44"/>
                  </a:cubicBezTo>
                  <a:cubicBezTo>
                    <a:pt x="124" y="44"/>
                    <a:pt x="124" y="44"/>
                    <a:pt x="124" y="44"/>
                  </a:cubicBezTo>
                  <a:cubicBezTo>
                    <a:pt x="124" y="44"/>
                    <a:pt x="124" y="44"/>
                    <a:pt x="124" y="44"/>
                  </a:cubicBezTo>
                  <a:cubicBezTo>
                    <a:pt x="124" y="44"/>
                    <a:pt x="124" y="44"/>
                    <a:pt x="124" y="44"/>
                  </a:cubicBezTo>
                  <a:cubicBezTo>
                    <a:pt x="124" y="44"/>
                    <a:pt x="124" y="44"/>
                    <a:pt x="124" y="44"/>
                  </a:cubicBezTo>
                  <a:cubicBezTo>
                    <a:pt x="124" y="44"/>
                    <a:pt x="124" y="44"/>
                    <a:pt x="124" y="44"/>
                  </a:cubicBezTo>
                  <a:cubicBezTo>
                    <a:pt x="125" y="44"/>
                    <a:pt x="125" y="44"/>
                    <a:pt x="126" y="43"/>
                  </a:cubicBezTo>
                  <a:cubicBezTo>
                    <a:pt x="126" y="43"/>
                    <a:pt x="126" y="43"/>
                    <a:pt x="126" y="42"/>
                  </a:cubicBezTo>
                  <a:cubicBezTo>
                    <a:pt x="126" y="42"/>
                    <a:pt x="126" y="42"/>
                    <a:pt x="126" y="42"/>
                  </a:cubicBezTo>
                  <a:lnTo>
                    <a:pt x="126" y="41"/>
                  </a:lnTo>
                  <a:close/>
                  <a:moveTo>
                    <a:pt x="130" y="41"/>
                  </a:moveTo>
                  <a:cubicBezTo>
                    <a:pt x="130" y="40"/>
                    <a:pt x="131" y="39"/>
                    <a:pt x="131" y="38"/>
                  </a:cubicBezTo>
                  <a:cubicBezTo>
                    <a:pt x="132" y="38"/>
                    <a:pt x="133" y="37"/>
                    <a:pt x="134" y="37"/>
                  </a:cubicBezTo>
                  <a:cubicBezTo>
                    <a:pt x="134" y="37"/>
                    <a:pt x="134" y="37"/>
                    <a:pt x="134" y="37"/>
                  </a:cubicBezTo>
                  <a:cubicBezTo>
                    <a:pt x="134" y="37"/>
                    <a:pt x="134" y="37"/>
                    <a:pt x="134" y="37"/>
                  </a:cubicBezTo>
                  <a:cubicBezTo>
                    <a:pt x="134" y="37"/>
                    <a:pt x="135" y="37"/>
                    <a:pt x="135" y="37"/>
                  </a:cubicBezTo>
                  <a:cubicBezTo>
                    <a:pt x="135" y="38"/>
                    <a:pt x="136" y="38"/>
                    <a:pt x="136" y="38"/>
                  </a:cubicBezTo>
                  <a:cubicBezTo>
                    <a:pt x="136" y="38"/>
                    <a:pt x="136" y="38"/>
                    <a:pt x="136" y="38"/>
                  </a:cubicBezTo>
                  <a:cubicBezTo>
                    <a:pt x="136" y="38"/>
                    <a:pt x="136" y="38"/>
                    <a:pt x="136" y="38"/>
                  </a:cubicBezTo>
                  <a:cubicBezTo>
                    <a:pt x="136" y="38"/>
                    <a:pt x="136" y="38"/>
                    <a:pt x="136" y="38"/>
                  </a:cubicBezTo>
                  <a:cubicBezTo>
                    <a:pt x="137" y="35"/>
                    <a:pt x="137" y="35"/>
                    <a:pt x="137" y="35"/>
                  </a:cubicBezTo>
                  <a:cubicBezTo>
                    <a:pt x="139" y="35"/>
                    <a:pt x="139" y="35"/>
                    <a:pt x="139" y="35"/>
                  </a:cubicBezTo>
                  <a:cubicBezTo>
                    <a:pt x="137" y="45"/>
                    <a:pt x="137" y="45"/>
                    <a:pt x="137" y="45"/>
                  </a:cubicBezTo>
                  <a:cubicBezTo>
                    <a:pt x="135" y="45"/>
                    <a:pt x="135" y="45"/>
                    <a:pt x="135" y="45"/>
                  </a:cubicBezTo>
                  <a:cubicBezTo>
                    <a:pt x="135" y="44"/>
                    <a:pt x="135" y="44"/>
                    <a:pt x="135" y="44"/>
                  </a:cubicBezTo>
                  <a:cubicBezTo>
                    <a:pt x="135" y="44"/>
                    <a:pt x="135" y="44"/>
                    <a:pt x="135" y="44"/>
                  </a:cubicBezTo>
                  <a:cubicBezTo>
                    <a:pt x="134" y="45"/>
                    <a:pt x="134" y="45"/>
                    <a:pt x="134" y="45"/>
                  </a:cubicBezTo>
                  <a:cubicBezTo>
                    <a:pt x="134" y="45"/>
                    <a:pt x="133" y="45"/>
                    <a:pt x="133" y="45"/>
                  </a:cubicBezTo>
                  <a:cubicBezTo>
                    <a:pt x="133" y="45"/>
                    <a:pt x="133" y="45"/>
                    <a:pt x="133" y="45"/>
                  </a:cubicBezTo>
                  <a:cubicBezTo>
                    <a:pt x="132" y="45"/>
                    <a:pt x="132" y="45"/>
                    <a:pt x="132" y="45"/>
                  </a:cubicBezTo>
                  <a:cubicBezTo>
                    <a:pt x="131" y="45"/>
                    <a:pt x="131" y="45"/>
                    <a:pt x="130" y="45"/>
                  </a:cubicBezTo>
                  <a:cubicBezTo>
                    <a:pt x="130" y="44"/>
                    <a:pt x="130" y="43"/>
                    <a:pt x="130" y="43"/>
                  </a:cubicBezTo>
                  <a:cubicBezTo>
                    <a:pt x="130" y="42"/>
                    <a:pt x="130" y="42"/>
                    <a:pt x="130" y="42"/>
                  </a:cubicBezTo>
                  <a:cubicBezTo>
                    <a:pt x="130" y="42"/>
                    <a:pt x="130" y="41"/>
                    <a:pt x="130" y="41"/>
                  </a:cubicBezTo>
                  <a:close/>
                  <a:moveTo>
                    <a:pt x="132" y="42"/>
                  </a:moveTo>
                  <a:cubicBezTo>
                    <a:pt x="132" y="43"/>
                    <a:pt x="132" y="43"/>
                    <a:pt x="132" y="43"/>
                  </a:cubicBezTo>
                  <a:cubicBezTo>
                    <a:pt x="132" y="44"/>
                    <a:pt x="133" y="44"/>
                    <a:pt x="133" y="44"/>
                  </a:cubicBezTo>
                  <a:cubicBezTo>
                    <a:pt x="134" y="44"/>
                    <a:pt x="134" y="43"/>
                    <a:pt x="135" y="43"/>
                  </a:cubicBezTo>
                  <a:cubicBezTo>
                    <a:pt x="135" y="43"/>
                    <a:pt x="135" y="42"/>
                    <a:pt x="135" y="41"/>
                  </a:cubicBezTo>
                  <a:cubicBezTo>
                    <a:pt x="135" y="41"/>
                    <a:pt x="135" y="41"/>
                    <a:pt x="135" y="41"/>
                  </a:cubicBezTo>
                  <a:cubicBezTo>
                    <a:pt x="135" y="41"/>
                    <a:pt x="135" y="41"/>
                    <a:pt x="135" y="41"/>
                  </a:cubicBezTo>
                  <a:cubicBezTo>
                    <a:pt x="135" y="41"/>
                    <a:pt x="135" y="41"/>
                    <a:pt x="135" y="41"/>
                  </a:cubicBezTo>
                  <a:cubicBezTo>
                    <a:pt x="135" y="41"/>
                    <a:pt x="135" y="41"/>
                    <a:pt x="135" y="40"/>
                  </a:cubicBezTo>
                  <a:cubicBezTo>
                    <a:pt x="135" y="40"/>
                    <a:pt x="135" y="40"/>
                    <a:pt x="135" y="39"/>
                  </a:cubicBezTo>
                  <a:cubicBezTo>
                    <a:pt x="135" y="39"/>
                    <a:pt x="135" y="39"/>
                    <a:pt x="134" y="39"/>
                  </a:cubicBezTo>
                  <a:cubicBezTo>
                    <a:pt x="133" y="39"/>
                    <a:pt x="133" y="39"/>
                    <a:pt x="133" y="40"/>
                  </a:cubicBezTo>
                  <a:cubicBezTo>
                    <a:pt x="132" y="40"/>
                    <a:pt x="132" y="41"/>
                    <a:pt x="132" y="41"/>
                  </a:cubicBezTo>
                  <a:cubicBezTo>
                    <a:pt x="132" y="41"/>
                    <a:pt x="132" y="41"/>
                    <a:pt x="132" y="41"/>
                  </a:cubicBezTo>
                  <a:cubicBezTo>
                    <a:pt x="132" y="41"/>
                    <a:pt x="132" y="42"/>
                    <a:pt x="132" y="42"/>
                  </a:cubicBezTo>
                  <a:cubicBezTo>
                    <a:pt x="132" y="42"/>
                    <a:pt x="132" y="42"/>
                    <a:pt x="132" y="42"/>
                  </a:cubicBezTo>
                  <a:close/>
                  <a:moveTo>
                    <a:pt x="196" y="38"/>
                  </a:moveTo>
                  <a:cubicBezTo>
                    <a:pt x="195" y="37"/>
                    <a:pt x="195" y="37"/>
                    <a:pt x="194" y="37"/>
                  </a:cubicBezTo>
                  <a:cubicBezTo>
                    <a:pt x="194" y="37"/>
                    <a:pt x="194" y="37"/>
                    <a:pt x="194" y="37"/>
                  </a:cubicBezTo>
                  <a:cubicBezTo>
                    <a:pt x="194" y="37"/>
                    <a:pt x="194" y="37"/>
                    <a:pt x="194" y="37"/>
                  </a:cubicBezTo>
                  <a:cubicBezTo>
                    <a:pt x="193" y="37"/>
                    <a:pt x="192" y="37"/>
                    <a:pt x="191" y="38"/>
                  </a:cubicBezTo>
                  <a:cubicBezTo>
                    <a:pt x="191" y="38"/>
                    <a:pt x="190" y="39"/>
                    <a:pt x="190" y="39"/>
                  </a:cubicBezTo>
                  <a:cubicBezTo>
                    <a:pt x="190" y="39"/>
                    <a:pt x="190" y="39"/>
                    <a:pt x="190" y="39"/>
                  </a:cubicBezTo>
                  <a:cubicBezTo>
                    <a:pt x="190" y="40"/>
                    <a:pt x="190" y="40"/>
                    <a:pt x="190" y="40"/>
                  </a:cubicBezTo>
                  <a:cubicBezTo>
                    <a:pt x="190" y="40"/>
                    <a:pt x="190" y="40"/>
                    <a:pt x="190" y="40"/>
                  </a:cubicBezTo>
                  <a:cubicBezTo>
                    <a:pt x="190" y="40"/>
                    <a:pt x="190" y="40"/>
                    <a:pt x="190" y="40"/>
                  </a:cubicBezTo>
                  <a:cubicBezTo>
                    <a:pt x="190" y="41"/>
                    <a:pt x="190" y="41"/>
                    <a:pt x="190" y="41"/>
                  </a:cubicBezTo>
                  <a:cubicBezTo>
                    <a:pt x="191" y="42"/>
                    <a:pt x="191" y="42"/>
                    <a:pt x="192" y="42"/>
                  </a:cubicBezTo>
                  <a:cubicBezTo>
                    <a:pt x="192" y="42"/>
                    <a:pt x="192" y="42"/>
                    <a:pt x="192" y="42"/>
                  </a:cubicBezTo>
                  <a:cubicBezTo>
                    <a:pt x="192" y="42"/>
                    <a:pt x="193" y="42"/>
                    <a:pt x="193" y="42"/>
                  </a:cubicBezTo>
                  <a:cubicBezTo>
                    <a:pt x="193" y="42"/>
                    <a:pt x="193" y="42"/>
                    <a:pt x="194" y="42"/>
                  </a:cubicBezTo>
                  <a:cubicBezTo>
                    <a:pt x="194" y="43"/>
                    <a:pt x="194" y="43"/>
                    <a:pt x="194" y="43"/>
                  </a:cubicBezTo>
                  <a:cubicBezTo>
                    <a:pt x="194" y="43"/>
                    <a:pt x="194" y="43"/>
                    <a:pt x="194" y="43"/>
                  </a:cubicBezTo>
                  <a:cubicBezTo>
                    <a:pt x="194" y="43"/>
                    <a:pt x="194" y="43"/>
                    <a:pt x="194" y="43"/>
                  </a:cubicBezTo>
                  <a:cubicBezTo>
                    <a:pt x="194" y="43"/>
                    <a:pt x="194" y="43"/>
                    <a:pt x="194" y="43"/>
                  </a:cubicBezTo>
                  <a:cubicBezTo>
                    <a:pt x="194" y="43"/>
                    <a:pt x="194" y="43"/>
                    <a:pt x="194" y="43"/>
                  </a:cubicBezTo>
                  <a:cubicBezTo>
                    <a:pt x="194" y="43"/>
                    <a:pt x="194" y="43"/>
                    <a:pt x="194" y="43"/>
                  </a:cubicBezTo>
                  <a:cubicBezTo>
                    <a:pt x="194" y="43"/>
                    <a:pt x="194" y="43"/>
                    <a:pt x="194" y="43"/>
                  </a:cubicBezTo>
                  <a:cubicBezTo>
                    <a:pt x="194" y="43"/>
                    <a:pt x="194" y="44"/>
                    <a:pt x="193" y="44"/>
                  </a:cubicBezTo>
                  <a:cubicBezTo>
                    <a:pt x="193" y="44"/>
                    <a:pt x="193" y="44"/>
                    <a:pt x="193" y="44"/>
                  </a:cubicBezTo>
                  <a:cubicBezTo>
                    <a:pt x="192" y="44"/>
                    <a:pt x="192" y="44"/>
                    <a:pt x="191" y="44"/>
                  </a:cubicBezTo>
                  <a:cubicBezTo>
                    <a:pt x="191" y="43"/>
                    <a:pt x="191" y="43"/>
                    <a:pt x="191" y="43"/>
                  </a:cubicBezTo>
                  <a:cubicBezTo>
                    <a:pt x="191" y="43"/>
                    <a:pt x="191" y="43"/>
                    <a:pt x="191" y="43"/>
                  </a:cubicBezTo>
                  <a:cubicBezTo>
                    <a:pt x="191" y="43"/>
                    <a:pt x="191" y="43"/>
                    <a:pt x="191" y="43"/>
                  </a:cubicBezTo>
                  <a:cubicBezTo>
                    <a:pt x="189" y="43"/>
                    <a:pt x="189" y="43"/>
                    <a:pt x="189" y="43"/>
                  </a:cubicBezTo>
                  <a:cubicBezTo>
                    <a:pt x="189" y="43"/>
                    <a:pt x="189" y="43"/>
                    <a:pt x="189" y="43"/>
                  </a:cubicBezTo>
                  <a:cubicBezTo>
                    <a:pt x="189" y="43"/>
                    <a:pt x="189" y="43"/>
                    <a:pt x="189" y="43"/>
                  </a:cubicBezTo>
                  <a:cubicBezTo>
                    <a:pt x="189" y="44"/>
                    <a:pt x="189" y="45"/>
                    <a:pt x="190" y="45"/>
                  </a:cubicBezTo>
                  <a:cubicBezTo>
                    <a:pt x="191" y="45"/>
                    <a:pt x="191" y="45"/>
                    <a:pt x="192" y="45"/>
                  </a:cubicBezTo>
                  <a:cubicBezTo>
                    <a:pt x="192" y="45"/>
                    <a:pt x="192" y="45"/>
                    <a:pt x="192" y="45"/>
                  </a:cubicBezTo>
                  <a:cubicBezTo>
                    <a:pt x="192" y="45"/>
                    <a:pt x="192" y="45"/>
                    <a:pt x="192" y="45"/>
                  </a:cubicBezTo>
                  <a:cubicBezTo>
                    <a:pt x="192" y="45"/>
                    <a:pt x="193" y="45"/>
                    <a:pt x="193" y="45"/>
                  </a:cubicBezTo>
                  <a:cubicBezTo>
                    <a:pt x="193" y="45"/>
                    <a:pt x="193" y="45"/>
                    <a:pt x="194" y="45"/>
                  </a:cubicBezTo>
                  <a:cubicBezTo>
                    <a:pt x="194" y="45"/>
                    <a:pt x="195" y="45"/>
                    <a:pt x="195" y="44"/>
                  </a:cubicBezTo>
                  <a:cubicBezTo>
                    <a:pt x="196" y="44"/>
                    <a:pt x="196" y="43"/>
                    <a:pt x="196" y="43"/>
                  </a:cubicBezTo>
                  <a:cubicBezTo>
                    <a:pt x="196" y="43"/>
                    <a:pt x="196" y="43"/>
                    <a:pt x="196" y="42"/>
                  </a:cubicBezTo>
                  <a:cubicBezTo>
                    <a:pt x="196" y="42"/>
                    <a:pt x="196" y="42"/>
                    <a:pt x="196" y="42"/>
                  </a:cubicBezTo>
                  <a:cubicBezTo>
                    <a:pt x="196" y="42"/>
                    <a:pt x="196" y="41"/>
                    <a:pt x="195" y="41"/>
                  </a:cubicBezTo>
                  <a:cubicBezTo>
                    <a:pt x="195" y="41"/>
                    <a:pt x="195" y="41"/>
                    <a:pt x="194" y="40"/>
                  </a:cubicBezTo>
                  <a:cubicBezTo>
                    <a:pt x="194" y="40"/>
                    <a:pt x="194" y="40"/>
                    <a:pt x="194" y="40"/>
                  </a:cubicBezTo>
                  <a:cubicBezTo>
                    <a:pt x="193" y="40"/>
                    <a:pt x="193" y="40"/>
                    <a:pt x="193" y="40"/>
                  </a:cubicBezTo>
                  <a:cubicBezTo>
                    <a:pt x="193" y="40"/>
                    <a:pt x="193" y="40"/>
                    <a:pt x="192" y="40"/>
                  </a:cubicBezTo>
                  <a:cubicBezTo>
                    <a:pt x="192" y="40"/>
                    <a:pt x="192" y="40"/>
                    <a:pt x="192" y="40"/>
                  </a:cubicBezTo>
                  <a:cubicBezTo>
                    <a:pt x="192" y="40"/>
                    <a:pt x="192" y="40"/>
                    <a:pt x="192" y="40"/>
                  </a:cubicBezTo>
                  <a:cubicBezTo>
                    <a:pt x="192" y="40"/>
                    <a:pt x="192" y="40"/>
                    <a:pt x="192" y="40"/>
                  </a:cubicBezTo>
                  <a:cubicBezTo>
                    <a:pt x="192" y="40"/>
                    <a:pt x="192" y="40"/>
                    <a:pt x="192" y="40"/>
                  </a:cubicBezTo>
                  <a:cubicBezTo>
                    <a:pt x="192" y="40"/>
                    <a:pt x="192" y="40"/>
                    <a:pt x="192" y="40"/>
                  </a:cubicBezTo>
                  <a:cubicBezTo>
                    <a:pt x="192" y="39"/>
                    <a:pt x="192" y="39"/>
                    <a:pt x="192" y="39"/>
                  </a:cubicBezTo>
                  <a:cubicBezTo>
                    <a:pt x="192" y="39"/>
                    <a:pt x="192" y="39"/>
                    <a:pt x="192" y="39"/>
                  </a:cubicBezTo>
                  <a:cubicBezTo>
                    <a:pt x="192" y="39"/>
                    <a:pt x="192" y="39"/>
                    <a:pt x="192" y="39"/>
                  </a:cubicBezTo>
                  <a:cubicBezTo>
                    <a:pt x="193" y="39"/>
                    <a:pt x="193" y="39"/>
                    <a:pt x="193" y="39"/>
                  </a:cubicBezTo>
                  <a:cubicBezTo>
                    <a:pt x="194" y="39"/>
                    <a:pt x="194" y="39"/>
                    <a:pt x="194" y="39"/>
                  </a:cubicBezTo>
                  <a:cubicBezTo>
                    <a:pt x="194" y="39"/>
                    <a:pt x="194" y="39"/>
                    <a:pt x="194" y="40"/>
                  </a:cubicBezTo>
                  <a:cubicBezTo>
                    <a:pt x="194" y="40"/>
                    <a:pt x="194" y="40"/>
                    <a:pt x="194" y="40"/>
                  </a:cubicBezTo>
                  <a:cubicBezTo>
                    <a:pt x="194" y="40"/>
                    <a:pt x="194" y="40"/>
                    <a:pt x="194" y="40"/>
                  </a:cubicBezTo>
                  <a:cubicBezTo>
                    <a:pt x="194" y="40"/>
                    <a:pt x="194" y="40"/>
                    <a:pt x="194" y="40"/>
                  </a:cubicBezTo>
                  <a:cubicBezTo>
                    <a:pt x="194" y="40"/>
                    <a:pt x="194" y="40"/>
                    <a:pt x="194" y="40"/>
                  </a:cubicBezTo>
                  <a:cubicBezTo>
                    <a:pt x="196" y="40"/>
                    <a:pt x="196" y="40"/>
                    <a:pt x="196" y="40"/>
                  </a:cubicBezTo>
                  <a:cubicBezTo>
                    <a:pt x="196" y="40"/>
                    <a:pt x="196" y="40"/>
                    <a:pt x="196" y="40"/>
                  </a:cubicBezTo>
                  <a:cubicBezTo>
                    <a:pt x="197" y="40"/>
                    <a:pt x="197" y="40"/>
                    <a:pt x="197" y="40"/>
                  </a:cubicBezTo>
                  <a:cubicBezTo>
                    <a:pt x="197" y="39"/>
                    <a:pt x="197" y="39"/>
                    <a:pt x="197" y="39"/>
                  </a:cubicBezTo>
                  <a:cubicBezTo>
                    <a:pt x="197" y="38"/>
                    <a:pt x="196" y="38"/>
                    <a:pt x="196" y="38"/>
                  </a:cubicBezTo>
                  <a:close/>
                  <a:moveTo>
                    <a:pt x="85" y="2"/>
                  </a:moveTo>
                  <a:cubicBezTo>
                    <a:pt x="85" y="1"/>
                    <a:pt x="83" y="3"/>
                    <a:pt x="82" y="5"/>
                  </a:cubicBezTo>
                  <a:cubicBezTo>
                    <a:pt x="80" y="9"/>
                    <a:pt x="81" y="14"/>
                    <a:pt x="83" y="17"/>
                  </a:cubicBezTo>
                  <a:cubicBezTo>
                    <a:pt x="85" y="19"/>
                    <a:pt x="87" y="21"/>
                    <a:pt x="91" y="22"/>
                  </a:cubicBezTo>
                  <a:cubicBezTo>
                    <a:pt x="91" y="22"/>
                    <a:pt x="97" y="23"/>
                    <a:pt x="99" y="23"/>
                  </a:cubicBezTo>
                  <a:cubicBezTo>
                    <a:pt x="95" y="22"/>
                    <a:pt x="89" y="19"/>
                    <a:pt x="86" y="16"/>
                  </a:cubicBezTo>
                  <a:cubicBezTo>
                    <a:pt x="84" y="13"/>
                    <a:pt x="81" y="8"/>
                    <a:pt x="84" y="4"/>
                  </a:cubicBezTo>
                  <a:cubicBezTo>
                    <a:pt x="85" y="2"/>
                    <a:pt x="85" y="2"/>
                    <a:pt x="85" y="2"/>
                  </a:cubicBezTo>
                  <a:close/>
                  <a:moveTo>
                    <a:pt x="76" y="18"/>
                  </a:moveTo>
                  <a:cubicBezTo>
                    <a:pt x="75" y="16"/>
                    <a:pt x="75" y="12"/>
                    <a:pt x="78" y="8"/>
                  </a:cubicBezTo>
                  <a:cubicBezTo>
                    <a:pt x="80" y="3"/>
                    <a:pt x="83" y="2"/>
                    <a:pt x="84" y="1"/>
                  </a:cubicBezTo>
                  <a:cubicBezTo>
                    <a:pt x="84" y="1"/>
                    <a:pt x="84" y="0"/>
                    <a:pt x="83" y="1"/>
                  </a:cubicBezTo>
                  <a:cubicBezTo>
                    <a:pt x="82" y="2"/>
                    <a:pt x="78" y="3"/>
                    <a:pt x="75" y="8"/>
                  </a:cubicBezTo>
                  <a:cubicBezTo>
                    <a:pt x="72" y="12"/>
                    <a:pt x="72" y="17"/>
                    <a:pt x="72" y="18"/>
                  </a:cubicBezTo>
                  <a:cubicBezTo>
                    <a:pt x="72" y="20"/>
                    <a:pt x="71" y="21"/>
                    <a:pt x="71" y="21"/>
                  </a:cubicBezTo>
                  <a:cubicBezTo>
                    <a:pt x="72" y="21"/>
                    <a:pt x="75" y="20"/>
                    <a:pt x="75" y="20"/>
                  </a:cubicBezTo>
                  <a:cubicBezTo>
                    <a:pt x="76" y="20"/>
                    <a:pt x="76" y="20"/>
                    <a:pt x="76" y="18"/>
                  </a:cubicBezTo>
                  <a:close/>
                  <a:moveTo>
                    <a:pt x="106" y="48"/>
                  </a:moveTo>
                  <a:cubicBezTo>
                    <a:pt x="90" y="47"/>
                    <a:pt x="76" y="46"/>
                    <a:pt x="68" y="44"/>
                  </a:cubicBezTo>
                  <a:cubicBezTo>
                    <a:pt x="61" y="42"/>
                    <a:pt x="59" y="41"/>
                    <a:pt x="56" y="40"/>
                  </a:cubicBezTo>
                  <a:cubicBezTo>
                    <a:pt x="56" y="40"/>
                    <a:pt x="56" y="40"/>
                    <a:pt x="55" y="40"/>
                  </a:cubicBezTo>
                  <a:cubicBezTo>
                    <a:pt x="61" y="40"/>
                    <a:pt x="64" y="40"/>
                    <a:pt x="69" y="41"/>
                  </a:cubicBezTo>
                  <a:cubicBezTo>
                    <a:pt x="67" y="37"/>
                    <a:pt x="59" y="36"/>
                    <a:pt x="54" y="36"/>
                  </a:cubicBezTo>
                  <a:cubicBezTo>
                    <a:pt x="53" y="35"/>
                    <a:pt x="52" y="35"/>
                    <a:pt x="50" y="35"/>
                  </a:cubicBezTo>
                  <a:cubicBezTo>
                    <a:pt x="57" y="34"/>
                    <a:pt x="63" y="32"/>
                    <a:pt x="69" y="28"/>
                  </a:cubicBezTo>
                  <a:cubicBezTo>
                    <a:pt x="73" y="25"/>
                    <a:pt x="75" y="23"/>
                    <a:pt x="88" y="25"/>
                  </a:cubicBezTo>
                  <a:cubicBezTo>
                    <a:pt x="97" y="26"/>
                    <a:pt x="119" y="29"/>
                    <a:pt x="128" y="30"/>
                  </a:cubicBezTo>
                  <a:cubicBezTo>
                    <a:pt x="131" y="30"/>
                    <a:pt x="131" y="29"/>
                    <a:pt x="130" y="29"/>
                  </a:cubicBezTo>
                  <a:cubicBezTo>
                    <a:pt x="120" y="28"/>
                    <a:pt x="102" y="24"/>
                    <a:pt x="88" y="22"/>
                  </a:cubicBezTo>
                  <a:cubicBezTo>
                    <a:pt x="74" y="20"/>
                    <a:pt x="70" y="21"/>
                    <a:pt x="66" y="25"/>
                  </a:cubicBezTo>
                  <a:cubicBezTo>
                    <a:pt x="62" y="28"/>
                    <a:pt x="57" y="31"/>
                    <a:pt x="54" y="32"/>
                  </a:cubicBezTo>
                  <a:cubicBezTo>
                    <a:pt x="52" y="33"/>
                    <a:pt x="45" y="34"/>
                    <a:pt x="39" y="34"/>
                  </a:cubicBezTo>
                  <a:cubicBezTo>
                    <a:pt x="32" y="34"/>
                    <a:pt x="5" y="35"/>
                    <a:pt x="2" y="35"/>
                  </a:cubicBezTo>
                  <a:cubicBezTo>
                    <a:pt x="0" y="35"/>
                    <a:pt x="0" y="36"/>
                    <a:pt x="2" y="36"/>
                  </a:cubicBezTo>
                  <a:cubicBezTo>
                    <a:pt x="25" y="36"/>
                    <a:pt x="25" y="36"/>
                    <a:pt x="25" y="36"/>
                  </a:cubicBezTo>
                  <a:cubicBezTo>
                    <a:pt x="30" y="36"/>
                    <a:pt x="33" y="36"/>
                    <a:pt x="35" y="36"/>
                  </a:cubicBezTo>
                  <a:cubicBezTo>
                    <a:pt x="41" y="36"/>
                    <a:pt x="45" y="36"/>
                    <a:pt x="50" y="37"/>
                  </a:cubicBezTo>
                  <a:cubicBezTo>
                    <a:pt x="53" y="37"/>
                    <a:pt x="58" y="38"/>
                    <a:pt x="60" y="38"/>
                  </a:cubicBezTo>
                  <a:cubicBezTo>
                    <a:pt x="58" y="38"/>
                    <a:pt x="53" y="38"/>
                    <a:pt x="51" y="38"/>
                  </a:cubicBezTo>
                  <a:cubicBezTo>
                    <a:pt x="48" y="39"/>
                    <a:pt x="46" y="39"/>
                    <a:pt x="46" y="39"/>
                  </a:cubicBezTo>
                  <a:cubicBezTo>
                    <a:pt x="46" y="39"/>
                    <a:pt x="46" y="39"/>
                    <a:pt x="46" y="39"/>
                  </a:cubicBezTo>
                  <a:cubicBezTo>
                    <a:pt x="46" y="39"/>
                    <a:pt x="46" y="39"/>
                    <a:pt x="46" y="39"/>
                  </a:cubicBezTo>
                  <a:cubicBezTo>
                    <a:pt x="46" y="39"/>
                    <a:pt x="50" y="39"/>
                    <a:pt x="55" y="42"/>
                  </a:cubicBezTo>
                  <a:cubicBezTo>
                    <a:pt x="60" y="44"/>
                    <a:pt x="63" y="46"/>
                    <a:pt x="69" y="48"/>
                  </a:cubicBezTo>
                  <a:cubicBezTo>
                    <a:pt x="77" y="50"/>
                    <a:pt x="89" y="51"/>
                    <a:pt x="105" y="51"/>
                  </a:cubicBezTo>
                  <a:cubicBezTo>
                    <a:pt x="127" y="51"/>
                    <a:pt x="179" y="48"/>
                    <a:pt x="192" y="49"/>
                  </a:cubicBezTo>
                  <a:cubicBezTo>
                    <a:pt x="193" y="49"/>
                    <a:pt x="194" y="49"/>
                    <a:pt x="192" y="48"/>
                  </a:cubicBezTo>
                  <a:cubicBezTo>
                    <a:pt x="183" y="47"/>
                    <a:pt x="121" y="49"/>
                    <a:pt x="106" y="48"/>
                  </a:cubicBezTo>
                  <a:close/>
                  <a:moveTo>
                    <a:pt x="90" y="52"/>
                  </a:moveTo>
                  <a:cubicBezTo>
                    <a:pt x="90" y="52"/>
                    <a:pt x="85" y="52"/>
                    <a:pt x="77" y="50"/>
                  </a:cubicBezTo>
                  <a:cubicBezTo>
                    <a:pt x="85" y="53"/>
                    <a:pt x="84" y="62"/>
                    <a:pt x="94" y="65"/>
                  </a:cubicBezTo>
                  <a:cubicBezTo>
                    <a:pt x="94" y="65"/>
                    <a:pt x="97" y="65"/>
                    <a:pt x="96" y="64"/>
                  </a:cubicBezTo>
                  <a:cubicBezTo>
                    <a:pt x="93" y="62"/>
                    <a:pt x="89" y="58"/>
                    <a:pt x="90" y="52"/>
                  </a:cubicBezTo>
                  <a:close/>
                </a:path>
              </a:pathLst>
            </a:custGeom>
            <a:solidFill>
              <a:srgbClr val="C8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4971" tIns="27486" rIns="54971" bIns="27486" numCol="1" anchor="t" anchorCtr="0" compatLnSpc="1">
              <a:prstTxWarp prst="textNoShape">
                <a:avLst/>
              </a:prstTxWarp>
            </a:bodyPr>
            <a:lstStyle/>
            <a:p>
              <a:pPr defTabSz="991836"/>
              <a:endParaRPr lang="zh-CN" altLang="en-US" sz="3600">
                <a:solidFill>
                  <a:prstClr val="black"/>
                </a:solidFill>
                <a:ea typeface="宋体" pitchFamily="2" charset="-122"/>
                <a:cs typeface="Arial" panose="020B0604020202020204" pitchFamily="34" charset="0"/>
              </a:endParaRPr>
            </a:p>
          </p:txBody>
        </p:sp>
        <p:sp>
          <p:nvSpPr>
            <p:cNvPr id="288" name="Freeform 9"/>
            <p:cNvSpPr>
              <a:spLocks noEditPoints="1"/>
            </p:cNvSpPr>
            <p:nvPr/>
          </p:nvSpPr>
          <p:spPr bwMode="auto">
            <a:xfrm>
              <a:off x="6715101" y="7139120"/>
              <a:ext cx="1109344" cy="367396"/>
            </a:xfrm>
            <a:custGeom>
              <a:avLst/>
              <a:gdLst>
                <a:gd name="T0" fmla="*/ 156 w 197"/>
                <a:gd name="T1" fmla="*/ 42 h 65"/>
                <a:gd name="T2" fmla="*/ 160 w 197"/>
                <a:gd name="T3" fmla="*/ 42 h 65"/>
                <a:gd name="T4" fmla="*/ 157 w 197"/>
                <a:gd name="T5" fmla="*/ 41 h 65"/>
                <a:gd name="T6" fmla="*/ 162 w 197"/>
                <a:gd name="T7" fmla="*/ 35 h 65"/>
                <a:gd name="T8" fmla="*/ 161 w 197"/>
                <a:gd name="T9" fmla="*/ 38 h 65"/>
                <a:gd name="T10" fmla="*/ 157 w 197"/>
                <a:gd name="T11" fmla="*/ 37 h 65"/>
                <a:gd name="T12" fmla="*/ 162 w 197"/>
                <a:gd name="T13" fmla="*/ 41 h 65"/>
                <a:gd name="T14" fmla="*/ 153 w 197"/>
                <a:gd name="T15" fmla="*/ 43 h 65"/>
                <a:gd name="T16" fmla="*/ 143 w 197"/>
                <a:gd name="T17" fmla="*/ 37 h 65"/>
                <a:gd name="T18" fmla="*/ 142 w 197"/>
                <a:gd name="T19" fmla="*/ 45 h 65"/>
                <a:gd name="T20" fmla="*/ 144 w 197"/>
                <a:gd name="T21" fmla="*/ 43 h 65"/>
                <a:gd name="T22" fmla="*/ 144 w 197"/>
                <a:gd name="T23" fmla="*/ 39 h 65"/>
                <a:gd name="T24" fmla="*/ 180 w 197"/>
                <a:gd name="T25" fmla="*/ 37 h 65"/>
                <a:gd name="T26" fmla="*/ 164 w 197"/>
                <a:gd name="T27" fmla="*/ 39 h 65"/>
                <a:gd name="T28" fmla="*/ 170 w 197"/>
                <a:gd name="T29" fmla="*/ 42 h 65"/>
                <a:gd name="T30" fmla="*/ 167 w 197"/>
                <a:gd name="T31" fmla="*/ 44 h 65"/>
                <a:gd name="T32" fmla="*/ 164 w 197"/>
                <a:gd name="T33" fmla="*/ 45 h 65"/>
                <a:gd name="T34" fmla="*/ 166 w 197"/>
                <a:gd name="T35" fmla="*/ 39 h 65"/>
                <a:gd name="T36" fmla="*/ 177 w 197"/>
                <a:gd name="T37" fmla="*/ 39 h 65"/>
                <a:gd name="T38" fmla="*/ 173 w 197"/>
                <a:gd name="T39" fmla="*/ 37 h 65"/>
                <a:gd name="T40" fmla="*/ 186 w 197"/>
                <a:gd name="T41" fmla="*/ 37 h 65"/>
                <a:gd name="T42" fmla="*/ 183 w 197"/>
                <a:gd name="T43" fmla="*/ 42 h 65"/>
                <a:gd name="T44" fmla="*/ 186 w 197"/>
                <a:gd name="T45" fmla="*/ 43 h 65"/>
                <a:gd name="T46" fmla="*/ 181 w 197"/>
                <a:gd name="T47" fmla="*/ 41 h 65"/>
                <a:gd name="T48" fmla="*/ 184 w 197"/>
                <a:gd name="T49" fmla="*/ 39 h 65"/>
                <a:gd name="T50" fmla="*/ 121 w 197"/>
                <a:gd name="T51" fmla="*/ 39 h 65"/>
                <a:gd name="T52" fmla="*/ 119 w 197"/>
                <a:gd name="T53" fmla="*/ 39 h 65"/>
                <a:gd name="T54" fmla="*/ 110 w 197"/>
                <a:gd name="T55" fmla="*/ 45 h 65"/>
                <a:gd name="T56" fmla="*/ 114 w 197"/>
                <a:gd name="T57" fmla="*/ 38 h 65"/>
                <a:gd name="T58" fmla="*/ 109 w 197"/>
                <a:gd name="T59" fmla="*/ 41 h 65"/>
                <a:gd name="T60" fmla="*/ 113 w 197"/>
                <a:gd name="T61" fmla="*/ 41 h 65"/>
                <a:gd name="T62" fmla="*/ 107 w 197"/>
                <a:gd name="T63" fmla="*/ 38 h 65"/>
                <a:gd name="T64" fmla="*/ 99 w 197"/>
                <a:gd name="T65" fmla="*/ 35 h 65"/>
                <a:gd name="T66" fmla="*/ 103 w 197"/>
                <a:gd name="T67" fmla="*/ 42 h 65"/>
                <a:gd name="T68" fmla="*/ 128 w 197"/>
                <a:gd name="T69" fmla="*/ 44 h 65"/>
                <a:gd name="T70" fmla="*/ 126 w 197"/>
                <a:gd name="T71" fmla="*/ 45 h 65"/>
                <a:gd name="T72" fmla="*/ 121 w 197"/>
                <a:gd name="T73" fmla="*/ 44 h 65"/>
                <a:gd name="T74" fmla="*/ 127 w 197"/>
                <a:gd name="T75" fmla="*/ 40 h 65"/>
                <a:gd name="T76" fmla="*/ 124 w 197"/>
                <a:gd name="T77" fmla="*/ 40 h 65"/>
                <a:gd name="T78" fmla="*/ 128 w 197"/>
                <a:gd name="T79" fmla="*/ 38 h 65"/>
                <a:gd name="T80" fmla="*/ 123 w 197"/>
                <a:gd name="T81" fmla="*/ 43 h 65"/>
                <a:gd name="T82" fmla="*/ 124 w 197"/>
                <a:gd name="T83" fmla="*/ 44 h 65"/>
                <a:gd name="T84" fmla="*/ 134 w 197"/>
                <a:gd name="T85" fmla="*/ 37 h 65"/>
                <a:gd name="T86" fmla="*/ 135 w 197"/>
                <a:gd name="T87" fmla="*/ 45 h 65"/>
                <a:gd name="T88" fmla="*/ 130 w 197"/>
                <a:gd name="T89" fmla="*/ 42 h 65"/>
                <a:gd name="T90" fmla="*/ 135 w 197"/>
                <a:gd name="T91" fmla="*/ 41 h 65"/>
                <a:gd name="T92" fmla="*/ 196 w 197"/>
                <a:gd name="T93" fmla="*/ 38 h 65"/>
                <a:gd name="T94" fmla="*/ 190 w 197"/>
                <a:gd name="T95" fmla="*/ 40 h 65"/>
                <a:gd name="T96" fmla="*/ 194 w 197"/>
                <a:gd name="T97" fmla="*/ 43 h 65"/>
                <a:gd name="T98" fmla="*/ 191 w 197"/>
                <a:gd name="T99" fmla="*/ 43 h 65"/>
                <a:gd name="T100" fmla="*/ 194 w 197"/>
                <a:gd name="T101" fmla="*/ 45 h 65"/>
                <a:gd name="T102" fmla="*/ 192 w 197"/>
                <a:gd name="T103" fmla="*/ 40 h 65"/>
                <a:gd name="T104" fmla="*/ 193 w 197"/>
                <a:gd name="T105" fmla="*/ 39 h 65"/>
                <a:gd name="T106" fmla="*/ 197 w 197"/>
                <a:gd name="T107" fmla="*/ 40 h 65"/>
                <a:gd name="T108" fmla="*/ 84 w 197"/>
                <a:gd name="T109" fmla="*/ 4 h 65"/>
                <a:gd name="T110" fmla="*/ 75 w 197"/>
                <a:gd name="T111" fmla="*/ 20 h 65"/>
                <a:gd name="T112" fmla="*/ 69 w 197"/>
                <a:gd name="T113" fmla="*/ 28 h 65"/>
                <a:gd name="T114" fmla="*/ 2 w 197"/>
                <a:gd name="T115" fmla="*/ 36 h 65"/>
                <a:gd name="T116" fmla="*/ 55 w 197"/>
                <a:gd name="T117" fmla="*/ 42 h 65"/>
                <a:gd name="T118" fmla="*/ 96 w 197"/>
                <a:gd name="T119" fmla="*/ 6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7" h="65">
                  <a:moveTo>
                    <a:pt x="153" y="43"/>
                  </a:moveTo>
                  <a:cubicBezTo>
                    <a:pt x="153" y="43"/>
                    <a:pt x="153" y="43"/>
                    <a:pt x="153" y="43"/>
                  </a:cubicBezTo>
                  <a:cubicBezTo>
                    <a:pt x="153" y="43"/>
                    <a:pt x="153" y="42"/>
                    <a:pt x="153" y="42"/>
                  </a:cubicBezTo>
                  <a:cubicBezTo>
                    <a:pt x="153" y="42"/>
                    <a:pt x="153" y="42"/>
                    <a:pt x="153" y="42"/>
                  </a:cubicBezTo>
                  <a:cubicBezTo>
                    <a:pt x="153" y="42"/>
                    <a:pt x="153" y="42"/>
                    <a:pt x="153" y="42"/>
                  </a:cubicBezTo>
                  <a:cubicBezTo>
                    <a:pt x="156" y="42"/>
                    <a:pt x="156" y="42"/>
                    <a:pt x="156" y="42"/>
                  </a:cubicBezTo>
                  <a:cubicBezTo>
                    <a:pt x="156" y="42"/>
                    <a:pt x="156" y="42"/>
                    <a:pt x="156" y="42"/>
                  </a:cubicBezTo>
                  <a:cubicBezTo>
                    <a:pt x="156" y="42"/>
                    <a:pt x="156" y="42"/>
                    <a:pt x="156" y="42"/>
                  </a:cubicBezTo>
                  <a:cubicBezTo>
                    <a:pt x="156" y="42"/>
                    <a:pt x="156" y="42"/>
                    <a:pt x="156" y="42"/>
                  </a:cubicBezTo>
                  <a:cubicBezTo>
                    <a:pt x="156" y="42"/>
                    <a:pt x="156" y="42"/>
                    <a:pt x="156" y="42"/>
                  </a:cubicBezTo>
                  <a:cubicBezTo>
                    <a:pt x="156" y="42"/>
                    <a:pt x="156" y="42"/>
                    <a:pt x="156" y="42"/>
                  </a:cubicBezTo>
                  <a:cubicBezTo>
                    <a:pt x="156" y="43"/>
                    <a:pt x="156" y="43"/>
                    <a:pt x="156" y="43"/>
                  </a:cubicBezTo>
                  <a:cubicBezTo>
                    <a:pt x="156" y="43"/>
                    <a:pt x="156" y="43"/>
                    <a:pt x="156" y="43"/>
                  </a:cubicBezTo>
                  <a:cubicBezTo>
                    <a:pt x="156" y="44"/>
                    <a:pt x="157" y="44"/>
                    <a:pt x="157" y="44"/>
                  </a:cubicBezTo>
                  <a:cubicBezTo>
                    <a:pt x="157" y="44"/>
                    <a:pt x="158" y="44"/>
                    <a:pt x="158" y="44"/>
                  </a:cubicBezTo>
                  <a:cubicBezTo>
                    <a:pt x="158" y="44"/>
                    <a:pt x="158" y="44"/>
                    <a:pt x="158" y="44"/>
                  </a:cubicBezTo>
                  <a:cubicBezTo>
                    <a:pt x="158" y="44"/>
                    <a:pt x="159" y="43"/>
                    <a:pt x="159" y="43"/>
                  </a:cubicBezTo>
                  <a:cubicBezTo>
                    <a:pt x="160" y="43"/>
                    <a:pt x="160" y="43"/>
                    <a:pt x="160" y="42"/>
                  </a:cubicBezTo>
                  <a:cubicBezTo>
                    <a:pt x="160" y="42"/>
                    <a:pt x="160" y="42"/>
                    <a:pt x="160" y="42"/>
                  </a:cubicBezTo>
                  <a:cubicBezTo>
                    <a:pt x="160" y="42"/>
                    <a:pt x="160" y="42"/>
                    <a:pt x="160" y="42"/>
                  </a:cubicBezTo>
                  <a:cubicBezTo>
                    <a:pt x="160" y="42"/>
                    <a:pt x="160" y="42"/>
                    <a:pt x="160" y="41"/>
                  </a:cubicBezTo>
                  <a:cubicBezTo>
                    <a:pt x="159" y="41"/>
                    <a:pt x="159" y="41"/>
                    <a:pt x="158" y="41"/>
                  </a:cubicBezTo>
                  <a:cubicBezTo>
                    <a:pt x="158" y="41"/>
                    <a:pt x="158" y="41"/>
                    <a:pt x="158" y="41"/>
                  </a:cubicBezTo>
                  <a:cubicBezTo>
                    <a:pt x="158" y="41"/>
                    <a:pt x="158" y="41"/>
                    <a:pt x="158" y="41"/>
                  </a:cubicBezTo>
                  <a:cubicBezTo>
                    <a:pt x="157" y="41"/>
                    <a:pt x="157" y="41"/>
                    <a:pt x="157" y="41"/>
                  </a:cubicBezTo>
                  <a:cubicBezTo>
                    <a:pt x="157" y="41"/>
                    <a:pt x="157" y="41"/>
                    <a:pt x="157" y="41"/>
                  </a:cubicBezTo>
                  <a:cubicBezTo>
                    <a:pt x="157" y="41"/>
                    <a:pt x="157" y="41"/>
                    <a:pt x="157" y="41"/>
                  </a:cubicBezTo>
                  <a:cubicBezTo>
                    <a:pt x="156" y="41"/>
                    <a:pt x="156" y="40"/>
                    <a:pt x="155" y="40"/>
                  </a:cubicBezTo>
                  <a:cubicBezTo>
                    <a:pt x="155" y="40"/>
                    <a:pt x="154" y="39"/>
                    <a:pt x="154" y="38"/>
                  </a:cubicBezTo>
                  <a:cubicBezTo>
                    <a:pt x="154" y="38"/>
                    <a:pt x="154" y="38"/>
                    <a:pt x="154" y="38"/>
                  </a:cubicBezTo>
                  <a:cubicBezTo>
                    <a:pt x="154" y="38"/>
                    <a:pt x="155" y="38"/>
                    <a:pt x="155" y="38"/>
                  </a:cubicBezTo>
                  <a:cubicBezTo>
                    <a:pt x="155" y="37"/>
                    <a:pt x="155" y="37"/>
                    <a:pt x="155" y="37"/>
                  </a:cubicBezTo>
                  <a:cubicBezTo>
                    <a:pt x="155" y="37"/>
                    <a:pt x="155" y="37"/>
                    <a:pt x="155" y="36"/>
                  </a:cubicBezTo>
                  <a:cubicBezTo>
                    <a:pt x="155" y="36"/>
                    <a:pt x="156" y="35"/>
                    <a:pt x="156" y="35"/>
                  </a:cubicBezTo>
                  <a:cubicBezTo>
                    <a:pt x="157" y="35"/>
                    <a:pt x="158" y="34"/>
                    <a:pt x="159" y="34"/>
                  </a:cubicBezTo>
                  <a:cubicBezTo>
                    <a:pt x="160" y="34"/>
                    <a:pt x="161" y="35"/>
                    <a:pt x="162" y="35"/>
                  </a:cubicBezTo>
                  <a:cubicBezTo>
                    <a:pt x="162" y="36"/>
                    <a:pt x="163" y="36"/>
                    <a:pt x="163" y="37"/>
                  </a:cubicBezTo>
                  <a:cubicBezTo>
                    <a:pt x="163" y="37"/>
                    <a:pt x="163" y="37"/>
                    <a:pt x="163" y="37"/>
                  </a:cubicBezTo>
                  <a:cubicBezTo>
                    <a:pt x="163" y="37"/>
                    <a:pt x="163" y="37"/>
                    <a:pt x="163" y="37"/>
                  </a:cubicBezTo>
                  <a:cubicBezTo>
                    <a:pt x="163" y="37"/>
                    <a:pt x="163" y="37"/>
                    <a:pt x="163" y="37"/>
                  </a:cubicBezTo>
                  <a:cubicBezTo>
                    <a:pt x="163" y="38"/>
                    <a:pt x="163" y="38"/>
                    <a:pt x="163" y="38"/>
                  </a:cubicBezTo>
                  <a:cubicBezTo>
                    <a:pt x="161" y="38"/>
                    <a:pt x="161" y="38"/>
                    <a:pt x="161" y="38"/>
                  </a:cubicBezTo>
                  <a:cubicBezTo>
                    <a:pt x="161" y="38"/>
                    <a:pt x="161" y="38"/>
                    <a:pt x="161" y="38"/>
                  </a:cubicBezTo>
                  <a:cubicBezTo>
                    <a:pt x="161" y="38"/>
                    <a:pt x="161" y="38"/>
                    <a:pt x="161" y="38"/>
                  </a:cubicBezTo>
                  <a:cubicBezTo>
                    <a:pt x="161" y="38"/>
                    <a:pt x="161" y="38"/>
                    <a:pt x="161" y="38"/>
                  </a:cubicBezTo>
                  <a:cubicBezTo>
                    <a:pt x="161" y="38"/>
                    <a:pt x="161" y="38"/>
                    <a:pt x="161" y="38"/>
                  </a:cubicBezTo>
                  <a:cubicBezTo>
                    <a:pt x="161" y="37"/>
                    <a:pt x="161" y="37"/>
                    <a:pt x="161" y="37"/>
                  </a:cubicBezTo>
                  <a:cubicBezTo>
                    <a:pt x="161" y="37"/>
                    <a:pt x="160" y="37"/>
                    <a:pt x="160" y="37"/>
                  </a:cubicBezTo>
                  <a:cubicBezTo>
                    <a:pt x="160" y="37"/>
                    <a:pt x="160" y="37"/>
                    <a:pt x="160" y="36"/>
                  </a:cubicBezTo>
                  <a:cubicBezTo>
                    <a:pt x="160" y="36"/>
                    <a:pt x="159" y="36"/>
                    <a:pt x="159" y="36"/>
                  </a:cubicBezTo>
                  <a:cubicBezTo>
                    <a:pt x="159" y="36"/>
                    <a:pt x="159" y="36"/>
                    <a:pt x="158" y="36"/>
                  </a:cubicBezTo>
                  <a:cubicBezTo>
                    <a:pt x="158" y="36"/>
                    <a:pt x="158" y="36"/>
                    <a:pt x="158" y="36"/>
                  </a:cubicBezTo>
                  <a:cubicBezTo>
                    <a:pt x="158" y="36"/>
                    <a:pt x="157" y="36"/>
                    <a:pt x="157" y="37"/>
                  </a:cubicBezTo>
                  <a:cubicBezTo>
                    <a:pt x="157" y="37"/>
                    <a:pt x="157" y="37"/>
                    <a:pt x="157" y="37"/>
                  </a:cubicBezTo>
                  <a:cubicBezTo>
                    <a:pt x="157" y="38"/>
                    <a:pt x="157" y="38"/>
                    <a:pt x="157" y="38"/>
                  </a:cubicBezTo>
                  <a:cubicBezTo>
                    <a:pt x="157" y="38"/>
                    <a:pt x="157" y="38"/>
                    <a:pt x="157" y="38"/>
                  </a:cubicBezTo>
                  <a:cubicBezTo>
                    <a:pt x="157" y="38"/>
                    <a:pt x="157" y="38"/>
                    <a:pt x="157" y="38"/>
                  </a:cubicBezTo>
                  <a:cubicBezTo>
                    <a:pt x="157" y="38"/>
                    <a:pt x="157" y="38"/>
                    <a:pt x="157" y="38"/>
                  </a:cubicBezTo>
                  <a:cubicBezTo>
                    <a:pt x="157" y="39"/>
                    <a:pt x="157" y="39"/>
                    <a:pt x="157" y="39"/>
                  </a:cubicBezTo>
                  <a:cubicBezTo>
                    <a:pt x="157" y="39"/>
                    <a:pt x="157" y="39"/>
                    <a:pt x="157" y="39"/>
                  </a:cubicBezTo>
                  <a:cubicBezTo>
                    <a:pt x="160" y="39"/>
                    <a:pt x="160" y="39"/>
                    <a:pt x="160" y="39"/>
                  </a:cubicBezTo>
                  <a:cubicBezTo>
                    <a:pt x="161" y="39"/>
                    <a:pt x="161" y="40"/>
                    <a:pt x="161" y="40"/>
                  </a:cubicBezTo>
                  <a:cubicBezTo>
                    <a:pt x="162" y="40"/>
                    <a:pt x="162" y="41"/>
                    <a:pt x="162" y="41"/>
                  </a:cubicBezTo>
                  <a:cubicBezTo>
                    <a:pt x="162" y="41"/>
                    <a:pt x="162" y="42"/>
                    <a:pt x="162" y="42"/>
                  </a:cubicBezTo>
                  <a:cubicBezTo>
                    <a:pt x="162" y="42"/>
                    <a:pt x="162" y="42"/>
                    <a:pt x="162" y="42"/>
                  </a:cubicBezTo>
                  <a:cubicBezTo>
                    <a:pt x="162" y="43"/>
                    <a:pt x="162" y="44"/>
                    <a:pt x="161" y="44"/>
                  </a:cubicBezTo>
                  <a:cubicBezTo>
                    <a:pt x="161" y="44"/>
                    <a:pt x="160" y="45"/>
                    <a:pt x="160" y="45"/>
                  </a:cubicBezTo>
                  <a:cubicBezTo>
                    <a:pt x="159" y="45"/>
                    <a:pt x="159" y="45"/>
                    <a:pt x="158" y="45"/>
                  </a:cubicBezTo>
                  <a:cubicBezTo>
                    <a:pt x="158" y="45"/>
                    <a:pt x="157" y="45"/>
                    <a:pt x="157" y="45"/>
                  </a:cubicBezTo>
                  <a:cubicBezTo>
                    <a:pt x="156" y="45"/>
                    <a:pt x="155" y="45"/>
                    <a:pt x="154" y="45"/>
                  </a:cubicBezTo>
                  <a:cubicBezTo>
                    <a:pt x="154" y="44"/>
                    <a:pt x="153" y="44"/>
                    <a:pt x="153" y="43"/>
                  </a:cubicBezTo>
                  <a:cubicBezTo>
                    <a:pt x="153" y="43"/>
                    <a:pt x="153" y="43"/>
                    <a:pt x="153" y="43"/>
                  </a:cubicBezTo>
                  <a:close/>
                  <a:moveTo>
                    <a:pt x="181" y="35"/>
                  </a:moveTo>
                  <a:cubicBezTo>
                    <a:pt x="179" y="35"/>
                    <a:pt x="179" y="35"/>
                    <a:pt x="179" y="35"/>
                  </a:cubicBezTo>
                  <a:cubicBezTo>
                    <a:pt x="179" y="36"/>
                    <a:pt x="179" y="36"/>
                    <a:pt x="179" y="36"/>
                  </a:cubicBezTo>
                  <a:cubicBezTo>
                    <a:pt x="181" y="36"/>
                    <a:pt x="181" y="36"/>
                    <a:pt x="181" y="36"/>
                  </a:cubicBezTo>
                  <a:lnTo>
                    <a:pt x="181" y="35"/>
                  </a:lnTo>
                  <a:close/>
                  <a:moveTo>
                    <a:pt x="139" y="41"/>
                  </a:moveTo>
                  <a:cubicBezTo>
                    <a:pt x="139" y="40"/>
                    <a:pt x="140" y="39"/>
                    <a:pt x="140" y="38"/>
                  </a:cubicBezTo>
                  <a:cubicBezTo>
                    <a:pt x="141" y="38"/>
                    <a:pt x="142" y="37"/>
                    <a:pt x="143" y="37"/>
                  </a:cubicBezTo>
                  <a:cubicBezTo>
                    <a:pt x="143" y="37"/>
                    <a:pt x="143" y="37"/>
                    <a:pt x="143" y="37"/>
                  </a:cubicBezTo>
                  <a:cubicBezTo>
                    <a:pt x="143" y="37"/>
                    <a:pt x="144" y="37"/>
                    <a:pt x="144" y="37"/>
                  </a:cubicBezTo>
                  <a:cubicBezTo>
                    <a:pt x="144" y="37"/>
                    <a:pt x="145" y="37"/>
                    <a:pt x="146" y="38"/>
                  </a:cubicBezTo>
                  <a:cubicBezTo>
                    <a:pt x="146" y="38"/>
                    <a:pt x="147" y="39"/>
                    <a:pt x="147" y="40"/>
                  </a:cubicBezTo>
                  <a:cubicBezTo>
                    <a:pt x="147" y="40"/>
                    <a:pt x="147" y="41"/>
                    <a:pt x="147" y="41"/>
                  </a:cubicBezTo>
                  <a:cubicBezTo>
                    <a:pt x="147" y="41"/>
                    <a:pt x="147" y="41"/>
                    <a:pt x="147" y="41"/>
                  </a:cubicBezTo>
                  <a:cubicBezTo>
                    <a:pt x="147" y="41"/>
                    <a:pt x="147" y="41"/>
                    <a:pt x="147" y="41"/>
                  </a:cubicBezTo>
                  <a:cubicBezTo>
                    <a:pt x="146" y="43"/>
                    <a:pt x="146" y="44"/>
                    <a:pt x="145" y="44"/>
                  </a:cubicBezTo>
                  <a:cubicBezTo>
                    <a:pt x="144" y="45"/>
                    <a:pt x="143" y="45"/>
                    <a:pt x="142" y="45"/>
                  </a:cubicBezTo>
                  <a:cubicBezTo>
                    <a:pt x="142" y="45"/>
                    <a:pt x="142" y="45"/>
                    <a:pt x="142" y="45"/>
                  </a:cubicBezTo>
                  <a:cubicBezTo>
                    <a:pt x="142" y="45"/>
                    <a:pt x="142" y="45"/>
                    <a:pt x="142" y="45"/>
                  </a:cubicBezTo>
                  <a:cubicBezTo>
                    <a:pt x="141" y="45"/>
                    <a:pt x="140" y="45"/>
                    <a:pt x="140" y="45"/>
                  </a:cubicBezTo>
                  <a:cubicBezTo>
                    <a:pt x="139" y="44"/>
                    <a:pt x="139" y="43"/>
                    <a:pt x="139" y="42"/>
                  </a:cubicBezTo>
                  <a:cubicBezTo>
                    <a:pt x="139" y="42"/>
                    <a:pt x="139" y="42"/>
                    <a:pt x="139" y="42"/>
                  </a:cubicBezTo>
                  <a:cubicBezTo>
                    <a:pt x="139" y="42"/>
                    <a:pt x="139" y="41"/>
                    <a:pt x="139" y="41"/>
                  </a:cubicBezTo>
                  <a:close/>
                  <a:moveTo>
                    <a:pt x="141" y="42"/>
                  </a:moveTo>
                  <a:cubicBezTo>
                    <a:pt x="141" y="43"/>
                    <a:pt x="141" y="43"/>
                    <a:pt x="141" y="43"/>
                  </a:cubicBezTo>
                  <a:cubicBezTo>
                    <a:pt x="141" y="44"/>
                    <a:pt x="142" y="44"/>
                    <a:pt x="142" y="44"/>
                  </a:cubicBezTo>
                  <a:cubicBezTo>
                    <a:pt x="143" y="44"/>
                    <a:pt x="143" y="43"/>
                    <a:pt x="144" y="43"/>
                  </a:cubicBezTo>
                  <a:cubicBezTo>
                    <a:pt x="144" y="43"/>
                    <a:pt x="144" y="42"/>
                    <a:pt x="144" y="42"/>
                  </a:cubicBezTo>
                  <a:cubicBezTo>
                    <a:pt x="144" y="42"/>
                    <a:pt x="144" y="42"/>
                    <a:pt x="145" y="42"/>
                  </a:cubicBezTo>
                  <a:cubicBezTo>
                    <a:pt x="145" y="42"/>
                    <a:pt x="145" y="41"/>
                    <a:pt x="145" y="41"/>
                  </a:cubicBezTo>
                  <a:cubicBezTo>
                    <a:pt x="145" y="41"/>
                    <a:pt x="145" y="41"/>
                    <a:pt x="145" y="41"/>
                  </a:cubicBezTo>
                  <a:cubicBezTo>
                    <a:pt x="145" y="41"/>
                    <a:pt x="145" y="41"/>
                    <a:pt x="145" y="41"/>
                  </a:cubicBezTo>
                  <a:cubicBezTo>
                    <a:pt x="145" y="41"/>
                    <a:pt x="145" y="41"/>
                    <a:pt x="145" y="41"/>
                  </a:cubicBezTo>
                  <a:cubicBezTo>
                    <a:pt x="145" y="41"/>
                    <a:pt x="145" y="41"/>
                    <a:pt x="145" y="41"/>
                  </a:cubicBezTo>
                  <a:cubicBezTo>
                    <a:pt x="145" y="41"/>
                    <a:pt x="145" y="41"/>
                    <a:pt x="145" y="40"/>
                  </a:cubicBezTo>
                  <a:cubicBezTo>
                    <a:pt x="145" y="40"/>
                    <a:pt x="145" y="40"/>
                    <a:pt x="144" y="39"/>
                  </a:cubicBezTo>
                  <a:cubicBezTo>
                    <a:pt x="144" y="39"/>
                    <a:pt x="144" y="39"/>
                    <a:pt x="143" y="39"/>
                  </a:cubicBezTo>
                  <a:cubicBezTo>
                    <a:pt x="143" y="39"/>
                    <a:pt x="142" y="39"/>
                    <a:pt x="142" y="39"/>
                  </a:cubicBezTo>
                  <a:cubicBezTo>
                    <a:pt x="141" y="40"/>
                    <a:pt x="141" y="40"/>
                    <a:pt x="141" y="41"/>
                  </a:cubicBezTo>
                  <a:cubicBezTo>
                    <a:pt x="141" y="41"/>
                    <a:pt x="141" y="41"/>
                    <a:pt x="141" y="41"/>
                  </a:cubicBezTo>
                  <a:cubicBezTo>
                    <a:pt x="141" y="41"/>
                    <a:pt x="141" y="41"/>
                    <a:pt x="141" y="41"/>
                  </a:cubicBezTo>
                  <a:cubicBezTo>
                    <a:pt x="141" y="41"/>
                    <a:pt x="141" y="42"/>
                    <a:pt x="141" y="42"/>
                  </a:cubicBezTo>
                  <a:cubicBezTo>
                    <a:pt x="141" y="42"/>
                    <a:pt x="141" y="42"/>
                    <a:pt x="141" y="42"/>
                  </a:cubicBezTo>
                  <a:close/>
                  <a:moveTo>
                    <a:pt x="179" y="45"/>
                  </a:moveTo>
                  <a:cubicBezTo>
                    <a:pt x="180" y="37"/>
                    <a:pt x="180" y="37"/>
                    <a:pt x="180" y="37"/>
                  </a:cubicBezTo>
                  <a:cubicBezTo>
                    <a:pt x="178" y="37"/>
                    <a:pt x="178" y="37"/>
                    <a:pt x="178" y="37"/>
                  </a:cubicBezTo>
                  <a:cubicBezTo>
                    <a:pt x="177" y="45"/>
                    <a:pt x="177" y="45"/>
                    <a:pt x="177" y="45"/>
                  </a:cubicBezTo>
                  <a:lnTo>
                    <a:pt x="179" y="45"/>
                  </a:lnTo>
                  <a:close/>
                  <a:moveTo>
                    <a:pt x="164" y="45"/>
                  </a:moveTo>
                  <a:cubicBezTo>
                    <a:pt x="163" y="44"/>
                    <a:pt x="163" y="44"/>
                    <a:pt x="163" y="43"/>
                  </a:cubicBezTo>
                  <a:cubicBezTo>
                    <a:pt x="163" y="42"/>
                    <a:pt x="163" y="42"/>
                    <a:pt x="163" y="42"/>
                  </a:cubicBezTo>
                  <a:cubicBezTo>
                    <a:pt x="163" y="42"/>
                    <a:pt x="163" y="41"/>
                    <a:pt x="163" y="41"/>
                  </a:cubicBezTo>
                  <a:cubicBezTo>
                    <a:pt x="163" y="41"/>
                    <a:pt x="163" y="41"/>
                    <a:pt x="163" y="40"/>
                  </a:cubicBezTo>
                  <a:cubicBezTo>
                    <a:pt x="163" y="40"/>
                    <a:pt x="164" y="40"/>
                    <a:pt x="164" y="39"/>
                  </a:cubicBezTo>
                  <a:cubicBezTo>
                    <a:pt x="164" y="39"/>
                    <a:pt x="165" y="38"/>
                    <a:pt x="165" y="38"/>
                  </a:cubicBezTo>
                  <a:cubicBezTo>
                    <a:pt x="166" y="37"/>
                    <a:pt x="167" y="37"/>
                    <a:pt x="168" y="37"/>
                  </a:cubicBezTo>
                  <a:cubicBezTo>
                    <a:pt x="168" y="37"/>
                    <a:pt x="168" y="37"/>
                    <a:pt x="168" y="37"/>
                  </a:cubicBezTo>
                  <a:cubicBezTo>
                    <a:pt x="168" y="37"/>
                    <a:pt x="168" y="37"/>
                    <a:pt x="168" y="37"/>
                  </a:cubicBezTo>
                  <a:cubicBezTo>
                    <a:pt x="169" y="37"/>
                    <a:pt x="169" y="38"/>
                    <a:pt x="170" y="38"/>
                  </a:cubicBezTo>
                  <a:cubicBezTo>
                    <a:pt x="170" y="38"/>
                    <a:pt x="171" y="39"/>
                    <a:pt x="171" y="40"/>
                  </a:cubicBezTo>
                  <a:cubicBezTo>
                    <a:pt x="171" y="40"/>
                    <a:pt x="171" y="40"/>
                    <a:pt x="171" y="41"/>
                  </a:cubicBezTo>
                  <a:cubicBezTo>
                    <a:pt x="171" y="41"/>
                    <a:pt x="171" y="41"/>
                    <a:pt x="170" y="41"/>
                  </a:cubicBezTo>
                  <a:cubicBezTo>
                    <a:pt x="170" y="42"/>
                    <a:pt x="170" y="42"/>
                    <a:pt x="170" y="42"/>
                  </a:cubicBezTo>
                  <a:cubicBezTo>
                    <a:pt x="165" y="42"/>
                    <a:pt x="165" y="42"/>
                    <a:pt x="165" y="42"/>
                  </a:cubicBezTo>
                  <a:cubicBezTo>
                    <a:pt x="165" y="42"/>
                    <a:pt x="165" y="42"/>
                    <a:pt x="165" y="42"/>
                  </a:cubicBezTo>
                  <a:cubicBezTo>
                    <a:pt x="165" y="42"/>
                    <a:pt x="165" y="42"/>
                    <a:pt x="165" y="42"/>
                  </a:cubicBezTo>
                  <a:cubicBezTo>
                    <a:pt x="165" y="42"/>
                    <a:pt x="165" y="42"/>
                    <a:pt x="165" y="43"/>
                  </a:cubicBezTo>
                  <a:cubicBezTo>
                    <a:pt x="165" y="43"/>
                    <a:pt x="165" y="43"/>
                    <a:pt x="165" y="43"/>
                  </a:cubicBezTo>
                  <a:cubicBezTo>
                    <a:pt x="165" y="43"/>
                    <a:pt x="165" y="43"/>
                    <a:pt x="165" y="43"/>
                  </a:cubicBezTo>
                  <a:cubicBezTo>
                    <a:pt x="166" y="44"/>
                    <a:pt x="166" y="44"/>
                    <a:pt x="166" y="44"/>
                  </a:cubicBezTo>
                  <a:cubicBezTo>
                    <a:pt x="167" y="44"/>
                    <a:pt x="167" y="44"/>
                    <a:pt x="167" y="44"/>
                  </a:cubicBezTo>
                  <a:cubicBezTo>
                    <a:pt x="167" y="44"/>
                    <a:pt x="167" y="44"/>
                    <a:pt x="167" y="44"/>
                  </a:cubicBezTo>
                  <a:cubicBezTo>
                    <a:pt x="167" y="44"/>
                    <a:pt x="167" y="44"/>
                    <a:pt x="167" y="43"/>
                  </a:cubicBezTo>
                  <a:cubicBezTo>
                    <a:pt x="168" y="43"/>
                    <a:pt x="168" y="43"/>
                    <a:pt x="168" y="43"/>
                  </a:cubicBezTo>
                  <a:cubicBezTo>
                    <a:pt x="168" y="43"/>
                    <a:pt x="168" y="43"/>
                    <a:pt x="168" y="43"/>
                  </a:cubicBezTo>
                  <a:cubicBezTo>
                    <a:pt x="170" y="43"/>
                    <a:pt x="170" y="43"/>
                    <a:pt x="170" y="43"/>
                  </a:cubicBezTo>
                  <a:cubicBezTo>
                    <a:pt x="170" y="44"/>
                    <a:pt x="169" y="44"/>
                    <a:pt x="169" y="44"/>
                  </a:cubicBezTo>
                  <a:cubicBezTo>
                    <a:pt x="168" y="45"/>
                    <a:pt x="168" y="45"/>
                    <a:pt x="167" y="45"/>
                  </a:cubicBezTo>
                  <a:cubicBezTo>
                    <a:pt x="167" y="45"/>
                    <a:pt x="167" y="45"/>
                    <a:pt x="167" y="45"/>
                  </a:cubicBezTo>
                  <a:cubicBezTo>
                    <a:pt x="167" y="45"/>
                    <a:pt x="166" y="45"/>
                    <a:pt x="166" y="45"/>
                  </a:cubicBezTo>
                  <a:cubicBezTo>
                    <a:pt x="165" y="45"/>
                    <a:pt x="164" y="45"/>
                    <a:pt x="164" y="45"/>
                  </a:cubicBezTo>
                  <a:close/>
                  <a:moveTo>
                    <a:pt x="165" y="41"/>
                  </a:moveTo>
                  <a:cubicBezTo>
                    <a:pt x="169" y="41"/>
                    <a:pt x="169" y="41"/>
                    <a:pt x="169" y="41"/>
                  </a:cubicBezTo>
                  <a:cubicBezTo>
                    <a:pt x="169" y="40"/>
                    <a:pt x="169" y="40"/>
                    <a:pt x="169" y="40"/>
                  </a:cubicBezTo>
                  <a:cubicBezTo>
                    <a:pt x="169" y="40"/>
                    <a:pt x="169" y="40"/>
                    <a:pt x="169" y="40"/>
                  </a:cubicBezTo>
                  <a:cubicBezTo>
                    <a:pt x="169" y="40"/>
                    <a:pt x="168" y="39"/>
                    <a:pt x="168" y="39"/>
                  </a:cubicBezTo>
                  <a:cubicBezTo>
                    <a:pt x="168" y="39"/>
                    <a:pt x="168" y="39"/>
                    <a:pt x="167" y="39"/>
                  </a:cubicBezTo>
                  <a:cubicBezTo>
                    <a:pt x="167" y="39"/>
                    <a:pt x="167" y="39"/>
                    <a:pt x="167" y="39"/>
                  </a:cubicBezTo>
                  <a:cubicBezTo>
                    <a:pt x="167" y="39"/>
                    <a:pt x="167" y="39"/>
                    <a:pt x="167" y="39"/>
                  </a:cubicBezTo>
                  <a:cubicBezTo>
                    <a:pt x="167" y="39"/>
                    <a:pt x="166" y="39"/>
                    <a:pt x="166" y="39"/>
                  </a:cubicBezTo>
                  <a:cubicBezTo>
                    <a:pt x="166" y="40"/>
                    <a:pt x="166" y="40"/>
                    <a:pt x="165" y="41"/>
                  </a:cubicBezTo>
                  <a:close/>
                  <a:moveTo>
                    <a:pt x="174" y="41"/>
                  </a:moveTo>
                  <a:cubicBezTo>
                    <a:pt x="174" y="41"/>
                    <a:pt x="174" y="41"/>
                    <a:pt x="174" y="41"/>
                  </a:cubicBezTo>
                  <a:cubicBezTo>
                    <a:pt x="174" y="41"/>
                    <a:pt x="174" y="41"/>
                    <a:pt x="174" y="41"/>
                  </a:cubicBezTo>
                  <a:cubicBezTo>
                    <a:pt x="174" y="40"/>
                    <a:pt x="174" y="40"/>
                    <a:pt x="175" y="40"/>
                  </a:cubicBezTo>
                  <a:cubicBezTo>
                    <a:pt x="175" y="39"/>
                    <a:pt x="176" y="39"/>
                    <a:pt x="176" y="39"/>
                  </a:cubicBezTo>
                  <a:cubicBezTo>
                    <a:pt x="176" y="39"/>
                    <a:pt x="176" y="39"/>
                    <a:pt x="176" y="39"/>
                  </a:cubicBezTo>
                  <a:cubicBezTo>
                    <a:pt x="176" y="39"/>
                    <a:pt x="176" y="39"/>
                    <a:pt x="176" y="39"/>
                  </a:cubicBezTo>
                  <a:cubicBezTo>
                    <a:pt x="176" y="39"/>
                    <a:pt x="177" y="39"/>
                    <a:pt x="177" y="39"/>
                  </a:cubicBezTo>
                  <a:cubicBezTo>
                    <a:pt x="177" y="39"/>
                    <a:pt x="177" y="39"/>
                    <a:pt x="177" y="39"/>
                  </a:cubicBezTo>
                  <a:cubicBezTo>
                    <a:pt x="177" y="37"/>
                    <a:pt x="177" y="37"/>
                    <a:pt x="177" y="37"/>
                  </a:cubicBezTo>
                  <a:cubicBezTo>
                    <a:pt x="177" y="37"/>
                    <a:pt x="177" y="37"/>
                    <a:pt x="177" y="37"/>
                  </a:cubicBezTo>
                  <a:cubicBezTo>
                    <a:pt x="177" y="37"/>
                    <a:pt x="177" y="37"/>
                    <a:pt x="177" y="37"/>
                  </a:cubicBezTo>
                  <a:cubicBezTo>
                    <a:pt x="176" y="37"/>
                    <a:pt x="176" y="37"/>
                    <a:pt x="175" y="38"/>
                  </a:cubicBezTo>
                  <a:cubicBezTo>
                    <a:pt x="175" y="38"/>
                    <a:pt x="175" y="38"/>
                    <a:pt x="174" y="39"/>
                  </a:cubicBezTo>
                  <a:cubicBezTo>
                    <a:pt x="174" y="39"/>
                    <a:pt x="174" y="39"/>
                    <a:pt x="174" y="39"/>
                  </a:cubicBezTo>
                  <a:cubicBezTo>
                    <a:pt x="175" y="37"/>
                    <a:pt x="175" y="37"/>
                    <a:pt x="175" y="37"/>
                  </a:cubicBezTo>
                  <a:cubicBezTo>
                    <a:pt x="173" y="37"/>
                    <a:pt x="173" y="37"/>
                    <a:pt x="173" y="37"/>
                  </a:cubicBezTo>
                  <a:cubicBezTo>
                    <a:pt x="171" y="45"/>
                    <a:pt x="171" y="45"/>
                    <a:pt x="171" y="45"/>
                  </a:cubicBezTo>
                  <a:cubicBezTo>
                    <a:pt x="173" y="45"/>
                    <a:pt x="173" y="45"/>
                    <a:pt x="173" y="45"/>
                  </a:cubicBezTo>
                  <a:lnTo>
                    <a:pt x="174" y="41"/>
                  </a:lnTo>
                  <a:close/>
                  <a:moveTo>
                    <a:pt x="181" y="41"/>
                  </a:moveTo>
                  <a:cubicBezTo>
                    <a:pt x="181" y="41"/>
                    <a:pt x="181" y="41"/>
                    <a:pt x="181" y="40"/>
                  </a:cubicBezTo>
                  <a:cubicBezTo>
                    <a:pt x="181" y="40"/>
                    <a:pt x="182" y="40"/>
                    <a:pt x="182" y="39"/>
                  </a:cubicBezTo>
                  <a:cubicBezTo>
                    <a:pt x="182" y="39"/>
                    <a:pt x="183" y="38"/>
                    <a:pt x="183" y="38"/>
                  </a:cubicBezTo>
                  <a:cubicBezTo>
                    <a:pt x="184" y="37"/>
                    <a:pt x="185" y="37"/>
                    <a:pt x="186" y="37"/>
                  </a:cubicBezTo>
                  <a:cubicBezTo>
                    <a:pt x="186" y="37"/>
                    <a:pt x="186" y="37"/>
                    <a:pt x="186" y="37"/>
                  </a:cubicBezTo>
                  <a:cubicBezTo>
                    <a:pt x="186" y="37"/>
                    <a:pt x="186" y="37"/>
                    <a:pt x="186" y="37"/>
                  </a:cubicBezTo>
                  <a:cubicBezTo>
                    <a:pt x="187" y="37"/>
                    <a:pt x="187" y="38"/>
                    <a:pt x="188" y="38"/>
                  </a:cubicBezTo>
                  <a:cubicBezTo>
                    <a:pt x="188" y="38"/>
                    <a:pt x="189" y="39"/>
                    <a:pt x="189" y="40"/>
                  </a:cubicBezTo>
                  <a:cubicBezTo>
                    <a:pt x="189" y="40"/>
                    <a:pt x="188" y="40"/>
                    <a:pt x="188" y="41"/>
                  </a:cubicBezTo>
                  <a:cubicBezTo>
                    <a:pt x="188" y="41"/>
                    <a:pt x="188" y="41"/>
                    <a:pt x="188" y="41"/>
                  </a:cubicBezTo>
                  <a:cubicBezTo>
                    <a:pt x="188" y="42"/>
                    <a:pt x="188" y="42"/>
                    <a:pt x="188" y="42"/>
                  </a:cubicBezTo>
                  <a:cubicBezTo>
                    <a:pt x="183" y="42"/>
                    <a:pt x="183" y="42"/>
                    <a:pt x="183" y="42"/>
                  </a:cubicBezTo>
                  <a:cubicBezTo>
                    <a:pt x="183" y="42"/>
                    <a:pt x="183" y="42"/>
                    <a:pt x="183" y="42"/>
                  </a:cubicBezTo>
                  <a:cubicBezTo>
                    <a:pt x="183" y="42"/>
                    <a:pt x="183" y="42"/>
                    <a:pt x="183" y="42"/>
                  </a:cubicBezTo>
                  <a:cubicBezTo>
                    <a:pt x="183" y="42"/>
                    <a:pt x="183" y="42"/>
                    <a:pt x="183" y="43"/>
                  </a:cubicBezTo>
                  <a:cubicBezTo>
                    <a:pt x="183" y="43"/>
                    <a:pt x="183" y="43"/>
                    <a:pt x="183" y="43"/>
                  </a:cubicBezTo>
                  <a:cubicBezTo>
                    <a:pt x="183" y="43"/>
                    <a:pt x="183" y="43"/>
                    <a:pt x="183" y="43"/>
                  </a:cubicBezTo>
                  <a:cubicBezTo>
                    <a:pt x="183" y="44"/>
                    <a:pt x="184" y="44"/>
                    <a:pt x="184" y="44"/>
                  </a:cubicBezTo>
                  <a:cubicBezTo>
                    <a:pt x="184" y="44"/>
                    <a:pt x="184" y="44"/>
                    <a:pt x="185" y="44"/>
                  </a:cubicBezTo>
                  <a:cubicBezTo>
                    <a:pt x="185" y="44"/>
                    <a:pt x="185" y="44"/>
                    <a:pt x="185" y="44"/>
                  </a:cubicBezTo>
                  <a:cubicBezTo>
                    <a:pt x="185" y="44"/>
                    <a:pt x="185" y="44"/>
                    <a:pt x="185" y="43"/>
                  </a:cubicBezTo>
                  <a:cubicBezTo>
                    <a:pt x="186" y="43"/>
                    <a:pt x="186" y="43"/>
                    <a:pt x="186" y="43"/>
                  </a:cubicBezTo>
                  <a:cubicBezTo>
                    <a:pt x="186" y="43"/>
                    <a:pt x="186" y="43"/>
                    <a:pt x="186" y="43"/>
                  </a:cubicBezTo>
                  <a:cubicBezTo>
                    <a:pt x="188" y="43"/>
                    <a:pt x="188" y="43"/>
                    <a:pt x="188" y="43"/>
                  </a:cubicBezTo>
                  <a:cubicBezTo>
                    <a:pt x="188" y="44"/>
                    <a:pt x="187" y="44"/>
                    <a:pt x="187" y="44"/>
                  </a:cubicBezTo>
                  <a:cubicBezTo>
                    <a:pt x="186" y="45"/>
                    <a:pt x="186" y="45"/>
                    <a:pt x="185" y="45"/>
                  </a:cubicBezTo>
                  <a:cubicBezTo>
                    <a:pt x="185" y="45"/>
                    <a:pt x="185" y="45"/>
                    <a:pt x="185" y="45"/>
                  </a:cubicBezTo>
                  <a:cubicBezTo>
                    <a:pt x="184" y="45"/>
                    <a:pt x="184" y="45"/>
                    <a:pt x="184" y="45"/>
                  </a:cubicBezTo>
                  <a:cubicBezTo>
                    <a:pt x="183" y="45"/>
                    <a:pt x="182" y="45"/>
                    <a:pt x="182" y="45"/>
                  </a:cubicBezTo>
                  <a:cubicBezTo>
                    <a:pt x="181" y="44"/>
                    <a:pt x="181" y="44"/>
                    <a:pt x="181" y="43"/>
                  </a:cubicBezTo>
                  <a:cubicBezTo>
                    <a:pt x="181" y="42"/>
                    <a:pt x="181" y="42"/>
                    <a:pt x="181" y="42"/>
                  </a:cubicBezTo>
                  <a:cubicBezTo>
                    <a:pt x="181" y="42"/>
                    <a:pt x="181" y="41"/>
                    <a:pt x="181" y="41"/>
                  </a:cubicBezTo>
                  <a:close/>
                  <a:moveTo>
                    <a:pt x="183" y="41"/>
                  </a:moveTo>
                  <a:cubicBezTo>
                    <a:pt x="186" y="41"/>
                    <a:pt x="186" y="41"/>
                    <a:pt x="186" y="41"/>
                  </a:cubicBezTo>
                  <a:cubicBezTo>
                    <a:pt x="186" y="40"/>
                    <a:pt x="186" y="40"/>
                    <a:pt x="186" y="40"/>
                  </a:cubicBezTo>
                  <a:cubicBezTo>
                    <a:pt x="186" y="40"/>
                    <a:pt x="186" y="40"/>
                    <a:pt x="186" y="40"/>
                  </a:cubicBezTo>
                  <a:cubicBezTo>
                    <a:pt x="186" y="40"/>
                    <a:pt x="186" y="39"/>
                    <a:pt x="186" y="39"/>
                  </a:cubicBezTo>
                  <a:cubicBezTo>
                    <a:pt x="186" y="39"/>
                    <a:pt x="186" y="39"/>
                    <a:pt x="185" y="39"/>
                  </a:cubicBezTo>
                  <a:cubicBezTo>
                    <a:pt x="185" y="39"/>
                    <a:pt x="185" y="39"/>
                    <a:pt x="185" y="39"/>
                  </a:cubicBezTo>
                  <a:cubicBezTo>
                    <a:pt x="185" y="39"/>
                    <a:pt x="185" y="39"/>
                    <a:pt x="185" y="39"/>
                  </a:cubicBezTo>
                  <a:cubicBezTo>
                    <a:pt x="185" y="39"/>
                    <a:pt x="184" y="39"/>
                    <a:pt x="184" y="39"/>
                  </a:cubicBezTo>
                  <a:cubicBezTo>
                    <a:pt x="184" y="40"/>
                    <a:pt x="183" y="40"/>
                    <a:pt x="183" y="41"/>
                  </a:cubicBezTo>
                  <a:close/>
                  <a:moveTo>
                    <a:pt x="117" y="37"/>
                  </a:moveTo>
                  <a:cubicBezTo>
                    <a:pt x="116" y="45"/>
                    <a:pt x="116" y="45"/>
                    <a:pt x="116" y="45"/>
                  </a:cubicBezTo>
                  <a:cubicBezTo>
                    <a:pt x="118" y="45"/>
                    <a:pt x="118" y="45"/>
                    <a:pt x="118" y="45"/>
                  </a:cubicBezTo>
                  <a:cubicBezTo>
                    <a:pt x="118" y="41"/>
                    <a:pt x="118" y="41"/>
                    <a:pt x="118" y="41"/>
                  </a:cubicBezTo>
                  <a:cubicBezTo>
                    <a:pt x="119" y="41"/>
                    <a:pt x="119" y="41"/>
                    <a:pt x="119" y="41"/>
                  </a:cubicBezTo>
                  <a:cubicBezTo>
                    <a:pt x="119" y="41"/>
                    <a:pt x="119" y="41"/>
                    <a:pt x="119" y="41"/>
                  </a:cubicBezTo>
                  <a:cubicBezTo>
                    <a:pt x="119" y="40"/>
                    <a:pt x="119" y="40"/>
                    <a:pt x="119" y="40"/>
                  </a:cubicBezTo>
                  <a:cubicBezTo>
                    <a:pt x="120" y="39"/>
                    <a:pt x="120" y="39"/>
                    <a:pt x="121" y="39"/>
                  </a:cubicBezTo>
                  <a:cubicBezTo>
                    <a:pt x="121" y="39"/>
                    <a:pt x="121" y="39"/>
                    <a:pt x="121" y="39"/>
                  </a:cubicBezTo>
                  <a:cubicBezTo>
                    <a:pt x="121" y="39"/>
                    <a:pt x="121" y="39"/>
                    <a:pt x="121" y="39"/>
                  </a:cubicBezTo>
                  <a:cubicBezTo>
                    <a:pt x="121" y="39"/>
                    <a:pt x="121" y="39"/>
                    <a:pt x="121" y="39"/>
                  </a:cubicBezTo>
                  <a:cubicBezTo>
                    <a:pt x="121" y="39"/>
                    <a:pt x="121" y="39"/>
                    <a:pt x="121" y="39"/>
                  </a:cubicBezTo>
                  <a:cubicBezTo>
                    <a:pt x="122" y="37"/>
                    <a:pt x="122" y="37"/>
                    <a:pt x="122" y="37"/>
                  </a:cubicBezTo>
                  <a:cubicBezTo>
                    <a:pt x="122" y="37"/>
                    <a:pt x="122" y="37"/>
                    <a:pt x="122" y="37"/>
                  </a:cubicBezTo>
                  <a:cubicBezTo>
                    <a:pt x="122" y="37"/>
                    <a:pt x="121" y="37"/>
                    <a:pt x="121" y="37"/>
                  </a:cubicBezTo>
                  <a:cubicBezTo>
                    <a:pt x="121" y="37"/>
                    <a:pt x="120" y="37"/>
                    <a:pt x="120" y="38"/>
                  </a:cubicBezTo>
                  <a:cubicBezTo>
                    <a:pt x="120" y="38"/>
                    <a:pt x="119" y="38"/>
                    <a:pt x="119" y="39"/>
                  </a:cubicBezTo>
                  <a:cubicBezTo>
                    <a:pt x="119" y="39"/>
                    <a:pt x="119" y="39"/>
                    <a:pt x="119" y="39"/>
                  </a:cubicBezTo>
                  <a:cubicBezTo>
                    <a:pt x="119" y="37"/>
                    <a:pt x="119" y="37"/>
                    <a:pt x="119" y="37"/>
                  </a:cubicBezTo>
                  <a:lnTo>
                    <a:pt x="117" y="37"/>
                  </a:lnTo>
                  <a:close/>
                  <a:moveTo>
                    <a:pt x="115" y="41"/>
                  </a:moveTo>
                  <a:cubicBezTo>
                    <a:pt x="115" y="41"/>
                    <a:pt x="115" y="41"/>
                    <a:pt x="115" y="41"/>
                  </a:cubicBezTo>
                  <a:cubicBezTo>
                    <a:pt x="115" y="43"/>
                    <a:pt x="114" y="44"/>
                    <a:pt x="113" y="44"/>
                  </a:cubicBezTo>
                  <a:cubicBezTo>
                    <a:pt x="112" y="45"/>
                    <a:pt x="111" y="45"/>
                    <a:pt x="110" y="45"/>
                  </a:cubicBezTo>
                  <a:cubicBezTo>
                    <a:pt x="110" y="45"/>
                    <a:pt x="110" y="45"/>
                    <a:pt x="110" y="45"/>
                  </a:cubicBezTo>
                  <a:cubicBezTo>
                    <a:pt x="110" y="45"/>
                    <a:pt x="110" y="45"/>
                    <a:pt x="110" y="45"/>
                  </a:cubicBezTo>
                  <a:cubicBezTo>
                    <a:pt x="109" y="45"/>
                    <a:pt x="108" y="45"/>
                    <a:pt x="108" y="45"/>
                  </a:cubicBezTo>
                  <a:cubicBezTo>
                    <a:pt x="107" y="44"/>
                    <a:pt x="107" y="43"/>
                    <a:pt x="107" y="42"/>
                  </a:cubicBezTo>
                  <a:cubicBezTo>
                    <a:pt x="107" y="42"/>
                    <a:pt x="107" y="42"/>
                    <a:pt x="107" y="42"/>
                  </a:cubicBezTo>
                  <a:cubicBezTo>
                    <a:pt x="107" y="42"/>
                    <a:pt x="107" y="41"/>
                    <a:pt x="107" y="41"/>
                  </a:cubicBezTo>
                  <a:cubicBezTo>
                    <a:pt x="107" y="40"/>
                    <a:pt x="108" y="39"/>
                    <a:pt x="109" y="38"/>
                  </a:cubicBezTo>
                  <a:cubicBezTo>
                    <a:pt x="110" y="38"/>
                    <a:pt x="111" y="37"/>
                    <a:pt x="112" y="37"/>
                  </a:cubicBezTo>
                  <a:cubicBezTo>
                    <a:pt x="112" y="37"/>
                    <a:pt x="112" y="37"/>
                    <a:pt x="112" y="37"/>
                  </a:cubicBezTo>
                  <a:cubicBezTo>
                    <a:pt x="112" y="37"/>
                    <a:pt x="112" y="37"/>
                    <a:pt x="112" y="37"/>
                  </a:cubicBezTo>
                  <a:cubicBezTo>
                    <a:pt x="113" y="37"/>
                    <a:pt x="114" y="37"/>
                    <a:pt x="114" y="38"/>
                  </a:cubicBezTo>
                  <a:cubicBezTo>
                    <a:pt x="115" y="38"/>
                    <a:pt x="115" y="39"/>
                    <a:pt x="115" y="40"/>
                  </a:cubicBezTo>
                  <a:cubicBezTo>
                    <a:pt x="115" y="40"/>
                    <a:pt x="115" y="41"/>
                    <a:pt x="115" y="41"/>
                  </a:cubicBezTo>
                  <a:cubicBezTo>
                    <a:pt x="115" y="41"/>
                    <a:pt x="115" y="41"/>
                    <a:pt x="115" y="41"/>
                  </a:cubicBezTo>
                  <a:close/>
                  <a:moveTo>
                    <a:pt x="113" y="40"/>
                  </a:moveTo>
                  <a:cubicBezTo>
                    <a:pt x="113" y="40"/>
                    <a:pt x="113" y="40"/>
                    <a:pt x="113" y="39"/>
                  </a:cubicBezTo>
                  <a:cubicBezTo>
                    <a:pt x="112" y="39"/>
                    <a:pt x="112" y="39"/>
                    <a:pt x="112" y="39"/>
                  </a:cubicBezTo>
                  <a:cubicBezTo>
                    <a:pt x="111" y="39"/>
                    <a:pt x="110" y="39"/>
                    <a:pt x="110" y="39"/>
                  </a:cubicBezTo>
                  <a:cubicBezTo>
                    <a:pt x="110" y="40"/>
                    <a:pt x="109" y="40"/>
                    <a:pt x="109" y="41"/>
                  </a:cubicBezTo>
                  <a:cubicBezTo>
                    <a:pt x="109" y="41"/>
                    <a:pt x="109" y="41"/>
                    <a:pt x="109" y="41"/>
                  </a:cubicBezTo>
                  <a:cubicBezTo>
                    <a:pt x="109" y="41"/>
                    <a:pt x="109" y="41"/>
                    <a:pt x="109" y="41"/>
                  </a:cubicBezTo>
                  <a:cubicBezTo>
                    <a:pt x="109" y="41"/>
                    <a:pt x="109" y="42"/>
                    <a:pt x="109" y="42"/>
                  </a:cubicBezTo>
                  <a:cubicBezTo>
                    <a:pt x="109" y="42"/>
                    <a:pt x="109" y="42"/>
                    <a:pt x="109" y="42"/>
                  </a:cubicBezTo>
                  <a:cubicBezTo>
                    <a:pt x="109" y="43"/>
                    <a:pt x="109" y="43"/>
                    <a:pt x="109" y="43"/>
                  </a:cubicBezTo>
                  <a:cubicBezTo>
                    <a:pt x="110" y="44"/>
                    <a:pt x="110" y="44"/>
                    <a:pt x="111" y="44"/>
                  </a:cubicBezTo>
                  <a:cubicBezTo>
                    <a:pt x="111" y="44"/>
                    <a:pt x="112" y="43"/>
                    <a:pt x="112" y="43"/>
                  </a:cubicBezTo>
                  <a:cubicBezTo>
                    <a:pt x="112" y="43"/>
                    <a:pt x="113" y="42"/>
                    <a:pt x="113" y="42"/>
                  </a:cubicBezTo>
                  <a:cubicBezTo>
                    <a:pt x="113" y="42"/>
                    <a:pt x="113" y="42"/>
                    <a:pt x="113" y="42"/>
                  </a:cubicBezTo>
                  <a:cubicBezTo>
                    <a:pt x="113" y="42"/>
                    <a:pt x="113" y="41"/>
                    <a:pt x="113" y="41"/>
                  </a:cubicBezTo>
                  <a:cubicBezTo>
                    <a:pt x="113" y="41"/>
                    <a:pt x="113" y="41"/>
                    <a:pt x="113" y="41"/>
                  </a:cubicBezTo>
                  <a:cubicBezTo>
                    <a:pt x="113" y="41"/>
                    <a:pt x="113" y="41"/>
                    <a:pt x="113" y="41"/>
                  </a:cubicBezTo>
                  <a:cubicBezTo>
                    <a:pt x="113" y="41"/>
                    <a:pt x="113" y="41"/>
                    <a:pt x="113" y="41"/>
                  </a:cubicBezTo>
                  <a:cubicBezTo>
                    <a:pt x="113" y="41"/>
                    <a:pt x="113" y="41"/>
                    <a:pt x="113" y="41"/>
                  </a:cubicBezTo>
                  <a:cubicBezTo>
                    <a:pt x="113" y="41"/>
                    <a:pt x="113" y="41"/>
                    <a:pt x="113" y="40"/>
                  </a:cubicBezTo>
                  <a:close/>
                  <a:moveTo>
                    <a:pt x="103" y="35"/>
                  </a:moveTo>
                  <a:cubicBezTo>
                    <a:pt x="104" y="35"/>
                    <a:pt x="105" y="35"/>
                    <a:pt x="106" y="36"/>
                  </a:cubicBezTo>
                  <a:cubicBezTo>
                    <a:pt x="106" y="36"/>
                    <a:pt x="107" y="37"/>
                    <a:pt x="107" y="38"/>
                  </a:cubicBezTo>
                  <a:cubicBezTo>
                    <a:pt x="107" y="38"/>
                    <a:pt x="107" y="38"/>
                    <a:pt x="107" y="38"/>
                  </a:cubicBezTo>
                  <a:cubicBezTo>
                    <a:pt x="107" y="38"/>
                    <a:pt x="107" y="38"/>
                    <a:pt x="107" y="38"/>
                  </a:cubicBezTo>
                  <a:cubicBezTo>
                    <a:pt x="107" y="38"/>
                    <a:pt x="106" y="39"/>
                    <a:pt x="106" y="39"/>
                  </a:cubicBezTo>
                  <a:cubicBezTo>
                    <a:pt x="106" y="39"/>
                    <a:pt x="106" y="39"/>
                    <a:pt x="106" y="40"/>
                  </a:cubicBezTo>
                  <a:cubicBezTo>
                    <a:pt x="106" y="40"/>
                    <a:pt x="106" y="40"/>
                    <a:pt x="106" y="41"/>
                  </a:cubicBezTo>
                  <a:cubicBezTo>
                    <a:pt x="106" y="41"/>
                    <a:pt x="106" y="41"/>
                    <a:pt x="106" y="41"/>
                  </a:cubicBezTo>
                  <a:cubicBezTo>
                    <a:pt x="105" y="42"/>
                    <a:pt x="105" y="43"/>
                    <a:pt x="104" y="44"/>
                  </a:cubicBezTo>
                  <a:cubicBezTo>
                    <a:pt x="103" y="45"/>
                    <a:pt x="102" y="45"/>
                    <a:pt x="101" y="45"/>
                  </a:cubicBezTo>
                  <a:cubicBezTo>
                    <a:pt x="96" y="45"/>
                    <a:pt x="96" y="45"/>
                    <a:pt x="96" y="45"/>
                  </a:cubicBezTo>
                  <a:cubicBezTo>
                    <a:pt x="99" y="35"/>
                    <a:pt x="99" y="35"/>
                    <a:pt x="99" y="35"/>
                  </a:cubicBezTo>
                  <a:lnTo>
                    <a:pt x="103" y="35"/>
                  </a:lnTo>
                  <a:close/>
                  <a:moveTo>
                    <a:pt x="104" y="37"/>
                  </a:moveTo>
                  <a:cubicBezTo>
                    <a:pt x="104" y="37"/>
                    <a:pt x="103" y="37"/>
                    <a:pt x="103" y="37"/>
                  </a:cubicBezTo>
                  <a:cubicBezTo>
                    <a:pt x="103" y="37"/>
                    <a:pt x="103" y="36"/>
                    <a:pt x="103" y="36"/>
                  </a:cubicBezTo>
                  <a:cubicBezTo>
                    <a:pt x="103" y="36"/>
                    <a:pt x="102" y="36"/>
                    <a:pt x="102" y="36"/>
                  </a:cubicBezTo>
                  <a:cubicBezTo>
                    <a:pt x="100" y="36"/>
                    <a:pt x="100" y="36"/>
                    <a:pt x="100" y="36"/>
                  </a:cubicBezTo>
                  <a:cubicBezTo>
                    <a:pt x="99" y="43"/>
                    <a:pt x="99" y="43"/>
                    <a:pt x="99" y="43"/>
                  </a:cubicBezTo>
                  <a:cubicBezTo>
                    <a:pt x="101" y="43"/>
                    <a:pt x="101" y="43"/>
                    <a:pt x="101" y="43"/>
                  </a:cubicBezTo>
                  <a:cubicBezTo>
                    <a:pt x="102" y="43"/>
                    <a:pt x="102" y="43"/>
                    <a:pt x="103" y="42"/>
                  </a:cubicBezTo>
                  <a:cubicBezTo>
                    <a:pt x="103" y="42"/>
                    <a:pt x="104" y="41"/>
                    <a:pt x="104" y="40"/>
                  </a:cubicBezTo>
                  <a:cubicBezTo>
                    <a:pt x="104" y="40"/>
                    <a:pt x="104" y="40"/>
                    <a:pt x="104" y="40"/>
                  </a:cubicBezTo>
                  <a:cubicBezTo>
                    <a:pt x="104" y="40"/>
                    <a:pt x="104" y="40"/>
                    <a:pt x="104" y="40"/>
                  </a:cubicBezTo>
                  <a:cubicBezTo>
                    <a:pt x="104" y="40"/>
                    <a:pt x="104" y="39"/>
                    <a:pt x="104" y="39"/>
                  </a:cubicBezTo>
                  <a:cubicBezTo>
                    <a:pt x="104" y="39"/>
                    <a:pt x="104" y="39"/>
                    <a:pt x="104" y="38"/>
                  </a:cubicBezTo>
                  <a:cubicBezTo>
                    <a:pt x="104" y="38"/>
                    <a:pt x="104" y="37"/>
                    <a:pt x="104" y="37"/>
                  </a:cubicBezTo>
                  <a:close/>
                  <a:moveTo>
                    <a:pt x="129" y="39"/>
                  </a:moveTo>
                  <a:cubicBezTo>
                    <a:pt x="129" y="39"/>
                    <a:pt x="129" y="39"/>
                    <a:pt x="129" y="39"/>
                  </a:cubicBezTo>
                  <a:cubicBezTo>
                    <a:pt x="128" y="44"/>
                    <a:pt x="128" y="44"/>
                    <a:pt x="128" y="44"/>
                  </a:cubicBezTo>
                  <a:cubicBezTo>
                    <a:pt x="128" y="44"/>
                    <a:pt x="128" y="44"/>
                    <a:pt x="128" y="44"/>
                  </a:cubicBezTo>
                  <a:cubicBezTo>
                    <a:pt x="128" y="44"/>
                    <a:pt x="128" y="44"/>
                    <a:pt x="128" y="44"/>
                  </a:cubicBezTo>
                  <a:cubicBezTo>
                    <a:pt x="128" y="45"/>
                    <a:pt x="128" y="45"/>
                    <a:pt x="128" y="45"/>
                  </a:cubicBezTo>
                  <a:cubicBezTo>
                    <a:pt x="128" y="45"/>
                    <a:pt x="128" y="45"/>
                    <a:pt x="128" y="45"/>
                  </a:cubicBezTo>
                  <a:cubicBezTo>
                    <a:pt x="128" y="45"/>
                    <a:pt x="128" y="45"/>
                    <a:pt x="128" y="45"/>
                  </a:cubicBezTo>
                  <a:cubicBezTo>
                    <a:pt x="126" y="45"/>
                    <a:pt x="126" y="45"/>
                    <a:pt x="126" y="45"/>
                  </a:cubicBezTo>
                  <a:cubicBezTo>
                    <a:pt x="126" y="45"/>
                    <a:pt x="126" y="45"/>
                    <a:pt x="126" y="45"/>
                  </a:cubicBezTo>
                  <a:cubicBezTo>
                    <a:pt x="126" y="45"/>
                    <a:pt x="126" y="45"/>
                    <a:pt x="126" y="45"/>
                  </a:cubicBezTo>
                  <a:cubicBezTo>
                    <a:pt x="126" y="45"/>
                    <a:pt x="126" y="45"/>
                    <a:pt x="126" y="45"/>
                  </a:cubicBezTo>
                  <a:cubicBezTo>
                    <a:pt x="126" y="45"/>
                    <a:pt x="126" y="45"/>
                    <a:pt x="126" y="45"/>
                  </a:cubicBezTo>
                  <a:cubicBezTo>
                    <a:pt x="126" y="45"/>
                    <a:pt x="126" y="45"/>
                    <a:pt x="126" y="45"/>
                  </a:cubicBezTo>
                  <a:cubicBezTo>
                    <a:pt x="126" y="44"/>
                    <a:pt x="126" y="44"/>
                    <a:pt x="126" y="44"/>
                  </a:cubicBezTo>
                  <a:cubicBezTo>
                    <a:pt x="126" y="44"/>
                    <a:pt x="126" y="44"/>
                    <a:pt x="126" y="44"/>
                  </a:cubicBezTo>
                  <a:cubicBezTo>
                    <a:pt x="126" y="44"/>
                    <a:pt x="126" y="45"/>
                    <a:pt x="125" y="45"/>
                  </a:cubicBezTo>
                  <a:cubicBezTo>
                    <a:pt x="125" y="45"/>
                    <a:pt x="125" y="45"/>
                    <a:pt x="124" y="45"/>
                  </a:cubicBezTo>
                  <a:cubicBezTo>
                    <a:pt x="124" y="45"/>
                    <a:pt x="124" y="45"/>
                    <a:pt x="123" y="45"/>
                  </a:cubicBezTo>
                  <a:cubicBezTo>
                    <a:pt x="123" y="45"/>
                    <a:pt x="122" y="45"/>
                    <a:pt x="122" y="45"/>
                  </a:cubicBezTo>
                  <a:cubicBezTo>
                    <a:pt x="121" y="45"/>
                    <a:pt x="121" y="44"/>
                    <a:pt x="121" y="44"/>
                  </a:cubicBezTo>
                  <a:cubicBezTo>
                    <a:pt x="121" y="44"/>
                    <a:pt x="121" y="44"/>
                    <a:pt x="121" y="43"/>
                  </a:cubicBezTo>
                  <a:cubicBezTo>
                    <a:pt x="121" y="43"/>
                    <a:pt x="121" y="43"/>
                    <a:pt x="121" y="43"/>
                  </a:cubicBezTo>
                  <a:cubicBezTo>
                    <a:pt x="121" y="42"/>
                    <a:pt x="122" y="42"/>
                    <a:pt x="122" y="41"/>
                  </a:cubicBezTo>
                  <a:cubicBezTo>
                    <a:pt x="123" y="41"/>
                    <a:pt x="123" y="41"/>
                    <a:pt x="124" y="41"/>
                  </a:cubicBezTo>
                  <a:cubicBezTo>
                    <a:pt x="126" y="40"/>
                    <a:pt x="126" y="40"/>
                    <a:pt x="126" y="40"/>
                  </a:cubicBezTo>
                  <a:cubicBezTo>
                    <a:pt x="126" y="40"/>
                    <a:pt x="126" y="40"/>
                    <a:pt x="126" y="40"/>
                  </a:cubicBezTo>
                  <a:cubicBezTo>
                    <a:pt x="126" y="40"/>
                    <a:pt x="126" y="40"/>
                    <a:pt x="126" y="40"/>
                  </a:cubicBezTo>
                  <a:cubicBezTo>
                    <a:pt x="126" y="40"/>
                    <a:pt x="126" y="40"/>
                    <a:pt x="127" y="40"/>
                  </a:cubicBezTo>
                  <a:cubicBezTo>
                    <a:pt x="127" y="40"/>
                    <a:pt x="127" y="40"/>
                    <a:pt x="127" y="40"/>
                  </a:cubicBezTo>
                  <a:cubicBezTo>
                    <a:pt x="127" y="40"/>
                    <a:pt x="127" y="40"/>
                    <a:pt x="127" y="40"/>
                  </a:cubicBezTo>
                  <a:cubicBezTo>
                    <a:pt x="127" y="40"/>
                    <a:pt x="127" y="40"/>
                    <a:pt x="127" y="40"/>
                  </a:cubicBezTo>
                  <a:cubicBezTo>
                    <a:pt x="127" y="39"/>
                    <a:pt x="127" y="39"/>
                    <a:pt x="127" y="39"/>
                  </a:cubicBezTo>
                  <a:cubicBezTo>
                    <a:pt x="126" y="39"/>
                    <a:pt x="126" y="39"/>
                    <a:pt x="126" y="39"/>
                  </a:cubicBezTo>
                  <a:cubicBezTo>
                    <a:pt x="126" y="39"/>
                    <a:pt x="126" y="39"/>
                    <a:pt x="126" y="39"/>
                  </a:cubicBezTo>
                  <a:cubicBezTo>
                    <a:pt x="126" y="39"/>
                    <a:pt x="126" y="39"/>
                    <a:pt x="126" y="39"/>
                  </a:cubicBezTo>
                  <a:cubicBezTo>
                    <a:pt x="125" y="39"/>
                    <a:pt x="125" y="39"/>
                    <a:pt x="125" y="39"/>
                  </a:cubicBezTo>
                  <a:cubicBezTo>
                    <a:pt x="124" y="39"/>
                    <a:pt x="124" y="39"/>
                    <a:pt x="124" y="40"/>
                  </a:cubicBezTo>
                  <a:cubicBezTo>
                    <a:pt x="124" y="40"/>
                    <a:pt x="124" y="40"/>
                    <a:pt x="124" y="40"/>
                  </a:cubicBezTo>
                  <a:cubicBezTo>
                    <a:pt x="124" y="40"/>
                    <a:pt x="124" y="40"/>
                    <a:pt x="124" y="40"/>
                  </a:cubicBezTo>
                  <a:cubicBezTo>
                    <a:pt x="122" y="40"/>
                    <a:pt x="122" y="40"/>
                    <a:pt x="122" y="40"/>
                  </a:cubicBezTo>
                  <a:cubicBezTo>
                    <a:pt x="122" y="39"/>
                    <a:pt x="123" y="38"/>
                    <a:pt x="124" y="38"/>
                  </a:cubicBezTo>
                  <a:cubicBezTo>
                    <a:pt x="124" y="37"/>
                    <a:pt x="125" y="37"/>
                    <a:pt x="126" y="37"/>
                  </a:cubicBezTo>
                  <a:cubicBezTo>
                    <a:pt x="126" y="37"/>
                    <a:pt x="126" y="37"/>
                    <a:pt x="126" y="37"/>
                  </a:cubicBezTo>
                  <a:cubicBezTo>
                    <a:pt x="126" y="37"/>
                    <a:pt x="126" y="37"/>
                    <a:pt x="126" y="37"/>
                  </a:cubicBezTo>
                  <a:cubicBezTo>
                    <a:pt x="126" y="37"/>
                    <a:pt x="126" y="37"/>
                    <a:pt x="127" y="37"/>
                  </a:cubicBezTo>
                  <a:cubicBezTo>
                    <a:pt x="127" y="37"/>
                    <a:pt x="127" y="37"/>
                    <a:pt x="127" y="37"/>
                  </a:cubicBezTo>
                  <a:cubicBezTo>
                    <a:pt x="128" y="37"/>
                    <a:pt x="128" y="38"/>
                    <a:pt x="128" y="38"/>
                  </a:cubicBezTo>
                  <a:cubicBezTo>
                    <a:pt x="129" y="38"/>
                    <a:pt x="129" y="38"/>
                    <a:pt x="129" y="39"/>
                  </a:cubicBezTo>
                  <a:cubicBezTo>
                    <a:pt x="129" y="39"/>
                    <a:pt x="129" y="39"/>
                    <a:pt x="129" y="39"/>
                  </a:cubicBezTo>
                  <a:cubicBezTo>
                    <a:pt x="129" y="39"/>
                    <a:pt x="129" y="39"/>
                    <a:pt x="129" y="39"/>
                  </a:cubicBezTo>
                  <a:close/>
                  <a:moveTo>
                    <a:pt x="126" y="41"/>
                  </a:moveTo>
                  <a:cubicBezTo>
                    <a:pt x="126" y="41"/>
                    <a:pt x="126" y="42"/>
                    <a:pt x="126" y="42"/>
                  </a:cubicBezTo>
                  <a:cubicBezTo>
                    <a:pt x="126" y="42"/>
                    <a:pt x="125" y="42"/>
                    <a:pt x="125" y="42"/>
                  </a:cubicBezTo>
                  <a:cubicBezTo>
                    <a:pt x="125" y="42"/>
                    <a:pt x="124" y="42"/>
                    <a:pt x="124" y="42"/>
                  </a:cubicBezTo>
                  <a:cubicBezTo>
                    <a:pt x="124" y="42"/>
                    <a:pt x="123" y="43"/>
                    <a:pt x="123" y="43"/>
                  </a:cubicBezTo>
                  <a:cubicBezTo>
                    <a:pt x="123" y="43"/>
                    <a:pt x="123" y="43"/>
                    <a:pt x="123" y="43"/>
                  </a:cubicBezTo>
                  <a:cubicBezTo>
                    <a:pt x="123" y="43"/>
                    <a:pt x="123" y="43"/>
                    <a:pt x="123" y="43"/>
                  </a:cubicBezTo>
                  <a:cubicBezTo>
                    <a:pt x="123" y="43"/>
                    <a:pt x="123" y="43"/>
                    <a:pt x="123" y="43"/>
                  </a:cubicBezTo>
                  <a:cubicBezTo>
                    <a:pt x="123" y="43"/>
                    <a:pt x="123" y="43"/>
                    <a:pt x="123" y="43"/>
                  </a:cubicBezTo>
                  <a:cubicBezTo>
                    <a:pt x="123" y="43"/>
                    <a:pt x="123" y="44"/>
                    <a:pt x="123" y="44"/>
                  </a:cubicBezTo>
                  <a:cubicBezTo>
                    <a:pt x="124" y="44"/>
                    <a:pt x="124" y="44"/>
                    <a:pt x="124" y="44"/>
                  </a:cubicBezTo>
                  <a:cubicBezTo>
                    <a:pt x="124" y="44"/>
                    <a:pt x="124" y="44"/>
                    <a:pt x="124" y="44"/>
                  </a:cubicBezTo>
                  <a:cubicBezTo>
                    <a:pt x="124" y="44"/>
                    <a:pt x="124" y="44"/>
                    <a:pt x="124" y="44"/>
                  </a:cubicBezTo>
                  <a:cubicBezTo>
                    <a:pt x="124" y="44"/>
                    <a:pt x="124" y="44"/>
                    <a:pt x="124" y="44"/>
                  </a:cubicBezTo>
                  <a:cubicBezTo>
                    <a:pt x="124" y="44"/>
                    <a:pt x="124" y="44"/>
                    <a:pt x="124" y="44"/>
                  </a:cubicBezTo>
                  <a:cubicBezTo>
                    <a:pt x="125" y="44"/>
                    <a:pt x="125" y="44"/>
                    <a:pt x="126" y="43"/>
                  </a:cubicBezTo>
                  <a:cubicBezTo>
                    <a:pt x="126" y="43"/>
                    <a:pt x="126" y="43"/>
                    <a:pt x="126" y="42"/>
                  </a:cubicBezTo>
                  <a:cubicBezTo>
                    <a:pt x="126" y="42"/>
                    <a:pt x="126" y="42"/>
                    <a:pt x="126" y="42"/>
                  </a:cubicBezTo>
                  <a:lnTo>
                    <a:pt x="126" y="41"/>
                  </a:lnTo>
                  <a:close/>
                  <a:moveTo>
                    <a:pt x="130" y="41"/>
                  </a:moveTo>
                  <a:cubicBezTo>
                    <a:pt x="130" y="40"/>
                    <a:pt x="131" y="39"/>
                    <a:pt x="131" y="38"/>
                  </a:cubicBezTo>
                  <a:cubicBezTo>
                    <a:pt x="132" y="38"/>
                    <a:pt x="133" y="37"/>
                    <a:pt x="134" y="37"/>
                  </a:cubicBezTo>
                  <a:cubicBezTo>
                    <a:pt x="134" y="37"/>
                    <a:pt x="134" y="37"/>
                    <a:pt x="134" y="37"/>
                  </a:cubicBezTo>
                  <a:cubicBezTo>
                    <a:pt x="134" y="37"/>
                    <a:pt x="134" y="37"/>
                    <a:pt x="134" y="37"/>
                  </a:cubicBezTo>
                  <a:cubicBezTo>
                    <a:pt x="134" y="37"/>
                    <a:pt x="135" y="37"/>
                    <a:pt x="135" y="37"/>
                  </a:cubicBezTo>
                  <a:cubicBezTo>
                    <a:pt x="135" y="38"/>
                    <a:pt x="136" y="38"/>
                    <a:pt x="136" y="38"/>
                  </a:cubicBezTo>
                  <a:cubicBezTo>
                    <a:pt x="136" y="38"/>
                    <a:pt x="136" y="38"/>
                    <a:pt x="136" y="38"/>
                  </a:cubicBezTo>
                  <a:cubicBezTo>
                    <a:pt x="136" y="38"/>
                    <a:pt x="136" y="38"/>
                    <a:pt x="136" y="38"/>
                  </a:cubicBezTo>
                  <a:cubicBezTo>
                    <a:pt x="136" y="38"/>
                    <a:pt x="136" y="38"/>
                    <a:pt x="136" y="38"/>
                  </a:cubicBezTo>
                  <a:cubicBezTo>
                    <a:pt x="137" y="35"/>
                    <a:pt x="137" y="35"/>
                    <a:pt x="137" y="35"/>
                  </a:cubicBezTo>
                  <a:cubicBezTo>
                    <a:pt x="139" y="35"/>
                    <a:pt x="139" y="35"/>
                    <a:pt x="139" y="35"/>
                  </a:cubicBezTo>
                  <a:cubicBezTo>
                    <a:pt x="137" y="45"/>
                    <a:pt x="137" y="45"/>
                    <a:pt x="137" y="45"/>
                  </a:cubicBezTo>
                  <a:cubicBezTo>
                    <a:pt x="135" y="45"/>
                    <a:pt x="135" y="45"/>
                    <a:pt x="135" y="45"/>
                  </a:cubicBezTo>
                  <a:cubicBezTo>
                    <a:pt x="135" y="44"/>
                    <a:pt x="135" y="44"/>
                    <a:pt x="135" y="44"/>
                  </a:cubicBezTo>
                  <a:cubicBezTo>
                    <a:pt x="135" y="44"/>
                    <a:pt x="135" y="44"/>
                    <a:pt x="135" y="44"/>
                  </a:cubicBezTo>
                  <a:cubicBezTo>
                    <a:pt x="134" y="45"/>
                    <a:pt x="134" y="45"/>
                    <a:pt x="134" y="45"/>
                  </a:cubicBezTo>
                  <a:cubicBezTo>
                    <a:pt x="134" y="45"/>
                    <a:pt x="133" y="45"/>
                    <a:pt x="133" y="45"/>
                  </a:cubicBezTo>
                  <a:cubicBezTo>
                    <a:pt x="133" y="45"/>
                    <a:pt x="133" y="45"/>
                    <a:pt x="133" y="45"/>
                  </a:cubicBezTo>
                  <a:cubicBezTo>
                    <a:pt x="132" y="45"/>
                    <a:pt x="132" y="45"/>
                    <a:pt x="132" y="45"/>
                  </a:cubicBezTo>
                  <a:cubicBezTo>
                    <a:pt x="131" y="45"/>
                    <a:pt x="131" y="45"/>
                    <a:pt x="130" y="45"/>
                  </a:cubicBezTo>
                  <a:cubicBezTo>
                    <a:pt x="130" y="44"/>
                    <a:pt x="130" y="43"/>
                    <a:pt x="130" y="43"/>
                  </a:cubicBezTo>
                  <a:cubicBezTo>
                    <a:pt x="130" y="42"/>
                    <a:pt x="130" y="42"/>
                    <a:pt x="130" y="42"/>
                  </a:cubicBezTo>
                  <a:cubicBezTo>
                    <a:pt x="130" y="42"/>
                    <a:pt x="130" y="41"/>
                    <a:pt x="130" y="41"/>
                  </a:cubicBezTo>
                  <a:close/>
                  <a:moveTo>
                    <a:pt x="132" y="42"/>
                  </a:moveTo>
                  <a:cubicBezTo>
                    <a:pt x="132" y="43"/>
                    <a:pt x="132" y="43"/>
                    <a:pt x="132" y="43"/>
                  </a:cubicBezTo>
                  <a:cubicBezTo>
                    <a:pt x="132" y="44"/>
                    <a:pt x="133" y="44"/>
                    <a:pt x="133" y="44"/>
                  </a:cubicBezTo>
                  <a:cubicBezTo>
                    <a:pt x="134" y="44"/>
                    <a:pt x="134" y="43"/>
                    <a:pt x="135" y="43"/>
                  </a:cubicBezTo>
                  <a:cubicBezTo>
                    <a:pt x="135" y="43"/>
                    <a:pt x="135" y="42"/>
                    <a:pt x="135" y="41"/>
                  </a:cubicBezTo>
                  <a:cubicBezTo>
                    <a:pt x="135" y="41"/>
                    <a:pt x="135" y="41"/>
                    <a:pt x="135" y="41"/>
                  </a:cubicBezTo>
                  <a:cubicBezTo>
                    <a:pt x="135" y="41"/>
                    <a:pt x="135" y="41"/>
                    <a:pt x="135" y="41"/>
                  </a:cubicBezTo>
                  <a:cubicBezTo>
                    <a:pt x="135" y="41"/>
                    <a:pt x="135" y="41"/>
                    <a:pt x="135" y="41"/>
                  </a:cubicBezTo>
                  <a:cubicBezTo>
                    <a:pt x="135" y="41"/>
                    <a:pt x="135" y="41"/>
                    <a:pt x="135" y="40"/>
                  </a:cubicBezTo>
                  <a:cubicBezTo>
                    <a:pt x="135" y="40"/>
                    <a:pt x="135" y="40"/>
                    <a:pt x="135" y="39"/>
                  </a:cubicBezTo>
                  <a:cubicBezTo>
                    <a:pt x="135" y="39"/>
                    <a:pt x="135" y="39"/>
                    <a:pt x="134" y="39"/>
                  </a:cubicBezTo>
                  <a:cubicBezTo>
                    <a:pt x="133" y="39"/>
                    <a:pt x="133" y="39"/>
                    <a:pt x="133" y="40"/>
                  </a:cubicBezTo>
                  <a:cubicBezTo>
                    <a:pt x="132" y="40"/>
                    <a:pt x="132" y="41"/>
                    <a:pt x="132" y="41"/>
                  </a:cubicBezTo>
                  <a:cubicBezTo>
                    <a:pt x="132" y="41"/>
                    <a:pt x="132" y="41"/>
                    <a:pt x="132" y="41"/>
                  </a:cubicBezTo>
                  <a:cubicBezTo>
                    <a:pt x="132" y="41"/>
                    <a:pt x="132" y="42"/>
                    <a:pt x="132" y="42"/>
                  </a:cubicBezTo>
                  <a:cubicBezTo>
                    <a:pt x="132" y="42"/>
                    <a:pt x="132" y="42"/>
                    <a:pt x="132" y="42"/>
                  </a:cubicBezTo>
                  <a:close/>
                  <a:moveTo>
                    <a:pt x="196" y="38"/>
                  </a:moveTo>
                  <a:cubicBezTo>
                    <a:pt x="195" y="37"/>
                    <a:pt x="195" y="37"/>
                    <a:pt x="194" y="37"/>
                  </a:cubicBezTo>
                  <a:cubicBezTo>
                    <a:pt x="194" y="37"/>
                    <a:pt x="194" y="37"/>
                    <a:pt x="194" y="37"/>
                  </a:cubicBezTo>
                  <a:cubicBezTo>
                    <a:pt x="194" y="37"/>
                    <a:pt x="194" y="37"/>
                    <a:pt x="194" y="37"/>
                  </a:cubicBezTo>
                  <a:cubicBezTo>
                    <a:pt x="193" y="37"/>
                    <a:pt x="192" y="37"/>
                    <a:pt x="191" y="38"/>
                  </a:cubicBezTo>
                  <a:cubicBezTo>
                    <a:pt x="191" y="38"/>
                    <a:pt x="190" y="39"/>
                    <a:pt x="190" y="39"/>
                  </a:cubicBezTo>
                  <a:cubicBezTo>
                    <a:pt x="190" y="39"/>
                    <a:pt x="190" y="39"/>
                    <a:pt x="190" y="39"/>
                  </a:cubicBezTo>
                  <a:cubicBezTo>
                    <a:pt x="190" y="40"/>
                    <a:pt x="190" y="40"/>
                    <a:pt x="190" y="40"/>
                  </a:cubicBezTo>
                  <a:cubicBezTo>
                    <a:pt x="190" y="40"/>
                    <a:pt x="190" y="40"/>
                    <a:pt x="190" y="40"/>
                  </a:cubicBezTo>
                  <a:cubicBezTo>
                    <a:pt x="190" y="40"/>
                    <a:pt x="190" y="40"/>
                    <a:pt x="190" y="40"/>
                  </a:cubicBezTo>
                  <a:cubicBezTo>
                    <a:pt x="190" y="41"/>
                    <a:pt x="190" y="41"/>
                    <a:pt x="190" y="41"/>
                  </a:cubicBezTo>
                  <a:cubicBezTo>
                    <a:pt x="191" y="42"/>
                    <a:pt x="191" y="42"/>
                    <a:pt x="192" y="42"/>
                  </a:cubicBezTo>
                  <a:cubicBezTo>
                    <a:pt x="192" y="42"/>
                    <a:pt x="192" y="42"/>
                    <a:pt x="192" y="42"/>
                  </a:cubicBezTo>
                  <a:cubicBezTo>
                    <a:pt x="192" y="42"/>
                    <a:pt x="193" y="42"/>
                    <a:pt x="193" y="42"/>
                  </a:cubicBezTo>
                  <a:cubicBezTo>
                    <a:pt x="193" y="42"/>
                    <a:pt x="193" y="42"/>
                    <a:pt x="194" y="42"/>
                  </a:cubicBezTo>
                  <a:cubicBezTo>
                    <a:pt x="194" y="43"/>
                    <a:pt x="194" y="43"/>
                    <a:pt x="194" y="43"/>
                  </a:cubicBezTo>
                  <a:cubicBezTo>
                    <a:pt x="194" y="43"/>
                    <a:pt x="194" y="43"/>
                    <a:pt x="194" y="43"/>
                  </a:cubicBezTo>
                  <a:cubicBezTo>
                    <a:pt x="194" y="43"/>
                    <a:pt x="194" y="43"/>
                    <a:pt x="194" y="43"/>
                  </a:cubicBezTo>
                  <a:cubicBezTo>
                    <a:pt x="194" y="43"/>
                    <a:pt x="194" y="43"/>
                    <a:pt x="194" y="43"/>
                  </a:cubicBezTo>
                  <a:cubicBezTo>
                    <a:pt x="194" y="43"/>
                    <a:pt x="194" y="43"/>
                    <a:pt x="194" y="43"/>
                  </a:cubicBezTo>
                  <a:cubicBezTo>
                    <a:pt x="194" y="43"/>
                    <a:pt x="194" y="43"/>
                    <a:pt x="194" y="43"/>
                  </a:cubicBezTo>
                  <a:cubicBezTo>
                    <a:pt x="194" y="43"/>
                    <a:pt x="194" y="43"/>
                    <a:pt x="194" y="43"/>
                  </a:cubicBezTo>
                  <a:cubicBezTo>
                    <a:pt x="194" y="43"/>
                    <a:pt x="194" y="44"/>
                    <a:pt x="193" y="44"/>
                  </a:cubicBezTo>
                  <a:cubicBezTo>
                    <a:pt x="193" y="44"/>
                    <a:pt x="193" y="44"/>
                    <a:pt x="193" y="44"/>
                  </a:cubicBezTo>
                  <a:cubicBezTo>
                    <a:pt x="192" y="44"/>
                    <a:pt x="192" y="44"/>
                    <a:pt x="191" y="44"/>
                  </a:cubicBezTo>
                  <a:cubicBezTo>
                    <a:pt x="191" y="43"/>
                    <a:pt x="191" y="43"/>
                    <a:pt x="191" y="43"/>
                  </a:cubicBezTo>
                  <a:cubicBezTo>
                    <a:pt x="191" y="43"/>
                    <a:pt x="191" y="43"/>
                    <a:pt x="191" y="43"/>
                  </a:cubicBezTo>
                  <a:cubicBezTo>
                    <a:pt x="191" y="43"/>
                    <a:pt x="191" y="43"/>
                    <a:pt x="191" y="43"/>
                  </a:cubicBezTo>
                  <a:cubicBezTo>
                    <a:pt x="189" y="43"/>
                    <a:pt x="189" y="43"/>
                    <a:pt x="189" y="43"/>
                  </a:cubicBezTo>
                  <a:cubicBezTo>
                    <a:pt x="189" y="43"/>
                    <a:pt x="189" y="43"/>
                    <a:pt x="189" y="43"/>
                  </a:cubicBezTo>
                  <a:cubicBezTo>
                    <a:pt x="189" y="43"/>
                    <a:pt x="189" y="43"/>
                    <a:pt x="189" y="43"/>
                  </a:cubicBezTo>
                  <a:cubicBezTo>
                    <a:pt x="189" y="44"/>
                    <a:pt x="189" y="45"/>
                    <a:pt x="190" y="45"/>
                  </a:cubicBezTo>
                  <a:cubicBezTo>
                    <a:pt x="191" y="45"/>
                    <a:pt x="191" y="45"/>
                    <a:pt x="192" y="45"/>
                  </a:cubicBezTo>
                  <a:cubicBezTo>
                    <a:pt x="192" y="45"/>
                    <a:pt x="192" y="45"/>
                    <a:pt x="192" y="45"/>
                  </a:cubicBezTo>
                  <a:cubicBezTo>
                    <a:pt x="192" y="45"/>
                    <a:pt x="192" y="45"/>
                    <a:pt x="192" y="45"/>
                  </a:cubicBezTo>
                  <a:cubicBezTo>
                    <a:pt x="192" y="45"/>
                    <a:pt x="193" y="45"/>
                    <a:pt x="193" y="45"/>
                  </a:cubicBezTo>
                  <a:cubicBezTo>
                    <a:pt x="193" y="45"/>
                    <a:pt x="193" y="45"/>
                    <a:pt x="194" y="45"/>
                  </a:cubicBezTo>
                  <a:cubicBezTo>
                    <a:pt x="194" y="45"/>
                    <a:pt x="195" y="45"/>
                    <a:pt x="195" y="44"/>
                  </a:cubicBezTo>
                  <a:cubicBezTo>
                    <a:pt x="196" y="44"/>
                    <a:pt x="196" y="43"/>
                    <a:pt x="196" y="43"/>
                  </a:cubicBezTo>
                  <a:cubicBezTo>
                    <a:pt x="196" y="43"/>
                    <a:pt x="196" y="43"/>
                    <a:pt x="196" y="42"/>
                  </a:cubicBezTo>
                  <a:cubicBezTo>
                    <a:pt x="196" y="42"/>
                    <a:pt x="196" y="42"/>
                    <a:pt x="196" y="42"/>
                  </a:cubicBezTo>
                  <a:cubicBezTo>
                    <a:pt x="196" y="42"/>
                    <a:pt x="196" y="41"/>
                    <a:pt x="195" y="41"/>
                  </a:cubicBezTo>
                  <a:cubicBezTo>
                    <a:pt x="195" y="41"/>
                    <a:pt x="195" y="41"/>
                    <a:pt x="194" y="40"/>
                  </a:cubicBezTo>
                  <a:cubicBezTo>
                    <a:pt x="194" y="40"/>
                    <a:pt x="194" y="40"/>
                    <a:pt x="194" y="40"/>
                  </a:cubicBezTo>
                  <a:cubicBezTo>
                    <a:pt x="193" y="40"/>
                    <a:pt x="193" y="40"/>
                    <a:pt x="193" y="40"/>
                  </a:cubicBezTo>
                  <a:cubicBezTo>
                    <a:pt x="193" y="40"/>
                    <a:pt x="193" y="40"/>
                    <a:pt x="192" y="40"/>
                  </a:cubicBezTo>
                  <a:cubicBezTo>
                    <a:pt x="192" y="40"/>
                    <a:pt x="192" y="40"/>
                    <a:pt x="192" y="40"/>
                  </a:cubicBezTo>
                  <a:cubicBezTo>
                    <a:pt x="192" y="40"/>
                    <a:pt x="192" y="40"/>
                    <a:pt x="192" y="40"/>
                  </a:cubicBezTo>
                  <a:cubicBezTo>
                    <a:pt x="192" y="40"/>
                    <a:pt x="192" y="40"/>
                    <a:pt x="192" y="40"/>
                  </a:cubicBezTo>
                  <a:cubicBezTo>
                    <a:pt x="192" y="40"/>
                    <a:pt x="192" y="40"/>
                    <a:pt x="192" y="40"/>
                  </a:cubicBezTo>
                  <a:cubicBezTo>
                    <a:pt x="192" y="40"/>
                    <a:pt x="192" y="40"/>
                    <a:pt x="192" y="40"/>
                  </a:cubicBezTo>
                  <a:cubicBezTo>
                    <a:pt x="192" y="39"/>
                    <a:pt x="192" y="39"/>
                    <a:pt x="192" y="39"/>
                  </a:cubicBezTo>
                  <a:cubicBezTo>
                    <a:pt x="192" y="39"/>
                    <a:pt x="192" y="39"/>
                    <a:pt x="192" y="39"/>
                  </a:cubicBezTo>
                  <a:cubicBezTo>
                    <a:pt x="192" y="39"/>
                    <a:pt x="192" y="39"/>
                    <a:pt x="192" y="39"/>
                  </a:cubicBezTo>
                  <a:cubicBezTo>
                    <a:pt x="193" y="39"/>
                    <a:pt x="193" y="39"/>
                    <a:pt x="193" y="39"/>
                  </a:cubicBezTo>
                  <a:cubicBezTo>
                    <a:pt x="194" y="39"/>
                    <a:pt x="194" y="39"/>
                    <a:pt x="194" y="39"/>
                  </a:cubicBezTo>
                  <a:cubicBezTo>
                    <a:pt x="194" y="39"/>
                    <a:pt x="194" y="39"/>
                    <a:pt x="194" y="40"/>
                  </a:cubicBezTo>
                  <a:cubicBezTo>
                    <a:pt x="194" y="40"/>
                    <a:pt x="194" y="40"/>
                    <a:pt x="194" y="40"/>
                  </a:cubicBezTo>
                  <a:cubicBezTo>
                    <a:pt x="194" y="40"/>
                    <a:pt x="194" y="40"/>
                    <a:pt x="194" y="40"/>
                  </a:cubicBezTo>
                  <a:cubicBezTo>
                    <a:pt x="194" y="40"/>
                    <a:pt x="194" y="40"/>
                    <a:pt x="194" y="40"/>
                  </a:cubicBezTo>
                  <a:cubicBezTo>
                    <a:pt x="194" y="40"/>
                    <a:pt x="194" y="40"/>
                    <a:pt x="194" y="40"/>
                  </a:cubicBezTo>
                  <a:cubicBezTo>
                    <a:pt x="196" y="40"/>
                    <a:pt x="196" y="40"/>
                    <a:pt x="196" y="40"/>
                  </a:cubicBezTo>
                  <a:cubicBezTo>
                    <a:pt x="196" y="40"/>
                    <a:pt x="196" y="40"/>
                    <a:pt x="196" y="40"/>
                  </a:cubicBezTo>
                  <a:cubicBezTo>
                    <a:pt x="197" y="40"/>
                    <a:pt x="197" y="40"/>
                    <a:pt x="197" y="40"/>
                  </a:cubicBezTo>
                  <a:cubicBezTo>
                    <a:pt x="197" y="39"/>
                    <a:pt x="197" y="39"/>
                    <a:pt x="197" y="39"/>
                  </a:cubicBezTo>
                  <a:cubicBezTo>
                    <a:pt x="197" y="38"/>
                    <a:pt x="196" y="38"/>
                    <a:pt x="196" y="38"/>
                  </a:cubicBezTo>
                  <a:close/>
                  <a:moveTo>
                    <a:pt x="85" y="2"/>
                  </a:moveTo>
                  <a:cubicBezTo>
                    <a:pt x="85" y="1"/>
                    <a:pt x="83" y="3"/>
                    <a:pt x="82" y="5"/>
                  </a:cubicBezTo>
                  <a:cubicBezTo>
                    <a:pt x="80" y="9"/>
                    <a:pt x="81" y="14"/>
                    <a:pt x="83" y="17"/>
                  </a:cubicBezTo>
                  <a:cubicBezTo>
                    <a:pt x="85" y="19"/>
                    <a:pt x="87" y="21"/>
                    <a:pt x="91" y="22"/>
                  </a:cubicBezTo>
                  <a:cubicBezTo>
                    <a:pt x="91" y="22"/>
                    <a:pt x="97" y="23"/>
                    <a:pt x="99" y="23"/>
                  </a:cubicBezTo>
                  <a:cubicBezTo>
                    <a:pt x="95" y="22"/>
                    <a:pt x="89" y="19"/>
                    <a:pt x="86" y="16"/>
                  </a:cubicBezTo>
                  <a:cubicBezTo>
                    <a:pt x="84" y="13"/>
                    <a:pt x="81" y="8"/>
                    <a:pt x="84" y="4"/>
                  </a:cubicBezTo>
                  <a:cubicBezTo>
                    <a:pt x="85" y="2"/>
                    <a:pt x="85" y="2"/>
                    <a:pt x="85" y="2"/>
                  </a:cubicBezTo>
                  <a:close/>
                  <a:moveTo>
                    <a:pt x="76" y="18"/>
                  </a:moveTo>
                  <a:cubicBezTo>
                    <a:pt x="75" y="16"/>
                    <a:pt x="75" y="12"/>
                    <a:pt x="78" y="8"/>
                  </a:cubicBezTo>
                  <a:cubicBezTo>
                    <a:pt x="80" y="3"/>
                    <a:pt x="83" y="2"/>
                    <a:pt x="84" y="1"/>
                  </a:cubicBezTo>
                  <a:cubicBezTo>
                    <a:pt x="84" y="1"/>
                    <a:pt x="84" y="0"/>
                    <a:pt x="83" y="1"/>
                  </a:cubicBezTo>
                  <a:cubicBezTo>
                    <a:pt x="82" y="2"/>
                    <a:pt x="78" y="3"/>
                    <a:pt x="75" y="8"/>
                  </a:cubicBezTo>
                  <a:cubicBezTo>
                    <a:pt x="72" y="12"/>
                    <a:pt x="72" y="17"/>
                    <a:pt x="72" y="18"/>
                  </a:cubicBezTo>
                  <a:cubicBezTo>
                    <a:pt x="72" y="20"/>
                    <a:pt x="71" y="21"/>
                    <a:pt x="71" y="21"/>
                  </a:cubicBezTo>
                  <a:cubicBezTo>
                    <a:pt x="72" y="21"/>
                    <a:pt x="75" y="20"/>
                    <a:pt x="75" y="20"/>
                  </a:cubicBezTo>
                  <a:cubicBezTo>
                    <a:pt x="76" y="20"/>
                    <a:pt x="76" y="20"/>
                    <a:pt x="76" y="18"/>
                  </a:cubicBezTo>
                  <a:close/>
                  <a:moveTo>
                    <a:pt x="106" y="48"/>
                  </a:moveTo>
                  <a:cubicBezTo>
                    <a:pt x="90" y="47"/>
                    <a:pt x="76" y="46"/>
                    <a:pt x="68" y="44"/>
                  </a:cubicBezTo>
                  <a:cubicBezTo>
                    <a:pt x="61" y="42"/>
                    <a:pt x="59" y="41"/>
                    <a:pt x="56" y="40"/>
                  </a:cubicBezTo>
                  <a:cubicBezTo>
                    <a:pt x="56" y="40"/>
                    <a:pt x="56" y="40"/>
                    <a:pt x="55" y="40"/>
                  </a:cubicBezTo>
                  <a:cubicBezTo>
                    <a:pt x="61" y="40"/>
                    <a:pt x="64" y="40"/>
                    <a:pt x="69" y="41"/>
                  </a:cubicBezTo>
                  <a:cubicBezTo>
                    <a:pt x="67" y="37"/>
                    <a:pt x="59" y="36"/>
                    <a:pt x="54" y="36"/>
                  </a:cubicBezTo>
                  <a:cubicBezTo>
                    <a:pt x="53" y="35"/>
                    <a:pt x="52" y="35"/>
                    <a:pt x="50" y="35"/>
                  </a:cubicBezTo>
                  <a:cubicBezTo>
                    <a:pt x="57" y="34"/>
                    <a:pt x="63" y="32"/>
                    <a:pt x="69" y="28"/>
                  </a:cubicBezTo>
                  <a:cubicBezTo>
                    <a:pt x="73" y="25"/>
                    <a:pt x="75" y="23"/>
                    <a:pt x="88" y="25"/>
                  </a:cubicBezTo>
                  <a:cubicBezTo>
                    <a:pt x="97" y="26"/>
                    <a:pt x="119" y="29"/>
                    <a:pt x="128" y="30"/>
                  </a:cubicBezTo>
                  <a:cubicBezTo>
                    <a:pt x="131" y="30"/>
                    <a:pt x="131" y="29"/>
                    <a:pt x="130" y="29"/>
                  </a:cubicBezTo>
                  <a:cubicBezTo>
                    <a:pt x="120" y="28"/>
                    <a:pt x="102" y="24"/>
                    <a:pt x="88" y="22"/>
                  </a:cubicBezTo>
                  <a:cubicBezTo>
                    <a:pt x="74" y="20"/>
                    <a:pt x="70" y="21"/>
                    <a:pt x="66" y="25"/>
                  </a:cubicBezTo>
                  <a:cubicBezTo>
                    <a:pt x="62" y="28"/>
                    <a:pt x="57" y="31"/>
                    <a:pt x="54" y="32"/>
                  </a:cubicBezTo>
                  <a:cubicBezTo>
                    <a:pt x="52" y="33"/>
                    <a:pt x="45" y="34"/>
                    <a:pt x="39" y="34"/>
                  </a:cubicBezTo>
                  <a:cubicBezTo>
                    <a:pt x="32" y="34"/>
                    <a:pt x="5" y="35"/>
                    <a:pt x="2" y="35"/>
                  </a:cubicBezTo>
                  <a:cubicBezTo>
                    <a:pt x="0" y="35"/>
                    <a:pt x="0" y="36"/>
                    <a:pt x="2" y="36"/>
                  </a:cubicBezTo>
                  <a:cubicBezTo>
                    <a:pt x="25" y="36"/>
                    <a:pt x="25" y="36"/>
                    <a:pt x="25" y="36"/>
                  </a:cubicBezTo>
                  <a:cubicBezTo>
                    <a:pt x="30" y="36"/>
                    <a:pt x="33" y="36"/>
                    <a:pt x="35" y="36"/>
                  </a:cubicBezTo>
                  <a:cubicBezTo>
                    <a:pt x="41" y="36"/>
                    <a:pt x="45" y="36"/>
                    <a:pt x="50" y="37"/>
                  </a:cubicBezTo>
                  <a:cubicBezTo>
                    <a:pt x="53" y="37"/>
                    <a:pt x="58" y="38"/>
                    <a:pt x="60" y="38"/>
                  </a:cubicBezTo>
                  <a:cubicBezTo>
                    <a:pt x="58" y="38"/>
                    <a:pt x="53" y="38"/>
                    <a:pt x="51" y="38"/>
                  </a:cubicBezTo>
                  <a:cubicBezTo>
                    <a:pt x="48" y="39"/>
                    <a:pt x="46" y="39"/>
                    <a:pt x="46" y="39"/>
                  </a:cubicBezTo>
                  <a:cubicBezTo>
                    <a:pt x="46" y="39"/>
                    <a:pt x="46" y="39"/>
                    <a:pt x="46" y="39"/>
                  </a:cubicBezTo>
                  <a:cubicBezTo>
                    <a:pt x="46" y="39"/>
                    <a:pt x="46" y="39"/>
                    <a:pt x="46" y="39"/>
                  </a:cubicBezTo>
                  <a:cubicBezTo>
                    <a:pt x="46" y="39"/>
                    <a:pt x="50" y="39"/>
                    <a:pt x="55" y="42"/>
                  </a:cubicBezTo>
                  <a:cubicBezTo>
                    <a:pt x="60" y="44"/>
                    <a:pt x="63" y="46"/>
                    <a:pt x="69" y="48"/>
                  </a:cubicBezTo>
                  <a:cubicBezTo>
                    <a:pt x="77" y="50"/>
                    <a:pt x="89" y="51"/>
                    <a:pt x="105" y="51"/>
                  </a:cubicBezTo>
                  <a:cubicBezTo>
                    <a:pt x="127" y="51"/>
                    <a:pt x="179" y="48"/>
                    <a:pt x="192" y="49"/>
                  </a:cubicBezTo>
                  <a:cubicBezTo>
                    <a:pt x="193" y="49"/>
                    <a:pt x="194" y="49"/>
                    <a:pt x="192" y="48"/>
                  </a:cubicBezTo>
                  <a:cubicBezTo>
                    <a:pt x="183" y="47"/>
                    <a:pt x="121" y="49"/>
                    <a:pt x="106" y="48"/>
                  </a:cubicBezTo>
                  <a:close/>
                  <a:moveTo>
                    <a:pt x="90" y="52"/>
                  </a:moveTo>
                  <a:cubicBezTo>
                    <a:pt x="90" y="52"/>
                    <a:pt x="85" y="52"/>
                    <a:pt x="77" y="50"/>
                  </a:cubicBezTo>
                  <a:cubicBezTo>
                    <a:pt x="85" y="53"/>
                    <a:pt x="84" y="62"/>
                    <a:pt x="94" y="65"/>
                  </a:cubicBezTo>
                  <a:cubicBezTo>
                    <a:pt x="94" y="65"/>
                    <a:pt x="97" y="65"/>
                    <a:pt x="96" y="64"/>
                  </a:cubicBezTo>
                  <a:cubicBezTo>
                    <a:pt x="93" y="62"/>
                    <a:pt x="89" y="58"/>
                    <a:pt x="90" y="52"/>
                  </a:cubicBezTo>
                  <a:close/>
                </a:path>
              </a:pathLst>
            </a:custGeom>
            <a:solidFill>
              <a:srgbClr val="C8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4971" tIns="27486" rIns="54971" bIns="27486" numCol="1" anchor="t" anchorCtr="0" compatLnSpc="1">
              <a:prstTxWarp prst="textNoShape">
                <a:avLst/>
              </a:prstTxWarp>
            </a:bodyPr>
            <a:lstStyle/>
            <a:p>
              <a:pPr defTabSz="991836"/>
              <a:endParaRPr lang="zh-CN" altLang="en-US" sz="3600">
                <a:solidFill>
                  <a:prstClr val="black"/>
                </a:solidFill>
                <a:ea typeface="宋体" pitchFamily="2" charset="-122"/>
                <a:cs typeface="Arial" panose="020B0604020202020204" pitchFamily="34" charset="0"/>
              </a:endParaRPr>
            </a:p>
          </p:txBody>
        </p:sp>
      </p:grpSp>
      <p:sp>
        <p:nvSpPr>
          <p:cNvPr id="290" name="文本框 97"/>
          <p:cNvSpPr txBox="1"/>
          <p:nvPr/>
        </p:nvSpPr>
        <p:spPr>
          <a:xfrm>
            <a:off x="1910411" y="4775124"/>
            <a:ext cx="1206397" cy="588460"/>
          </a:xfrm>
          <a:prstGeom prst="rect">
            <a:avLst/>
          </a:prstGeom>
          <a:noFill/>
        </p:spPr>
        <p:txBody>
          <a:bodyPr wrap="square" rtlCol="0">
            <a:prstTxWarp prst="textArchUp">
              <a:avLst/>
            </a:prstTxWarp>
            <a:spAutoFit/>
          </a:bodyPr>
          <a:lstStyle/>
          <a:p>
            <a:pPr algn="ctr" defTabSz="991836"/>
            <a:r>
              <a:rPr lang="en-US" altLang="zh-CN" sz="1000" b="1" dirty="0">
                <a:solidFill>
                  <a:prstClr val="white">
                    <a:alpha val="25000"/>
                  </a:prstClr>
                </a:solidFill>
                <a:ea typeface="微软雅黑" panose="020B0503020204020204" pitchFamily="34" charset="-122"/>
                <a:cs typeface="Arial" panose="020B0604020202020204" pitchFamily="34" charset="0"/>
              </a:rPr>
              <a:t>1010101010101010101010101</a:t>
            </a:r>
            <a:endParaRPr lang="zh-CN" altLang="en-US" sz="1000" b="1" dirty="0">
              <a:solidFill>
                <a:prstClr val="white">
                  <a:alpha val="25000"/>
                </a:prstClr>
              </a:solidFill>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543198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矩形 141"/>
          <p:cNvSpPr/>
          <p:nvPr/>
        </p:nvSpPr>
        <p:spPr>
          <a:xfrm>
            <a:off x="873350" y="2169186"/>
            <a:ext cx="6866994" cy="3224141"/>
          </a:xfrm>
          <a:prstGeom prst="rect">
            <a:avLst/>
          </a:prstGeom>
          <a:solidFill>
            <a:sysClr val="window" lastClr="FFFFFF">
              <a:lumMod val="95000"/>
              <a:alpha val="12000"/>
            </a:sysClr>
          </a:solidFill>
          <a:ln w="12700" cap="flat" cmpd="sng" algn="ctr">
            <a:noFill/>
            <a:prstDash val="solid"/>
            <a:miter lim="800000"/>
          </a:ln>
          <a:effectLst/>
        </p:spPr>
        <p:txBody>
          <a:bodyPr lIns="68522" tIns="34260" rIns="68522" bIns="34260" rtlCol="0" anchor="ctr"/>
          <a:lstStyle/>
          <a:p>
            <a:pPr algn="ctr" defTabSz="685526"/>
            <a:endParaRPr lang="en-US" altLang="zh-CN" sz="1500" b="1" kern="0" dirty="0">
              <a:solidFill>
                <a:prstClr val="white"/>
              </a:solidFill>
              <a:ea typeface="微软雅黑"/>
              <a:cs typeface="Arial"/>
            </a:endParaRPr>
          </a:p>
        </p:txBody>
      </p:sp>
      <p:sp>
        <p:nvSpPr>
          <p:cNvPr id="4" name="矩形 3"/>
          <p:cNvSpPr/>
          <p:nvPr/>
        </p:nvSpPr>
        <p:spPr>
          <a:xfrm>
            <a:off x="471857" y="331956"/>
            <a:ext cx="11636723" cy="954107"/>
          </a:xfrm>
          <a:prstGeom prst="rect">
            <a:avLst/>
          </a:prstGeom>
        </p:spPr>
        <p:txBody>
          <a:bodyPr wrap="square">
            <a:spAutoFit/>
          </a:bodyPr>
          <a:lstStyle/>
          <a:p>
            <a:r>
              <a:rPr lang="en-US" altLang="zh-CN" sz="2800" dirty="0">
                <a:solidFill>
                  <a:schemeClr val="tx2"/>
                </a:solidFill>
                <a:ea typeface="微软雅黑" panose="020B0503020204020204" pitchFamily="34" charset="-122"/>
                <a:cs typeface="Times New Roman" panose="02020603050405020304" pitchFamily="18" charset="0"/>
              </a:rPr>
              <a:t>Case #2: Storage and Computing Separation Improves Resource Utilization and Reduces TCO for Big Data</a:t>
            </a:r>
          </a:p>
        </p:txBody>
      </p:sp>
      <p:sp>
        <p:nvSpPr>
          <p:cNvPr id="108" name="矩形 107"/>
          <p:cNvSpPr/>
          <p:nvPr/>
        </p:nvSpPr>
        <p:spPr>
          <a:xfrm>
            <a:off x="7959887" y="2191534"/>
            <a:ext cx="3506904" cy="3224141"/>
          </a:xfrm>
          <a:prstGeom prst="rect">
            <a:avLst/>
          </a:prstGeom>
          <a:solidFill>
            <a:sysClr val="window" lastClr="FFFFFF">
              <a:lumMod val="95000"/>
              <a:alpha val="12000"/>
            </a:sysClr>
          </a:solidFill>
          <a:ln w="12700" cap="flat" cmpd="sng" algn="ctr">
            <a:noFill/>
            <a:prstDash val="solid"/>
            <a:miter lim="800000"/>
          </a:ln>
          <a:effectLst/>
        </p:spPr>
        <p:txBody>
          <a:bodyPr lIns="68522" tIns="34260" rIns="68522" bIns="34260" rtlCol="0" anchor="ctr"/>
          <a:lstStyle/>
          <a:p>
            <a:pPr algn="ctr" defTabSz="685526"/>
            <a:endParaRPr lang="en-US" altLang="zh-CN" sz="1500" b="1" kern="0" dirty="0">
              <a:solidFill>
                <a:prstClr val="white"/>
              </a:solidFill>
              <a:ea typeface="微软雅黑"/>
              <a:cs typeface="Arial"/>
            </a:endParaRPr>
          </a:p>
        </p:txBody>
      </p:sp>
      <p:sp>
        <p:nvSpPr>
          <p:cNvPr id="109" name="矩形 108"/>
          <p:cNvSpPr/>
          <p:nvPr/>
        </p:nvSpPr>
        <p:spPr>
          <a:xfrm>
            <a:off x="8005412" y="3071750"/>
            <a:ext cx="1828464" cy="792140"/>
          </a:xfrm>
          <a:prstGeom prst="rect">
            <a:avLst/>
          </a:prstGeom>
        </p:spPr>
        <p:txBody>
          <a:bodyPr wrap="square">
            <a:spAutoFit/>
          </a:bodyPr>
          <a:lstStyle/>
          <a:p>
            <a:pPr algn="ctr" defTabSz="914400">
              <a:defRPr/>
            </a:pPr>
            <a:r>
              <a:rPr lang="zh-CN" altLang="en-US" sz="1049" kern="0" dirty="0">
                <a:solidFill>
                  <a:prstClr val="white"/>
                </a:solidFill>
                <a:ea typeface="微软雅黑"/>
                <a:cs typeface="Arial"/>
              </a:rPr>
              <a:t>Available capacity of a single cabinet</a:t>
            </a:r>
            <a:r>
              <a:rPr lang="en-US" altLang="zh-CN" sz="1049" kern="0" dirty="0">
                <a:solidFill>
                  <a:prstClr val="white"/>
                </a:solidFill>
                <a:ea typeface="微软雅黑"/>
                <a:cs typeface="Arial"/>
              </a:rPr>
              <a:t>:</a:t>
            </a:r>
          </a:p>
          <a:p>
            <a:pPr algn="ctr" defTabSz="914400">
              <a:defRPr/>
            </a:pPr>
            <a:endParaRPr lang="en-US" altLang="zh-CN" sz="1049" kern="0" dirty="0">
              <a:solidFill>
                <a:prstClr val="white"/>
              </a:solidFill>
              <a:ea typeface="微软雅黑"/>
              <a:cs typeface="Arial"/>
            </a:endParaRPr>
          </a:p>
          <a:p>
            <a:pPr algn="ctr" defTabSz="914400">
              <a:defRPr/>
            </a:pPr>
            <a:r>
              <a:rPr lang="en-US" altLang="zh-CN" sz="1400" kern="0" dirty="0">
                <a:solidFill>
                  <a:prstClr val="white"/>
                </a:solidFill>
                <a:ea typeface="微软雅黑"/>
                <a:cs typeface="Arial"/>
              </a:rPr>
              <a:t>1.5 PB </a:t>
            </a:r>
            <a:r>
              <a:rPr lang="en-US" altLang="zh-CN" sz="1400" kern="0" dirty="0">
                <a:solidFill>
                  <a:prstClr val="white"/>
                </a:solidFill>
                <a:ea typeface="微软雅黑"/>
                <a:cs typeface="Arial"/>
                <a:sym typeface="Wingdings" panose="05000000000000000000" pitchFamily="2" charset="2"/>
              </a:rPr>
              <a:t> </a:t>
            </a:r>
            <a:r>
              <a:rPr lang="en-US" altLang="zh-CN" sz="1400" kern="0" dirty="0">
                <a:solidFill>
                  <a:prstClr val="white"/>
                </a:solidFill>
                <a:ea typeface="微软雅黑"/>
                <a:cs typeface="Arial"/>
              </a:rPr>
              <a:t>3.7 PB</a:t>
            </a:r>
            <a:endParaRPr lang="en-US" altLang="zh-CN" sz="1100" kern="0" dirty="0">
              <a:solidFill>
                <a:prstClr val="white"/>
              </a:solidFill>
              <a:ea typeface="微软雅黑"/>
              <a:cs typeface="Arial"/>
            </a:endParaRPr>
          </a:p>
        </p:txBody>
      </p:sp>
      <p:sp>
        <p:nvSpPr>
          <p:cNvPr id="110" name="矩形 109"/>
          <p:cNvSpPr/>
          <p:nvPr/>
        </p:nvSpPr>
        <p:spPr>
          <a:xfrm>
            <a:off x="8129939" y="4374465"/>
            <a:ext cx="1631803" cy="684675"/>
          </a:xfrm>
          <a:prstGeom prst="rect">
            <a:avLst/>
          </a:prstGeom>
        </p:spPr>
        <p:txBody>
          <a:bodyPr wrap="square">
            <a:spAutoFit/>
          </a:bodyPr>
          <a:lstStyle/>
          <a:p>
            <a:pPr algn="ctr" defTabSz="914400">
              <a:defRPr/>
            </a:pPr>
            <a:r>
              <a:rPr lang="zh-CN" altLang="en-US" sz="1049" kern="0" dirty="0">
                <a:solidFill>
                  <a:prstClr val="white"/>
                </a:solidFill>
                <a:ea typeface="微软雅黑"/>
                <a:cs typeface="Arial"/>
              </a:rPr>
              <a:t>Number of cabinets: </a:t>
            </a:r>
            <a:endParaRPr lang="en-US" altLang="zh-CN" sz="1049" kern="0" dirty="0">
              <a:solidFill>
                <a:prstClr val="white"/>
              </a:solidFill>
              <a:ea typeface="微软雅黑"/>
              <a:cs typeface="Arial"/>
            </a:endParaRPr>
          </a:p>
          <a:p>
            <a:pPr algn="ctr" defTabSz="914400">
              <a:defRPr/>
            </a:pPr>
            <a:endParaRPr lang="en-US" altLang="zh-CN" sz="1400" kern="0" dirty="0">
              <a:solidFill>
                <a:prstClr val="white"/>
              </a:solidFill>
              <a:ea typeface="微软雅黑"/>
              <a:cs typeface="Arial"/>
            </a:endParaRPr>
          </a:p>
          <a:p>
            <a:pPr algn="ctr" defTabSz="914400">
              <a:defRPr/>
            </a:pPr>
            <a:r>
              <a:rPr lang="zh-CN" altLang="en-US" sz="1400" kern="0" dirty="0">
                <a:solidFill>
                  <a:prstClr val="white"/>
                </a:solidFill>
                <a:ea typeface="微软雅黑"/>
                <a:cs typeface="Arial"/>
              </a:rPr>
              <a:t>15 </a:t>
            </a:r>
            <a:r>
              <a:rPr lang="en-US" altLang="zh-CN" sz="1400" kern="0" dirty="0">
                <a:solidFill>
                  <a:prstClr val="white"/>
                </a:solidFill>
                <a:ea typeface="微软雅黑"/>
                <a:cs typeface="Arial"/>
                <a:sym typeface="Wingdings" panose="05000000000000000000" pitchFamily="2" charset="2"/>
              </a:rPr>
              <a:t> </a:t>
            </a:r>
            <a:r>
              <a:rPr lang="zh-CN" altLang="en-US" sz="1400" kern="0" dirty="0">
                <a:solidFill>
                  <a:prstClr val="white"/>
                </a:solidFill>
                <a:ea typeface="微软雅黑"/>
                <a:cs typeface="Arial"/>
              </a:rPr>
              <a:t>8</a:t>
            </a:r>
            <a:endParaRPr lang="en-US" altLang="zh-CN" sz="1100" kern="0" dirty="0">
              <a:solidFill>
                <a:prstClr val="white"/>
              </a:solidFill>
              <a:ea typeface="微软雅黑"/>
              <a:cs typeface="Arial"/>
            </a:endParaRPr>
          </a:p>
        </p:txBody>
      </p:sp>
      <p:sp>
        <p:nvSpPr>
          <p:cNvPr id="111" name="Freeform 136"/>
          <p:cNvSpPr/>
          <p:nvPr/>
        </p:nvSpPr>
        <p:spPr bwMode="auto">
          <a:xfrm rot="6224448" flipV="1">
            <a:off x="10988001" y="3365480"/>
            <a:ext cx="347469" cy="277415"/>
          </a:xfrm>
          <a:custGeom>
            <a:avLst/>
            <a:gdLst/>
            <a:ahLst/>
            <a:cxnLst>
              <a:cxn ang="0">
                <a:pos x="166" y="0"/>
              </a:cxn>
              <a:cxn ang="0">
                <a:pos x="166" y="0"/>
              </a:cxn>
              <a:cxn ang="0">
                <a:pos x="168" y="14"/>
              </a:cxn>
              <a:cxn ang="0">
                <a:pos x="170" y="28"/>
              </a:cxn>
              <a:cxn ang="0">
                <a:pos x="168" y="46"/>
              </a:cxn>
              <a:cxn ang="0">
                <a:pos x="166" y="54"/>
              </a:cxn>
              <a:cxn ang="0">
                <a:pos x="162" y="64"/>
              </a:cxn>
              <a:cxn ang="0">
                <a:pos x="156" y="74"/>
              </a:cxn>
              <a:cxn ang="0">
                <a:pos x="148" y="84"/>
              </a:cxn>
              <a:cxn ang="0">
                <a:pos x="140" y="92"/>
              </a:cxn>
              <a:cxn ang="0">
                <a:pos x="128" y="100"/>
              </a:cxn>
              <a:cxn ang="0">
                <a:pos x="112" y="108"/>
              </a:cxn>
              <a:cxn ang="0">
                <a:pos x="96" y="114"/>
              </a:cxn>
              <a:cxn ang="0">
                <a:pos x="96" y="114"/>
              </a:cxn>
              <a:cxn ang="0">
                <a:pos x="96" y="146"/>
              </a:cxn>
              <a:cxn ang="0">
                <a:pos x="0" y="92"/>
              </a:cxn>
              <a:cxn ang="0">
                <a:pos x="96" y="26"/>
              </a:cxn>
              <a:cxn ang="0">
                <a:pos x="96" y="56"/>
              </a:cxn>
              <a:cxn ang="0">
                <a:pos x="96" y="66"/>
              </a:cxn>
              <a:cxn ang="0">
                <a:pos x="96" y="66"/>
              </a:cxn>
              <a:cxn ang="0">
                <a:pos x="104" y="66"/>
              </a:cxn>
              <a:cxn ang="0">
                <a:pos x="114" y="62"/>
              </a:cxn>
              <a:cxn ang="0">
                <a:pos x="124" y="56"/>
              </a:cxn>
              <a:cxn ang="0">
                <a:pos x="136" y="48"/>
              </a:cxn>
              <a:cxn ang="0">
                <a:pos x="148" y="36"/>
              </a:cxn>
              <a:cxn ang="0">
                <a:pos x="158" y="20"/>
              </a:cxn>
              <a:cxn ang="0">
                <a:pos x="162" y="10"/>
              </a:cxn>
              <a:cxn ang="0">
                <a:pos x="166" y="0"/>
              </a:cxn>
              <a:cxn ang="0">
                <a:pos x="166" y="0"/>
              </a:cxn>
            </a:cxnLst>
            <a:rect l="0" t="0" r="r" b="b"/>
            <a:pathLst>
              <a:path w="170" h="146">
                <a:moveTo>
                  <a:pt x="166" y="0"/>
                </a:moveTo>
                <a:lnTo>
                  <a:pt x="166" y="0"/>
                </a:lnTo>
                <a:lnTo>
                  <a:pt x="168" y="14"/>
                </a:lnTo>
                <a:lnTo>
                  <a:pt x="170" y="28"/>
                </a:lnTo>
                <a:lnTo>
                  <a:pt x="168" y="46"/>
                </a:lnTo>
                <a:lnTo>
                  <a:pt x="166" y="54"/>
                </a:lnTo>
                <a:lnTo>
                  <a:pt x="162" y="64"/>
                </a:lnTo>
                <a:lnTo>
                  <a:pt x="156" y="74"/>
                </a:lnTo>
                <a:lnTo>
                  <a:pt x="148" y="84"/>
                </a:lnTo>
                <a:lnTo>
                  <a:pt x="140" y="92"/>
                </a:lnTo>
                <a:lnTo>
                  <a:pt x="128" y="100"/>
                </a:lnTo>
                <a:lnTo>
                  <a:pt x="112" y="108"/>
                </a:lnTo>
                <a:lnTo>
                  <a:pt x="96" y="114"/>
                </a:lnTo>
                <a:lnTo>
                  <a:pt x="96" y="114"/>
                </a:lnTo>
                <a:lnTo>
                  <a:pt x="96" y="146"/>
                </a:lnTo>
                <a:lnTo>
                  <a:pt x="0" y="92"/>
                </a:lnTo>
                <a:lnTo>
                  <a:pt x="96" y="26"/>
                </a:lnTo>
                <a:lnTo>
                  <a:pt x="96" y="56"/>
                </a:lnTo>
                <a:lnTo>
                  <a:pt x="96" y="66"/>
                </a:lnTo>
                <a:lnTo>
                  <a:pt x="96" y="66"/>
                </a:lnTo>
                <a:lnTo>
                  <a:pt x="104" y="66"/>
                </a:lnTo>
                <a:lnTo>
                  <a:pt x="114" y="62"/>
                </a:lnTo>
                <a:lnTo>
                  <a:pt x="124" y="56"/>
                </a:lnTo>
                <a:lnTo>
                  <a:pt x="136" y="48"/>
                </a:lnTo>
                <a:lnTo>
                  <a:pt x="148" y="36"/>
                </a:lnTo>
                <a:lnTo>
                  <a:pt x="158" y="20"/>
                </a:lnTo>
                <a:lnTo>
                  <a:pt x="162" y="10"/>
                </a:lnTo>
                <a:lnTo>
                  <a:pt x="166" y="0"/>
                </a:lnTo>
                <a:lnTo>
                  <a:pt x="166" y="0"/>
                </a:lnTo>
                <a:close/>
              </a:path>
            </a:pathLst>
          </a:custGeom>
          <a:solidFill>
            <a:srgbClr val="FFC000"/>
          </a:solidFill>
          <a:ln w="9525">
            <a:noFill/>
            <a:round/>
          </a:ln>
        </p:spPr>
        <p:txBody>
          <a:bodyPr vert="horz" wrap="square" lIns="68553" tIns="34277" rIns="68553" bIns="34277" numCol="1" anchor="t" anchorCtr="0" compatLnSpc="1">
            <a:prstTxWarp prst="textNoShape">
              <a:avLst/>
            </a:prstTxWarp>
          </a:bodyPr>
          <a:lstStyle/>
          <a:p>
            <a:pPr defTabSz="914400">
              <a:defRPr/>
            </a:pPr>
            <a:endParaRPr lang="zh-CN" altLang="en-US" sz="1499" kern="0">
              <a:solidFill>
                <a:srgbClr val="CC4B4A"/>
              </a:solidFill>
              <a:ea typeface="微软雅黑"/>
              <a:cs typeface="Arial"/>
            </a:endParaRPr>
          </a:p>
        </p:txBody>
      </p:sp>
      <p:sp>
        <p:nvSpPr>
          <p:cNvPr id="112" name="Freeform 136"/>
          <p:cNvSpPr/>
          <p:nvPr/>
        </p:nvSpPr>
        <p:spPr bwMode="auto">
          <a:xfrm rot="15021780">
            <a:off x="10885147" y="4564455"/>
            <a:ext cx="347469" cy="284303"/>
          </a:xfrm>
          <a:custGeom>
            <a:avLst/>
            <a:gdLst/>
            <a:ahLst/>
            <a:cxnLst>
              <a:cxn ang="0">
                <a:pos x="166" y="0"/>
              </a:cxn>
              <a:cxn ang="0">
                <a:pos x="166" y="0"/>
              </a:cxn>
              <a:cxn ang="0">
                <a:pos x="168" y="14"/>
              </a:cxn>
              <a:cxn ang="0">
                <a:pos x="170" y="28"/>
              </a:cxn>
              <a:cxn ang="0">
                <a:pos x="168" y="46"/>
              </a:cxn>
              <a:cxn ang="0">
                <a:pos x="166" y="54"/>
              </a:cxn>
              <a:cxn ang="0">
                <a:pos x="162" y="64"/>
              </a:cxn>
              <a:cxn ang="0">
                <a:pos x="156" y="74"/>
              </a:cxn>
              <a:cxn ang="0">
                <a:pos x="148" y="84"/>
              </a:cxn>
              <a:cxn ang="0">
                <a:pos x="140" y="92"/>
              </a:cxn>
              <a:cxn ang="0">
                <a:pos x="128" y="100"/>
              </a:cxn>
              <a:cxn ang="0">
                <a:pos x="112" y="108"/>
              </a:cxn>
              <a:cxn ang="0">
                <a:pos x="96" y="114"/>
              </a:cxn>
              <a:cxn ang="0">
                <a:pos x="96" y="114"/>
              </a:cxn>
              <a:cxn ang="0">
                <a:pos x="96" y="146"/>
              </a:cxn>
              <a:cxn ang="0">
                <a:pos x="0" y="92"/>
              </a:cxn>
              <a:cxn ang="0">
                <a:pos x="96" y="26"/>
              </a:cxn>
              <a:cxn ang="0">
                <a:pos x="96" y="56"/>
              </a:cxn>
              <a:cxn ang="0">
                <a:pos x="96" y="66"/>
              </a:cxn>
              <a:cxn ang="0">
                <a:pos x="96" y="66"/>
              </a:cxn>
              <a:cxn ang="0">
                <a:pos x="104" y="66"/>
              </a:cxn>
              <a:cxn ang="0">
                <a:pos x="114" y="62"/>
              </a:cxn>
              <a:cxn ang="0">
                <a:pos x="124" y="56"/>
              </a:cxn>
              <a:cxn ang="0">
                <a:pos x="136" y="48"/>
              </a:cxn>
              <a:cxn ang="0">
                <a:pos x="148" y="36"/>
              </a:cxn>
              <a:cxn ang="0">
                <a:pos x="158" y="20"/>
              </a:cxn>
              <a:cxn ang="0">
                <a:pos x="162" y="10"/>
              </a:cxn>
              <a:cxn ang="0">
                <a:pos x="166" y="0"/>
              </a:cxn>
              <a:cxn ang="0">
                <a:pos x="166" y="0"/>
              </a:cxn>
            </a:cxnLst>
            <a:rect l="0" t="0" r="r" b="b"/>
            <a:pathLst>
              <a:path w="170" h="146">
                <a:moveTo>
                  <a:pt x="166" y="0"/>
                </a:moveTo>
                <a:lnTo>
                  <a:pt x="166" y="0"/>
                </a:lnTo>
                <a:lnTo>
                  <a:pt x="168" y="14"/>
                </a:lnTo>
                <a:lnTo>
                  <a:pt x="170" y="28"/>
                </a:lnTo>
                <a:lnTo>
                  <a:pt x="168" y="46"/>
                </a:lnTo>
                <a:lnTo>
                  <a:pt x="166" y="54"/>
                </a:lnTo>
                <a:lnTo>
                  <a:pt x="162" y="64"/>
                </a:lnTo>
                <a:lnTo>
                  <a:pt x="156" y="74"/>
                </a:lnTo>
                <a:lnTo>
                  <a:pt x="148" y="84"/>
                </a:lnTo>
                <a:lnTo>
                  <a:pt x="140" y="92"/>
                </a:lnTo>
                <a:lnTo>
                  <a:pt x="128" y="100"/>
                </a:lnTo>
                <a:lnTo>
                  <a:pt x="112" y="108"/>
                </a:lnTo>
                <a:lnTo>
                  <a:pt x="96" y="114"/>
                </a:lnTo>
                <a:lnTo>
                  <a:pt x="96" y="114"/>
                </a:lnTo>
                <a:lnTo>
                  <a:pt x="96" y="146"/>
                </a:lnTo>
                <a:lnTo>
                  <a:pt x="0" y="92"/>
                </a:lnTo>
                <a:lnTo>
                  <a:pt x="96" y="26"/>
                </a:lnTo>
                <a:lnTo>
                  <a:pt x="96" y="56"/>
                </a:lnTo>
                <a:lnTo>
                  <a:pt x="96" y="66"/>
                </a:lnTo>
                <a:lnTo>
                  <a:pt x="96" y="66"/>
                </a:lnTo>
                <a:lnTo>
                  <a:pt x="104" y="66"/>
                </a:lnTo>
                <a:lnTo>
                  <a:pt x="114" y="62"/>
                </a:lnTo>
                <a:lnTo>
                  <a:pt x="124" y="56"/>
                </a:lnTo>
                <a:lnTo>
                  <a:pt x="136" y="48"/>
                </a:lnTo>
                <a:lnTo>
                  <a:pt x="148" y="36"/>
                </a:lnTo>
                <a:lnTo>
                  <a:pt x="158" y="20"/>
                </a:lnTo>
                <a:lnTo>
                  <a:pt x="162" y="10"/>
                </a:lnTo>
                <a:lnTo>
                  <a:pt x="166" y="0"/>
                </a:lnTo>
                <a:lnTo>
                  <a:pt x="166" y="0"/>
                </a:lnTo>
                <a:close/>
              </a:path>
            </a:pathLst>
          </a:custGeom>
          <a:solidFill>
            <a:srgbClr val="FFC000"/>
          </a:solidFill>
          <a:ln w="9525">
            <a:noFill/>
            <a:round/>
          </a:ln>
        </p:spPr>
        <p:txBody>
          <a:bodyPr vert="horz" wrap="square" lIns="68553" tIns="34277" rIns="68553" bIns="34277" numCol="1" anchor="t" anchorCtr="0" compatLnSpc="1">
            <a:prstTxWarp prst="textNoShape">
              <a:avLst/>
            </a:prstTxWarp>
          </a:bodyPr>
          <a:lstStyle/>
          <a:p>
            <a:pPr defTabSz="914400">
              <a:defRPr/>
            </a:pPr>
            <a:endParaRPr lang="zh-CN" altLang="en-US" sz="1499" kern="0">
              <a:solidFill>
                <a:srgbClr val="CC4B4A"/>
              </a:solidFill>
              <a:ea typeface="微软雅黑"/>
              <a:cs typeface="Arial"/>
            </a:endParaRPr>
          </a:p>
        </p:txBody>
      </p:sp>
      <p:sp>
        <p:nvSpPr>
          <p:cNvPr id="113" name="矩形 112"/>
          <p:cNvSpPr/>
          <p:nvPr/>
        </p:nvSpPr>
        <p:spPr>
          <a:xfrm>
            <a:off x="9824903" y="4426479"/>
            <a:ext cx="1085264" cy="624688"/>
          </a:xfrm>
          <a:prstGeom prst="rect">
            <a:avLst/>
          </a:prstGeom>
        </p:spPr>
        <p:txBody>
          <a:bodyPr wrap="none">
            <a:spAutoFit/>
          </a:bodyPr>
          <a:lstStyle/>
          <a:p>
            <a:pPr defTabSz="914400">
              <a:defRPr/>
            </a:pPr>
            <a:r>
              <a:rPr lang="en-US" altLang="zh-CN" sz="2399" b="1" kern="0" dirty="0">
                <a:solidFill>
                  <a:srgbClr val="FFC000"/>
                </a:solidFill>
                <a:ea typeface="微软雅黑"/>
                <a:cs typeface="Arial"/>
              </a:rPr>
              <a:t>46%</a:t>
            </a:r>
            <a:endParaRPr lang="en-US" altLang="zh-CN" sz="1799" kern="0" dirty="0">
              <a:solidFill>
                <a:srgbClr val="FFC000"/>
              </a:solidFill>
              <a:ea typeface="微软雅黑"/>
              <a:cs typeface="Arial"/>
            </a:endParaRPr>
          </a:p>
        </p:txBody>
      </p:sp>
      <p:sp>
        <p:nvSpPr>
          <p:cNvPr id="114" name="矩形 113"/>
          <p:cNvSpPr/>
          <p:nvPr/>
        </p:nvSpPr>
        <p:spPr>
          <a:xfrm>
            <a:off x="9734807" y="3237889"/>
            <a:ext cx="1317416" cy="624688"/>
          </a:xfrm>
          <a:prstGeom prst="rect">
            <a:avLst/>
          </a:prstGeom>
        </p:spPr>
        <p:txBody>
          <a:bodyPr wrap="none">
            <a:spAutoFit/>
          </a:bodyPr>
          <a:lstStyle/>
          <a:p>
            <a:pPr defTabSz="914400">
              <a:defRPr/>
            </a:pPr>
            <a:r>
              <a:rPr lang="en-US" altLang="zh-CN" sz="2399" b="1" kern="0" dirty="0">
                <a:solidFill>
                  <a:srgbClr val="FFC000"/>
                </a:solidFill>
                <a:ea typeface="微软雅黑"/>
                <a:cs typeface="Arial"/>
              </a:rPr>
              <a:t>140%</a:t>
            </a:r>
            <a:endParaRPr lang="en-US" altLang="zh-CN" sz="1799" kern="0" dirty="0">
              <a:solidFill>
                <a:srgbClr val="FFC000"/>
              </a:solidFill>
              <a:ea typeface="微软雅黑"/>
              <a:cs typeface="Arial"/>
            </a:endParaRPr>
          </a:p>
        </p:txBody>
      </p:sp>
      <p:cxnSp>
        <p:nvCxnSpPr>
          <p:cNvPr id="115" name="直接连接符 114"/>
          <p:cNvCxnSpPr/>
          <p:nvPr/>
        </p:nvCxnSpPr>
        <p:spPr>
          <a:xfrm>
            <a:off x="8096852" y="4019839"/>
            <a:ext cx="3240000" cy="0"/>
          </a:xfrm>
          <a:prstGeom prst="line">
            <a:avLst/>
          </a:prstGeom>
          <a:noFill/>
          <a:ln w="6350" cap="flat" cmpd="sng" algn="ctr">
            <a:solidFill>
              <a:sysClr val="window" lastClr="FFFFFF">
                <a:lumMod val="65000"/>
              </a:sysClr>
            </a:solidFill>
            <a:prstDash val="solid"/>
            <a:miter lim="800000"/>
          </a:ln>
          <a:effectLst/>
        </p:spPr>
      </p:cxnSp>
      <p:pic>
        <p:nvPicPr>
          <p:cNvPr id="116" name="图片 115"/>
          <p:cNvPicPr>
            <a:picLocks noChangeAspect="1"/>
          </p:cNvPicPr>
          <p:nvPr/>
        </p:nvPicPr>
        <p:blipFill>
          <a:blip r:embed="rId3">
            <a:extLst>
              <a:ext uri="{28A0092B-C50C-407E-A947-70E740481C1C}">
                <a14:useLocalDpi xmlns:a14="http://schemas.microsoft.com/office/drawing/2010/main" val="0"/>
              </a:ext>
            </a:extLst>
          </a:blip>
          <a:srcRect l="7799" t="25916" r="8137" b="25309"/>
          <a:stretch>
            <a:fillRect/>
          </a:stretch>
        </p:blipFill>
        <p:spPr>
          <a:xfrm>
            <a:off x="1228142" y="2523144"/>
            <a:ext cx="1363942" cy="596039"/>
          </a:xfrm>
          <a:prstGeom prst="rect">
            <a:avLst/>
          </a:prstGeom>
          <a:solidFill>
            <a:sysClr val="window" lastClr="FFFFFF">
              <a:lumMod val="95000"/>
            </a:sysClr>
          </a:solidFill>
        </p:spPr>
      </p:pic>
      <p:sp>
        <p:nvSpPr>
          <p:cNvPr id="117" name="矩形 116"/>
          <p:cNvSpPr/>
          <p:nvPr/>
        </p:nvSpPr>
        <p:spPr>
          <a:xfrm>
            <a:off x="2744821" y="2400972"/>
            <a:ext cx="4693984" cy="867212"/>
          </a:xfrm>
          <a:prstGeom prst="rect">
            <a:avLst/>
          </a:prstGeom>
        </p:spPr>
        <p:txBody>
          <a:bodyPr wrap="square">
            <a:spAutoFit/>
          </a:bodyPr>
          <a:lstStyle/>
          <a:p>
            <a:pPr defTabSz="685526">
              <a:defRPr/>
            </a:pPr>
            <a:r>
              <a:rPr lang="zh-CN" altLang="en-US" sz="1200" b="1" kern="0" dirty="0">
                <a:solidFill>
                  <a:prstClr val="white"/>
                </a:solidFill>
                <a:ea typeface="微软雅黑"/>
                <a:cs typeface="Arial"/>
              </a:rPr>
              <a:t>The customer's TCO is reduced by 40%, and Huawei's sales gross profit </a:t>
            </a:r>
            <a:r>
              <a:rPr lang="zh-CN" altLang="en-US" sz="1200" b="1" kern="0" dirty="0">
                <a:solidFill>
                  <a:srgbClr val="FFC000"/>
                </a:solidFill>
                <a:ea typeface="微软雅黑"/>
                <a:cs typeface="Arial"/>
              </a:rPr>
              <a:t>increases by 10% to 56%.</a:t>
            </a:r>
            <a:endParaRPr lang="zh-CN" altLang="en-US" sz="1500" b="1" kern="0" dirty="0">
              <a:solidFill>
                <a:srgbClr val="FFC000"/>
              </a:solidFill>
              <a:ea typeface="微软雅黑"/>
              <a:cs typeface="Arial"/>
            </a:endParaRPr>
          </a:p>
        </p:txBody>
      </p:sp>
      <p:sp>
        <p:nvSpPr>
          <p:cNvPr id="119" name="矩形 118"/>
          <p:cNvSpPr/>
          <p:nvPr/>
        </p:nvSpPr>
        <p:spPr>
          <a:xfrm>
            <a:off x="4030527" y="4415581"/>
            <a:ext cx="781179" cy="340484"/>
          </a:xfrm>
          <a:prstGeom prst="rect">
            <a:avLst/>
          </a:prstGeom>
        </p:spPr>
        <p:txBody>
          <a:bodyPr wrap="none">
            <a:spAutoFit/>
          </a:bodyPr>
          <a:lstStyle/>
          <a:p>
            <a:pPr algn="ctr" defTabSz="914400">
              <a:defRPr/>
            </a:pPr>
            <a:r>
              <a:rPr lang="zh-CN" altLang="en-US" sz="1050" kern="0">
                <a:solidFill>
                  <a:prstClr val="white"/>
                </a:solidFill>
                <a:ea typeface="微软雅黑"/>
                <a:cs typeface="Arial"/>
              </a:rPr>
              <a:t>Server</a:t>
            </a:r>
            <a:endParaRPr lang="en-US" altLang="zh-CN" sz="1050" kern="0">
              <a:solidFill>
                <a:prstClr val="white"/>
              </a:solidFill>
              <a:ea typeface="微软雅黑"/>
              <a:cs typeface="Arial"/>
            </a:endParaRPr>
          </a:p>
        </p:txBody>
      </p:sp>
      <p:sp>
        <p:nvSpPr>
          <p:cNvPr id="120" name="矩形 119"/>
          <p:cNvSpPr/>
          <p:nvPr/>
        </p:nvSpPr>
        <p:spPr>
          <a:xfrm>
            <a:off x="5494649" y="4437701"/>
            <a:ext cx="1768408" cy="340484"/>
          </a:xfrm>
          <a:prstGeom prst="rect">
            <a:avLst/>
          </a:prstGeom>
        </p:spPr>
        <p:txBody>
          <a:bodyPr wrap="none">
            <a:spAutoFit/>
          </a:bodyPr>
          <a:lstStyle/>
          <a:p>
            <a:pPr algn="ctr" defTabSz="914400">
              <a:defRPr/>
            </a:pPr>
            <a:r>
              <a:rPr lang="zh-CN" altLang="en-US" sz="1050" kern="0">
                <a:solidFill>
                  <a:prstClr val="white"/>
                </a:solidFill>
                <a:ea typeface="微软雅黑"/>
                <a:cs typeface="Arial"/>
              </a:rPr>
              <a:t>Distributed storage</a:t>
            </a:r>
            <a:endParaRPr lang="en-US" altLang="zh-CN" sz="1050" kern="0">
              <a:solidFill>
                <a:prstClr val="white"/>
              </a:solidFill>
              <a:ea typeface="微软雅黑"/>
              <a:cs typeface="Arial"/>
            </a:endParaRPr>
          </a:p>
        </p:txBody>
      </p:sp>
      <p:pic>
        <p:nvPicPr>
          <p:cNvPr id="121" name="Picture 3" descr="D:\梁伟\2013-03\黄雪峰\产品图标.wmf"/>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446208" y="3490883"/>
            <a:ext cx="330550" cy="848996"/>
          </a:xfrm>
          <a:prstGeom prst="rect">
            <a:avLst/>
          </a:prstGeom>
          <a:solidFill>
            <a:srgbClr val="00B0F0">
              <a:alpha val="21000"/>
            </a:srgbClr>
          </a:solidFill>
          <a:ln>
            <a:noFill/>
          </a:ln>
        </p:spPr>
      </p:pic>
      <p:pic>
        <p:nvPicPr>
          <p:cNvPr id="122" name="Picture 3" descr="D:\梁伟\2013-03\黄雪峰\产品图标.wmf"/>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069120" y="3490883"/>
            <a:ext cx="330550" cy="848996"/>
          </a:xfrm>
          <a:prstGeom prst="rect">
            <a:avLst/>
          </a:prstGeom>
          <a:solidFill>
            <a:srgbClr val="00B0F0">
              <a:alpha val="21000"/>
            </a:srgbClr>
          </a:solidFill>
          <a:ln>
            <a:noFill/>
          </a:ln>
        </p:spPr>
      </p:pic>
      <p:pic>
        <p:nvPicPr>
          <p:cNvPr id="123" name="图片 1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2998" y="3485880"/>
            <a:ext cx="330550" cy="859499"/>
          </a:xfrm>
          <a:prstGeom prst="rect">
            <a:avLst/>
          </a:prstGeom>
          <a:solidFill>
            <a:srgbClr val="00B0F0">
              <a:alpha val="21000"/>
            </a:srgbClr>
          </a:solidFill>
          <a:ln>
            <a:noFill/>
          </a:ln>
        </p:spPr>
      </p:pic>
      <p:pic>
        <p:nvPicPr>
          <p:cNvPr id="124" name="图片 1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1377" y="3480382"/>
            <a:ext cx="330550" cy="859499"/>
          </a:xfrm>
          <a:prstGeom prst="rect">
            <a:avLst/>
          </a:prstGeom>
          <a:solidFill>
            <a:srgbClr val="00B0F0">
              <a:alpha val="21000"/>
            </a:srgbClr>
          </a:solidFill>
          <a:ln>
            <a:noFill/>
          </a:ln>
        </p:spPr>
      </p:pic>
      <p:pic>
        <p:nvPicPr>
          <p:cNvPr id="125" name="图片 1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48305" y="3485880"/>
            <a:ext cx="330550" cy="859499"/>
          </a:xfrm>
          <a:prstGeom prst="rect">
            <a:avLst/>
          </a:prstGeom>
          <a:solidFill>
            <a:srgbClr val="00B0F0">
              <a:alpha val="21000"/>
            </a:srgbClr>
          </a:solidFill>
          <a:ln>
            <a:noFill/>
          </a:ln>
        </p:spPr>
      </p:pic>
      <p:pic>
        <p:nvPicPr>
          <p:cNvPr id="126" name="图片 1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6684" y="3480382"/>
            <a:ext cx="330550" cy="859499"/>
          </a:xfrm>
          <a:prstGeom prst="rect">
            <a:avLst/>
          </a:prstGeom>
          <a:solidFill>
            <a:srgbClr val="00B0F0">
              <a:alpha val="21000"/>
            </a:srgbClr>
          </a:solidFill>
          <a:ln>
            <a:noFill/>
          </a:ln>
        </p:spPr>
      </p:pic>
      <p:pic>
        <p:nvPicPr>
          <p:cNvPr id="127" name="图片 1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4741" y="3491380"/>
            <a:ext cx="330550" cy="859499"/>
          </a:xfrm>
          <a:prstGeom prst="rect">
            <a:avLst/>
          </a:prstGeom>
          <a:solidFill>
            <a:srgbClr val="00B0F0">
              <a:alpha val="21000"/>
            </a:srgbClr>
          </a:solidFill>
          <a:ln>
            <a:noFill/>
          </a:ln>
        </p:spPr>
      </p:pic>
      <p:pic>
        <p:nvPicPr>
          <p:cNvPr id="128" name="图片 1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3119" y="3485880"/>
            <a:ext cx="330550" cy="859499"/>
          </a:xfrm>
          <a:prstGeom prst="rect">
            <a:avLst/>
          </a:prstGeom>
          <a:solidFill>
            <a:srgbClr val="00B0F0">
              <a:alpha val="21000"/>
            </a:srgbClr>
          </a:solidFill>
          <a:ln>
            <a:noFill/>
          </a:ln>
        </p:spPr>
      </p:pic>
      <p:cxnSp>
        <p:nvCxnSpPr>
          <p:cNvPr id="129" name="直接连接符 128"/>
          <p:cNvCxnSpPr/>
          <p:nvPr/>
        </p:nvCxnSpPr>
        <p:spPr>
          <a:xfrm>
            <a:off x="4036785" y="4385973"/>
            <a:ext cx="739972" cy="0"/>
          </a:xfrm>
          <a:prstGeom prst="line">
            <a:avLst/>
          </a:prstGeom>
          <a:noFill/>
          <a:ln w="6350" cap="flat" cmpd="sng" algn="ctr">
            <a:solidFill>
              <a:sysClr val="window" lastClr="FFFFFF">
                <a:lumMod val="65000"/>
              </a:sysClr>
            </a:solidFill>
            <a:prstDash val="solid"/>
            <a:miter lim="800000"/>
          </a:ln>
          <a:effectLst/>
        </p:spPr>
      </p:cxnSp>
      <p:cxnSp>
        <p:nvCxnSpPr>
          <p:cNvPr id="130" name="直接连接符 129"/>
          <p:cNvCxnSpPr/>
          <p:nvPr/>
        </p:nvCxnSpPr>
        <p:spPr>
          <a:xfrm>
            <a:off x="5367292" y="4377987"/>
            <a:ext cx="2126376" cy="0"/>
          </a:xfrm>
          <a:prstGeom prst="line">
            <a:avLst/>
          </a:prstGeom>
          <a:noFill/>
          <a:ln w="6350" cap="flat" cmpd="sng" algn="ctr">
            <a:solidFill>
              <a:sysClr val="window" lastClr="FFFFFF">
                <a:lumMod val="65000"/>
              </a:sysClr>
            </a:solidFill>
            <a:prstDash val="solid"/>
            <a:miter lim="800000"/>
          </a:ln>
          <a:effectLst/>
        </p:spPr>
      </p:cxnSp>
      <p:sp>
        <p:nvSpPr>
          <p:cNvPr id="131" name="加号 130"/>
          <p:cNvSpPr/>
          <p:nvPr/>
        </p:nvSpPr>
        <p:spPr>
          <a:xfrm>
            <a:off x="4868222" y="3795605"/>
            <a:ext cx="372123" cy="401358"/>
          </a:xfrm>
          <a:prstGeom prst="mathPlus">
            <a:avLst/>
          </a:prstGeom>
          <a:solidFill>
            <a:schemeClr val="bg1">
              <a:lumMod val="40000"/>
              <a:lumOff val="60000"/>
            </a:schemeClr>
          </a:solidFill>
          <a:ln w="12700" cap="flat" cmpd="sng" algn="ctr">
            <a:noFill/>
            <a:prstDash val="solid"/>
            <a:miter lim="800000"/>
          </a:ln>
          <a:effectLst/>
        </p:spPr>
        <p:txBody>
          <a:bodyPr rtlCol="0" anchor="ctr"/>
          <a:lstStyle/>
          <a:p>
            <a:pPr algn="ctr" defTabSz="914400">
              <a:defRPr/>
            </a:pPr>
            <a:endParaRPr lang="zh-CN" altLang="en-US" sz="1050" kern="0">
              <a:solidFill>
                <a:prstClr val="white"/>
              </a:solidFill>
              <a:ea typeface="微软雅黑"/>
              <a:cs typeface="Arial"/>
            </a:endParaRPr>
          </a:p>
        </p:txBody>
      </p:sp>
      <p:grpSp>
        <p:nvGrpSpPr>
          <p:cNvPr id="132" name="组合 131"/>
          <p:cNvGrpSpPr/>
          <p:nvPr/>
        </p:nvGrpSpPr>
        <p:grpSpPr>
          <a:xfrm>
            <a:off x="1102690" y="3491380"/>
            <a:ext cx="1935774" cy="1280695"/>
            <a:chOff x="603820" y="2088733"/>
            <a:chExt cx="2446884" cy="1527072"/>
          </a:xfrm>
        </p:grpSpPr>
        <p:pic>
          <p:nvPicPr>
            <p:cNvPr id="135" name="Picture 3" descr="D:\梁伟\2013-03\黄雪峰\产品图标.wmf"/>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03820" y="2088733"/>
              <a:ext cx="420051" cy="1012419"/>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3" descr="D:\梁伟\2013-03\黄雪峰\产品图标.wmf"/>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084832" y="2088733"/>
              <a:ext cx="420051" cy="1012419"/>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3" descr="D:\梁伟\2013-03\黄雪峰\产品图标.wmf"/>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565844" y="2088733"/>
              <a:ext cx="420051" cy="1012419"/>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3" descr="D:\梁伟\2013-03\黄雪峰\产品图标.wmf"/>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2630653" y="2088733"/>
              <a:ext cx="420051" cy="1012419"/>
            </a:xfrm>
            <a:prstGeom prst="rect">
              <a:avLst/>
            </a:prstGeom>
            <a:noFill/>
            <a:extLst>
              <a:ext uri="{909E8E84-426E-40DD-AFC4-6F175D3DCCD1}">
                <a14:hiddenFill xmlns:a14="http://schemas.microsoft.com/office/drawing/2010/main">
                  <a:solidFill>
                    <a:srgbClr val="FFFFFF"/>
                  </a:solidFill>
                </a14:hiddenFill>
              </a:ext>
            </a:extLst>
          </p:spPr>
        </p:pic>
        <p:sp>
          <p:nvSpPr>
            <p:cNvPr id="139" name="文本框 138"/>
            <p:cNvSpPr txBox="1"/>
            <p:nvPr/>
          </p:nvSpPr>
          <p:spPr>
            <a:xfrm>
              <a:off x="2106015" y="2461023"/>
              <a:ext cx="438257" cy="405986"/>
            </a:xfrm>
            <a:prstGeom prst="rect">
              <a:avLst/>
            </a:prstGeom>
            <a:noFill/>
          </p:spPr>
          <p:txBody>
            <a:bodyPr wrap="none" rtlCol="0">
              <a:spAutoFit/>
            </a:bodyPr>
            <a:lstStyle/>
            <a:p>
              <a:pPr defTabSz="914400">
                <a:defRPr/>
              </a:pPr>
              <a:r>
                <a:rPr lang="en-US" altLang="zh-CN" sz="1050" kern="0">
                  <a:solidFill>
                    <a:prstClr val="white"/>
                  </a:solidFill>
                  <a:ea typeface="微软雅黑"/>
                  <a:cs typeface="Arial"/>
                </a:rPr>
                <a:t>...</a:t>
              </a:r>
              <a:endParaRPr lang="zh-CN" altLang="en-US" sz="1050" kern="0">
                <a:solidFill>
                  <a:prstClr val="white"/>
                </a:solidFill>
                <a:ea typeface="微软雅黑"/>
                <a:cs typeface="Arial"/>
              </a:endParaRPr>
            </a:p>
          </p:txBody>
        </p:sp>
        <p:sp>
          <p:nvSpPr>
            <p:cNvPr id="140" name="矩形 139"/>
            <p:cNvSpPr/>
            <p:nvPr/>
          </p:nvSpPr>
          <p:spPr>
            <a:xfrm>
              <a:off x="1396180" y="3206017"/>
              <a:ext cx="987437" cy="405986"/>
            </a:xfrm>
            <a:prstGeom prst="rect">
              <a:avLst/>
            </a:prstGeom>
          </p:spPr>
          <p:txBody>
            <a:bodyPr wrap="none">
              <a:spAutoFit/>
            </a:bodyPr>
            <a:lstStyle/>
            <a:p>
              <a:pPr algn="ctr" defTabSz="914400">
                <a:defRPr/>
              </a:pPr>
              <a:r>
                <a:rPr lang="zh-CN" altLang="en-US" sz="1050" kern="0">
                  <a:solidFill>
                    <a:prstClr val="white"/>
                  </a:solidFill>
                  <a:ea typeface="微软雅黑"/>
                  <a:cs typeface="Arial"/>
                </a:rPr>
                <a:t>Server</a:t>
              </a:r>
              <a:endParaRPr lang="en-US" altLang="zh-CN" sz="1050" kern="0">
                <a:solidFill>
                  <a:prstClr val="white"/>
                </a:solidFill>
                <a:ea typeface="微软雅黑"/>
                <a:cs typeface="Arial"/>
              </a:endParaRPr>
            </a:p>
          </p:txBody>
        </p:sp>
      </p:grpSp>
      <p:cxnSp>
        <p:nvCxnSpPr>
          <p:cNvPr id="133" name="直接连接符 132"/>
          <p:cNvCxnSpPr/>
          <p:nvPr/>
        </p:nvCxnSpPr>
        <p:spPr>
          <a:xfrm>
            <a:off x="1074736" y="4377987"/>
            <a:ext cx="2126376" cy="0"/>
          </a:xfrm>
          <a:prstGeom prst="line">
            <a:avLst/>
          </a:prstGeom>
          <a:noFill/>
          <a:ln w="6350" cap="flat" cmpd="sng" algn="ctr">
            <a:solidFill>
              <a:sysClr val="window" lastClr="FFFFFF">
                <a:lumMod val="65000"/>
              </a:sysClr>
            </a:solidFill>
            <a:prstDash val="solid"/>
            <a:miter lim="800000"/>
          </a:ln>
          <a:effectLst/>
        </p:spPr>
      </p:cxnSp>
      <p:sp>
        <p:nvSpPr>
          <p:cNvPr id="134" name="燕尾形 133"/>
          <p:cNvSpPr/>
          <p:nvPr/>
        </p:nvSpPr>
        <p:spPr>
          <a:xfrm>
            <a:off x="3541729" y="3669466"/>
            <a:ext cx="202112" cy="461399"/>
          </a:xfrm>
          <a:prstGeom prst="chevron">
            <a:avLst/>
          </a:prstGeom>
          <a:solidFill>
            <a:schemeClr val="bg1">
              <a:lumMod val="40000"/>
              <a:lumOff val="60000"/>
            </a:schemeClr>
          </a:solidFill>
          <a:ln w="12700" cap="flat" cmpd="sng" algn="ctr">
            <a:noFill/>
            <a:prstDash val="solid"/>
            <a:miter lim="800000"/>
          </a:ln>
          <a:effectLst/>
        </p:spPr>
        <p:txBody>
          <a:bodyPr rtlCol="0" anchor="ctr"/>
          <a:lstStyle/>
          <a:p>
            <a:pPr algn="ctr" defTabSz="914400">
              <a:defRPr/>
            </a:pPr>
            <a:endParaRPr lang="zh-CN" altLang="en-US" sz="1050" kern="0">
              <a:solidFill>
                <a:prstClr val="white"/>
              </a:solidFill>
              <a:ea typeface="微软雅黑"/>
              <a:cs typeface="Arial"/>
            </a:endParaRPr>
          </a:p>
        </p:txBody>
      </p:sp>
      <p:sp>
        <p:nvSpPr>
          <p:cNvPr id="141" name="燕尾形 140"/>
          <p:cNvSpPr/>
          <p:nvPr/>
        </p:nvSpPr>
        <p:spPr>
          <a:xfrm>
            <a:off x="3385732" y="3669466"/>
            <a:ext cx="202112" cy="461399"/>
          </a:xfrm>
          <a:prstGeom prst="chevron">
            <a:avLst/>
          </a:prstGeom>
          <a:solidFill>
            <a:schemeClr val="bg1">
              <a:lumMod val="40000"/>
              <a:lumOff val="60000"/>
            </a:schemeClr>
          </a:solidFill>
          <a:ln w="12700" cap="flat" cmpd="sng" algn="ctr">
            <a:noFill/>
            <a:prstDash val="solid"/>
            <a:miter lim="800000"/>
          </a:ln>
          <a:effectLst/>
        </p:spPr>
        <p:txBody>
          <a:bodyPr rtlCol="0" anchor="ctr"/>
          <a:lstStyle/>
          <a:p>
            <a:pPr algn="ctr" defTabSz="914400">
              <a:defRPr/>
            </a:pPr>
            <a:endParaRPr lang="zh-CN" altLang="en-US" sz="1050" kern="0">
              <a:solidFill>
                <a:prstClr val="white"/>
              </a:solidFill>
              <a:ea typeface="微软雅黑"/>
              <a:cs typeface="Arial"/>
            </a:endParaRPr>
          </a:p>
        </p:txBody>
      </p:sp>
      <p:sp>
        <p:nvSpPr>
          <p:cNvPr id="3" name="矩形 2"/>
          <p:cNvSpPr/>
          <p:nvPr/>
        </p:nvSpPr>
        <p:spPr>
          <a:xfrm>
            <a:off x="8781032" y="2356669"/>
            <a:ext cx="1864613" cy="369332"/>
          </a:xfrm>
          <a:prstGeom prst="rect">
            <a:avLst/>
          </a:prstGeom>
        </p:spPr>
        <p:txBody>
          <a:bodyPr wrap="none">
            <a:spAutoFit/>
          </a:bodyPr>
          <a:lstStyle/>
          <a:p>
            <a:pPr algn="ctr" defTabSz="685526"/>
            <a:r>
              <a:rPr lang="en-US" altLang="zh-CN" b="1" kern="0" dirty="0">
                <a:solidFill>
                  <a:prstClr val="white"/>
                </a:solidFill>
                <a:ea typeface="微软雅黑"/>
                <a:cs typeface="Arial"/>
              </a:rPr>
              <a:t>TCO Reduction</a:t>
            </a:r>
          </a:p>
        </p:txBody>
      </p:sp>
    </p:spTree>
    <p:extLst>
      <p:ext uri="{BB962C8B-B14F-4D97-AF65-F5344CB8AC3E}">
        <p14:creationId xmlns:p14="http://schemas.microsoft.com/office/powerpoint/2010/main" val="1855853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1857" y="331956"/>
            <a:ext cx="11636723" cy="523220"/>
          </a:xfrm>
          <a:prstGeom prst="rect">
            <a:avLst/>
          </a:prstGeom>
        </p:spPr>
        <p:txBody>
          <a:bodyPr wrap="square">
            <a:spAutoFit/>
          </a:bodyPr>
          <a:lstStyle/>
          <a:p>
            <a:pPr lvl="0" defTabSz="1219304">
              <a:defRPr/>
            </a:pPr>
            <a:r>
              <a:rPr lang="zh-CN" altLang="en-US" sz="2800" dirty="0">
                <a:solidFill>
                  <a:schemeClr val="tx2"/>
                </a:solidFill>
                <a:ea typeface="微软雅黑" panose="020B0503020204020204" pitchFamily="34" charset="-122"/>
                <a:cs typeface="Times New Roman" panose="02020603050405020304" pitchFamily="18" charset="0"/>
              </a:rPr>
              <a:t>Case #</a:t>
            </a:r>
            <a:r>
              <a:rPr lang="en-US" altLang="zh-CN" sz="2800" dirty="0">
                <a:solidFill>
                  <a:schemeClr val="tx2"/>
                </a:solidFill>
                <a:ea typeface="微软雅黑" panose="020B0503020204020204" pitchFamily="34" charset="-122"/>
                <a:cs typeface="Times New Roman" panose="02020603050405020304" pitchFamily="18" charset="0"/>
              </a:rPr>
              <a:t>3</a:t>
            </a:r>
            <a:r>
              <a:rPr lang="zh-CN" altLang="en-US" sz="2800" dirty="0">
                <a:solidFill>
                  <a:schemeClr val="tx2"/>
                </a:solidFill>
                <a:ea typeface="微软雅黑" panose="020B0503020204020204" pitchFamily="34" charset="-122"/>
                <a:cs typeface="Times New Roman" panose="02020603050405020304" pitchFamily="18" charset="0"/>
              </a:rPr>
              <a:t>: </a:t>
            </a:r>
            <a:r>
              <a:rPr lang="en-US" altLang="zh-CN" sz="2800" dirty="0">
                <a:solidFill>
                  <a:schemeClr val="tx2"/>
                </a:solidFill>
                <a:ea typeface="微软雅黑" panose="020B0503020204020204" pitchFamily="34" charset="-122"/>
                <a:cs typeface="Times New Roman" panose="02020603050405020304" pitchFamily="18" charset="0"/>
              </a:rPr>
              <a:t>Safe Production for Coal Mines </a:t>
            </a:r>
            <a:endParaRPr lang="zh-CN" altLang="en-US" sz="2800" dirty="0">
              <a:solidFill>
                <a:schemeClr val="tx2"/>
              </a:solidFill>
              <a:ea typeface="微软雅黑" panose="020B0503020204020204" pitchFamily="34" charset="-122"/>
              <a:cs typeface="Times New Roman" panose="02020603050405020304" pitchFamily="18" charset="0"/>
            </a:endParaRPr>
          </a:p>
        </p:txBody>
      </p:sp>
      <p:grpSp>
        <p:nvGrpSpPr>
          <p:cNvPr id="79" name="组合 78"/>
          <p:cNvGrpSpPr/>
          <p:nvPr/>
        </p:nvGrpSpPr>
        <p:grpSpPr>
          <a:xfrm>
            <a:off x="333942" y="1561760"/>
            <a:ext cx="6420271" cy="4234326"/>
            <a:chOff x="627617" y="1181829"/>
            <a:chExt cx="7421907" cy="4894930"/>
          </a:xfrm>
        </p:grpSpPr>
        <p:pic>
          <p:nvPicPr>
            <p:cNvPr id="5" name="图片 4">
              <a:extLst>
                <a:ext uri="{FF2B5EF4-FFF2-40B4-BE49-F238E27FC236}">
                  <a16:creationId xmlns:a16="http://schemas.microsoft.com/office/drawing/2014/main" id="{408FEF8A-A452-0B41-A168-4D32E0393625}"/>
                </a:ext>
              </a:extLst>
            </p:cNvPr>
            <p:cNvPicPr>
              <a:picLocks noChangeAspect="1"/>
            </p:cNvPicPr>
            <p:nvPr/>
          </p:nvPicPr>
          <p:blipFill>
            <a:blip r:embed="rId5">
              <a:duotone>
                <a:schemeClr val="bg2">
                  <a:shade val="45000"/>
                  <a:satMod val="135000"/>
                </a:schemeClr>
                <a:prstClr val="white"/>
              </a:duotone>
            </a:blip>
            <a:stretch>
              <a:fillRect/>
            </a:stretch>
          </p:blipFill>
          <p:spPr>
            <a:xfrm>
              <a:off x="4478264" y="2413888"/>
              <a:ext cx="2463800" cy="1257300"/>
            </a:xfrm>
            <a:prstGeom prst="rect">
              <a:avLst/>
            </a:prstGeom>
          </p:spPr>
        </p:pic>
        <p:pic>
          <p:nvPicPr>
            <p:cNvPr id="6" name="图片 5">
              <a:extLst>
                <a:ext uri="{FF2B5EF4-FFF2-40B4-BE49-F238E27FC236}">
                  <a16:creationId xmlns:a16="http://schemas.microsoft.com/office/drawing/2014/main" id="{B11A0D1E-62CF-4D41-A7DB-9CC7D1BDA301}"/>
                </a:ext>
              </a:extLst>
            </p:cNvPr>
            <p:cNvPicPr>
              <a:picLocks noChangeAspect="1"/>
            </p:cNvPicPr>
            <p:nvPr/>
          </p:nvPicPr>
          <p:blipFill>
            <a:blip r:embed="rId6">
              <a:duotone>
                <a:schemeClr val="bg2">
                  <a:shade val="45000"/>
                  <a:satMod val="135000"/>
                </a:schemeClr>
                <a:prstClr val="white"/>
              </a:duotone>
            </a:blip>
            <a:stretch>
              <a:fillRect/>
            </a:stretch>
          </p:blipFill>
          <p:spPr>
            <a:xfrm>
              <a:off x="1850579" y="2431668"/>
              <a:ext cx="2463800" cy="1257300"/>
            </a:xfrm>
            <a:prstGeom prst="rect">
              <a:avLst/>
            </a:prstGeom>
          </p:spPr>
        </p:pic>
        <p:pic>
          <p:nvPicPr>
            <p:cNvPr id="8" name="图片 7">
              <a:extLst>
                <a:ext uri="{FF2B5EF4-FFF2-40B4-BE49-F238E27FC236}">
                  <a16:creationId xmlns:a16="http://schemas.microsoft.com/office/drawing/2014/main" id="{C031E02B-3DAB-5C49-BA51-6A898FAEA3E3}"/>
                </a:ext>
              </a:extLst>
            </p:cNvPr>
            <p:cNvPicPr>
              <a:picLocks noChangeAspect="1"/>
            </p:cNvPicPr>
            <p:nvPr/>
          </p:nvPicPr>
          <p:blipFill>
            <a:blip r:embed="rId7">
              <a:duotone>
                <a:prstClr val="black"/>
                <a:schemeClr val="tx2">
                  <a:tint val="45000"/>
                  <a:satMod val="400000"/>
                </a:schemeClr>
              </a:duotone>
            </a:blip>
            <a:stretch>
              <a:fillRect/>
            </a:stretch>
          </p:blipFill>
          <p:spPr>
            <a:xfrm>
              <a:off x="4345521" y="2457068"/>
              <a:ext cx="101600" cy="1257300"/>
            </a:xfrm>
            <a:prstGeom prst="rect">
              <a:avLst/>
            </a:prstGeom>
          </p:spPr>
        </p:pic>
        <p:pic>
          <p:nvPicPr>
            <p:cNvPr id="9" name="图片 8">
              <a:extLst>
                <a:ext uri="{FF2B5EF4-FFF2-40B4-BE49-F238E27FC236}">
                  <a16:creationId xmlns:a16="http://schemas.microsoft.com/office/drawing/2014/main" id="{D0A2B17B-4CBE-B94F-9060-2F08A1CB9A6A}"/>
                </a:ext>
              </a:extLst>
            </p:cNvPr>
            <p:cNvPicPr>
              <a:picLocks noChangeAspect="1"/>
            </p:cNvPicPr>
            <p:nvPr/>
          </p:nvPicPr>
          <p:blipFill>
            <a:blip r:embed="rId8">
              <a:duotone>
                <a:schemeClr val="bg2">
                  <a:shade val="45000"/>
                  <a:satMod val="135000"/>
                </a:schemeClr>
                <a:prstClr val="white"/>
              </a:duotone>
            </a:blip>
            <a:stretch>
              <a:fillRect/>
            </a:stretch>
          </p:blipFill>
          <p:spPr>
            <a:xfrm>
              <a:off x="3002469" y="1839404"/>
              <a:ext cx="3048000" cy="1193800"/>
            </a:xfrm>
            <a:prstGeom prst="rect">
              <a:avLst/>
            </a:prstGeom>
          </p:spPr>
        </p:pic>
        <p:pic>
          <p:nvPicPr>
            <p:cNvPr id="10" name="图片 9">
              <a:extLst>
                <a:ext uri="{FF2B5EF4-FFF2-40B4-BE49-F238E27FC236}">
                  <a16:creationId xmlns:a16="http://schemas.microsoft.com/office/drawing/2014/main" id="{3BCF92B8-53D8-2D42-8F81-ED65E9CADA38}"/>
                </a:ext>
              </a:extLst>
            </p:cNvPr>
            <p:cNvPicPr>
              <a:picLocks noChangeAspect="1"/>
            </p:cNvPicPr>
            <p:nvPr/>
          </p:nvPicPr>
          <p:blipFill>
            <a:blip r:embed="rId9">
              <a:duotone>
                <a:prstClr val="black"/>
                <a:schemeClr val="tx2">
                  <a:tint val="45000"/>
                  <a:satMod val="400000"/>
                </a:schemeClr>
              </a:duotone>
            </a:blip>
            <a:stretch>
              <a:fillRect/>
            </a:stretch>
          </p:blipFill>
          <p:spPr>
            <a:xfrm>
              <a:off x="3717631" y="1181829"/>
              <a:ext cx="825500" cy="1308100"/>
            </a:xfrm>
            <a:prstGeom prst="rect">
              <a:avLst/>
            </a:prstGeom>
          </p:spPr>
        </p:pic>
        <p:pic>
          <p:nvPicPr>
            <p:cNvPr id="11" name="图片 10">
              <a:extLst>
                <a:ext uri="{FF2B5EF4-FFF2-40B4-BE49-F238E27FC236}">
                  <a16:creationId xmlns:a16="http://schemas.microsoft.com/office/drawing/2014/main" id="{5FC6AB7E-EEF2-8543-934D-09C7592FB8B9}"/>
                </a:ext>
              </a:extLst>
            </p:cNvPr>
            <p:cNvPicPr>
              <a:picLocks noChangeAspect="1"/>
            </p:cNvPicPr>
            <p:nvPr/>
          </p:nvPicPr>
          <p:blipFill>
            <a:blip r:embed="rId10">
              <a:duotone>
                <a:prstClr val="black"/>
                <a:schemeClr val="tx2">
                  <a:tint val="45000"/>
                  <a:satMod val="400000"/>
                </a:schemeClr>
              </a:duotone>
            </a:blip>
            <a:stretch>
              <a:fillRect/>
            </a:stretch>
          </p:blipFill>
          <p:spPr>
            <a:xfrm>
              <a:off x="4611711" y="1590071"/>
              <a:ext cx="850900" cy="889000"/>
            </a:xfrm>
            <a:prstGeom prst="rect">
              <a:avLst/>
            </a:prstGeom>
          </p:spPr>
        </p:pic>
        <p:grpSp>
          <p:nvGrpSpPr>
            <p:cNvPr id="12" name="组合 11">
              <a:extLst>
                <a:ext uri="{FF2B5EF4-FFF2-40B4-BE49-F238E27FC236}">
                  <a16:creationId xmlns:a16="http://schemas.microsoft.com/office/drawing/2014/main" id="{6E930D91-8E1D-1449-B528-6E75E8A9E0C3}"/>
                </a:ext>
              </a:extLst>
            </p:cNvPr>
            <p:cNvGrpSpPr/>
            <p:nvPr/>
          </p:nvGrpSpPr>
          <p:grpSpPr>
            <a:xfrm>
              <a:off x="627617" y="3453829"/>
              <a:ext cx="2435630" cy="2622930"/>
              <a:chOff x="454073" y="3751518"/>
              <a:chExt cx="2435630" cy="2622930"/>
            </a:xfrm>
          </p:grpSpPr>
          <p:pic>
            <p:nvPicPr>
              <p:cNvPr id="13" name="图片 12">
                <a:extLst>
                  <a:ext uri="{FF2B5EF4-FFF2-40B4-BE49-F238E27FC236}">
                    <a16:creationId xmlns:a16="http://schemas.microsoft.com/office/drawing/2014/main" id="{61AA2F86-1CD3-3946-BDD5-FAF2B3DD1596}"/>
                  </a:ext>
                </a:extLst>
              </p:cNvPr>
              <p:cNvPicPr>
                <a:picLocks noChangeAspect="1"/>
              </p:cNvPicPr>
              <p:nvPr/>
            </p:nvPicPr>
            <p:blipFill>
              <a:blip r:embed="rId11">
                <a:duotone>
                  <a:schemeClr val="bg2">
                    <a:shade val="45000"/>
                    <a:satMod val="135000"/>
                  </a:schemeClr>
                  <a:prstClr val="white"/>
                </a:duotone>
              </a:blip>
              <a:stretch>
                <a:fillRect/>
              </a:stretch>
            </p:blipFill>
            <p:spPr>
              <a:xfrm>
                <a:off x="594995" y="3928110"/>
                <a:ext cx="2209800" cy="2413000"/>
              </a:xfrm>
              <a:prstGeom prst="rect">
                <a:avLst/>
              </a:prstGeom>
            </p:spPr>
          </p:pic>
          <p:pic>
            <p:nvPicPr>
              <p:cNvPr id="14" name="图片 13">
                <a:extLst>
                  <a:ext uri="{FF2B5EF4-FFF2-40B4-BE49-F238E27FC236}">
                    <a16:creationId xmlns:a16="http://schemas.microsoft.com/office/drawing/2014/main" id="{414B0016-7178-E44C-B8C2-A4EEBDB76085}"/>
                  </a:ext>
                </a:extLst>
              </p:cNvPr>
              <p:cNvPicPr>
                <a:picLocks noChangeAspect="1"/>
              </p:cNvPicPr>
              <p:nvPr/>
            </p:nvPicPr>
            <p:blipFill>
              <a:blip r:embed="rId12">
                <a:duotone>
                  <a:schemeClr val="bg2">
                    <a:shade val="45000"/>
                    <a:satMod val="135000"/>
                  </a:schemeClr>
                  <a:prstClr val="white"/>
                </a:duotone>
              </a:blip>
              <a:stretch>
                <a:fillRect/>
              </a:stretch>
            </p:blipFill>
            <p:spPr>
              <a:xfrm>
                <a:off x="1052195" y="3751518"/>
                <a:ext cx="1295400" cy="330200"/>
              </a:xfrm>
              <a:prstGeom prst="rect">
                <a:avLst/>
              </a:prstGeom>
            </p:spPr>
          </p:pic>
          <p:pic>
            <p:nvPicPr>
              <p:cNvPr id="15" name="图片 14">
                <a:extLst>
                  <a:ext uri="{FF2B5EF4-FFF2-40B4-BE49-F238E27FC236}">
                    <a16:creationId xmlns:a16="http://schemas.microsoft.com/office/drawing/2014/main" id="{C2DD857D-FDF1-444C-907F-8764CFDCA3C2}"/>
                  </a:ext>
                </a:extLst>
              </p:cNvPr>
              <p:cNvPicPr>
                <a:picLocks noChangeAspect="1"/>
              </p:cNvPicPr>
              <p:nvPr/>
            </p:nvPicPr>
            <p:blipFill>
              <a:blip r:embed="rId13">
                <a:duotone>
                  <a:schemeClr val="bg2">
                    <a:shade val="45000"/>
                    <a:satMod val="135000"/>
                  </a:schemeClr>
                  <a:prstClr val="white"/>
                </a:duotone>
              </a:blip>
              <a:stretch>
                <a:fillRect/>
              </a:stretch>
            </p:blipFill>
            <p:spPr>
              <a:xfrm>
                <a:off x="1726565" y="4172012"/>
                <a:ext cx="406400" cy="927100"/>
              </a:xfrm>
              <a:prstGeom prst="rect">
                <a:avLst/>
              </a:prstGeom>
            </p:spPr>
          </p:pic>
          <p:pic>
            <p:nvPicPr>
              <p:cNvPr id="16" name="图片 15">
                <a:extLst>
                  <a:ext uri="{FF2B5EF4-FFF2-40B4-BE49-F238E27FC236}">
                    <a16:creationId xmlns:a16="http://schemas.microsoft.com/office/drawing/2014/main" id="{7786B122-3F88-DD45-BFD4-9228176A54C1}"/>
                  </a:ext>
                </a:extLst>
              </p:cNvPr>
              <p:cNvPicPr>
                <a:picLocks noChangeAspect="1"/>
              </p:cNvPicPr>
              <p:nvPr/>
            </p:nvPicPr>
            <p:blipFill>
              <a:blip r:embed="rId14">
                <a:duotone>
                  <a:schemeClr val="bg2">
                    <a:shade val="45000"/>
                    <a:satMod val="135000"/>
                  </a:schemeClr>
                  <a:prstClr val="white"/>
                </a:duotone>
              </a:blip>
              <a:stretch>
                <a:fillRect/>
              </a:stretch>
            </p:blipFill>
            <p:spPr>
              <a:xfrm>
                <a:off x="1533042" y="5120005"/>
                <a:ext cx="850900" cy="266700"/>
              </a:xfrm>
              <a:prstGeom prst="rect">
                <a:avLst/>
              </a:prstGeom>
            </p:spPr>
          </p:pic>
          <p:grpSp>
            <p:nvGrpSpPr>
              <p:cNvPr id="17" name="组合 16">
                <a:extLst>
                  <a:ext uri="{FF2B5EF4-FFF2-40B4-BE49-F238E27FC236}">
                    <a16:creationId xmlns:a16="http://schemas.microsoft.com/office/drawing/2014/main" id="{82B3A81C-5B31-D540-A06E-49B12CCDB399}"/>
                  </a:ext>
                </a:extLst>
              </p:cNvPr>
              <p:cNvGrpSpPr/>
              <p:nvPr/>
            </p:nvGrpSpPr>
            <p:grpSpPr>
              <a:xfrm>
                <a:off x="998644" y="5224145"/>
                <a:ext cx="1078834" cy="1150303"/>
                <a:chOff x="998644" y="5304155"/>
                <a:chExt cx="1078834" cy="1150303"/>
              </a:xfrm>
            </p:grpSpPr>
            <p:pic>
              <p:nvPicPr>
                <p:cNvPr id="27" name="图片 26">
                  <a:extLst>
                    <a:ext uri="{FF2B5EF4-FFF2-40B4-BE49-F238E27FC236}">
                      <a16:creationId xmlns:a16="http://schemas.microsoft.com/office/drawing/2014/main" id="{002DF59D-A302-324D-AB14-E488B33B446E}"/>
                    </a:ext>
                  </a:extLst>
                </p:cNvPr>
                <p:cNvPicPr>
                  <a:picLocks noChangeAspect="1"/>
                </p:cNvPicPr>
                <p:nvPr/>
              </p:nvPicPr>
              <p:blipFill>
                <a:blip r:embed="rId15">
                  <a:duotone>
                    <a:schemeClr val="bg2">
                      <a:shade val="45000"/>
                      <a:satMod val="135000"/>
                    </a:schemeClr>
                    <a:prstClr val="white"/>
                  </a:duotone>
                </a:blip>
                <a:stretch>
                  <a:fillRect/>
                </a:stretch>
              </p:blipFill>
              <p:spPr>
                <a:xfrm>
                  <a:off x="1177442" y="5462907"/>
                  <a:ext cx="711200" cy="863600"/>
                </a:xfrm>
                <a:prstGeom prst="rect">
                  <a:avLst/>
                </a:prstGeom>
              </p:spPr>
            </p:pic>
            <p:pic>
              <p:nvPicPr>
                <p:cNvPr id="28" name="图片 27">
                  <a:extLst>
                    <a:ext uri="{FF2B5EF4-FFF2-40B4-BE49-F238E27FC236}">
                      <a16:creationId xmlns:a16="http://schemas.microsoft.com/office/drawing/2014/main" id="{3C3626DF-27DD-8844-A36F-EAF95A2FB76B}"/>
                    </a:ext>
                  </a:extLst>
                </p:cNvPr>
                <p:cNvPicPr>
                  <a:picLocks noChangeAspect="1"/>
                </p:cNvPicPr>
                <p:nvPr/>
              </p:nvPicPr>
              <p:blipFill>
                <a:blip r:embed="rId16">
                  <a:duotone>
                    <a:schemeClr val="bg2">
                      <a:shade val="45000"/>
                      <a:satMod val="135000"/>
                    </a:schemeClr>
                    <a:prstClr val="white"/>
                  </a:duotone>
                </a:blip>
                <a:stretch>
                  <a:fillRect/>
                </a:stretch>
              </p:blipFill>
              <p:spPr>
                <a:xfrm>
                  <a:off x="998644" y="5698142"/>
                  <a:ext cx="736600" cy="698500"/>
                </a:xfrm>
                <a:prstGeom prst="rect">
                  <a:avLst/>
                </a:prstGeom>
              </p:spPr>
            </p:pic>
            <p:pic>
              <p:nvPicPr>
                <p:cNvPr id="29" name="图片 28">
                  <a:extLst>
                    <a:ext uri="{FF2B5EF4-FFF2-40B4-BE49-F238E27FC236}">
                      <a16:creationId xmlns:a16="http://schemas.microsoft.com/office/drawing/2014/main" id="{EFE0D8E9-C856-0F41-B7D6-1CCFB04D6AE2}"/>
                    </a:ext>
                  </a:extLst>
                </p:cNvPr>
                <p:cNvPicPr>
                  <a:picLocks noChangeAspect="1"/>
                </p:cNvPicPr>
                <p:nvPr/>
              </p:nvPicPr>
              <p:blipFill>
                <a:blip r:embed="rId17">
                  <a:duotone>
                    <a:schemeClr val="bg2">
                      <a:shade val="45000"/>
                      <a:satMod val="135000"/>
                    </a:schemeClr>
                    <a:prstClr val="white"/>
                  </a:duotone>
                </a:blip>
                <a:stretch>
                  <a:fillRect/>
                </a:stretch>
              </p:blipFill>
              <p:spPr>
                <a:xfrm>
                  <a:off x="1328178" y="5654358"/>
                  <a:ext cx="749300" cy="800100"/>
                </a:xfrm>
                <a:prstGeom prst="rect">
                  <a:avLst/>
                </a:prstGeom>
              </p:spPr>
            </p:pic>
            <p:pic>
              <p:nvPicPr>
                <p:cNvPr id="30" name="图片 29">
                  <a:extLst>
                    <a:ext uri="{FF2B5EF4-FFF2-40B4-BE49-F238E27FC236}">
                      <a16:creationId xmlns:a16="http://schemas.microsoft.com/office/drawing/2014/main" id="{EB73D3F8-343C-F748-80BC-04F68C52A0B2}"/>
                    </a:ext>
                  </a:extLst>
                </p:cNvPr>
                <p:cNvPicPr>
                  <a:picLocks noChangeAspect="1"/>
                </p:cNvPicPr>
                <p:nvPr/>
              </p:nvPicPr>
              <p:blipFill>
                <a:blip r:embed="rId18">
                  <a:duotone>
                    <a:schemeClr val="bg2">
                      <a:shade val="45000"/>
                      <a:satMod val="135000"/>
                    </a:schemeClr>
                    <a:prstClr val="white"/>
                  </a:duotone>
                </a:blip>
                <a:stretch>
                  <a:fillRect/>
                </a:stretch>
              </p:blipFill>
              <p:spPr>
                <a:xfrm>
                  <a:off x="1075842" y="5304155"/>
                  <a:ext cx="914400" cy="762000"/>
                </a:xfrm>
                <a:prstGeom prst="rect">
                  <a:avLst/>
                </a:prstGeom>
              </p:spPr>
            </p:pic>
          </p:grpSp>
          <p:pic>
            <p:nvPicPr>
              <p:cNvPr id="18" name="图片 17">
                <a:extLst>
                  <a:ext uri="{FF2B5EF4-FFF2-40B4-BE49-F238E27FC236}">
                    <a16:creationId xmlns:a16="http://schemas.microsoft.com/office/drawing/2014/main" id="{3A2318CE-DCCA-DE4A-899E-066F9D379550}"/>
                  </a:ext>
                </a:extLst>
              </p:cNvPr>
              <p:cNvPicPr>
                <a:picLocks noChangeAspect="1"/>
              </p:cNvPicPr>
              <p:nvPr/>
            </p:nvPicPr>
            <p:blipFill>
              <a:blip r:embed="rId19">
                <a:duotone>
                  <a:schemeClr val="bg2">
                    <a:shade val="45000"/>
                    <a:satMod val="135000"/>
                  </a:schemeClr>
                  <a:prstClr val="white"/>
                </a:duotone>
              </a:blip>
              <a:stretch>
                <a:fillRect/>
              </a:stretch>
            </p:blipFill>
            <p:spPr>
              <a:xfrm>
                <a:off x="1127912" y="4601210"/>
                <a:ext cx="508000" cy="533400"/>
              </a:xfrm>
              <a:prstGeom prst="rect">
                <a:avLst/>
              </a:prstGeom>
            </p:spPr>
          </p:pic>
          <p:grpSp>
            <p:nvGrpSpPr>
              <p:cNvPr id="19" name="组合 18">
                <a:extLst>
                  <a:ext uri="{FF2B5EF4-FFF2-40B4-BE49-F238E27FC236}">
                    <a16:creationId xmlns:a16="http://schemas.microsoft.com/office/drawing/2014/main" id="{8041BBBE-F3FC-224D-8C30-10885DA4E0DE}"/>
                  </a:ext>
                </a:extLst>
              </p:cNvPr>
              <p:cNvGrpSpPr/>
              <p:nvPr/>
            </p:nvGrpSpPr>
            <p:grpSpPr>
              <a:xfrm>
                <a:off x="1810869" y="5224145"/>
                <a:ext cx="1078834" cy="1150303"/>
                <a:chOff x="998644" y="5304155"/>
                <a:chExt cx="1078834" cy="1150303"/>
              </a:xfrm>
            </p:grpSpPr>
            <p:pic>
              <p:nvPicPr>
                <p:cNvPr id="23" name="图片 22">
                  <a:extLst>
                    <a:ext uri="{FF2B5EF4-FFF2-40B4-BE49-F238E27FC236}">
                      <a16:creationId xmlns:a16="http://schemas.microsoft.com/office/drawing/2014/main" id="{77DEA86B-30CE-A643-B6D4-885625434558}"/>
                    </a:ext>
                  </a:extLst>
                </p:cNvPr>
                <p:cNvPicPr>
                  <a:picLocks noChangeAspect="1"/>
                </p:cNvPicPr>
                <p:nvPr/>
              </p:nvPicPr>
              <p:blipFill>
                <a:blip r:embed="rId15">
                  <a:duotone>
                    <a:schemeClr val="bg2">
                      <a:shade val="45000"/>
                      <a:satMod val="135000"/>
                    </a:schemeClr>
                    <a:prstClr val="white"/>
                  </a:duotone>
                </a:blip>
                <a:stretch>
                  <a:fillRect/>
                </a:stretch>
              </p:blipFill>
              <p:spPr>
                <a:xfrm>
                  <a:off x="1177442" y="5462907"/>
                  <a:ext cx="711200" cy="863600"/>
                </a:xfrm>
                <a:prstGeom prst="rect">
                  <a:avLst/>
                </a:prstGeom>
              </p:spPr>
            </p:pic>
            <p:pic>
              <p:nvPicPr>
                <p:cNvPr id="24" name="图片 23">
                  <a:extLst>
                    <a:ext uri="{FF2B5EF4-FFF2-40B4-BE49-F238E27FC236}">
                      <a16:creationId xmlns:a16="http://schemas.microsoft.com/office/drawing/2014/main" id="{7A3C6145-BEE4-7B45-85F8-50F511282E55}"/>
                    </a:ext>
                  </a:extLst>
                </p:cNvPr>
                <p:cNvPicPr>
                  <a:picLocks noChangeAspect="1"/>
                </p:cNvPicPr>
                <p:nvPr/>
              </p:nvPicPr>
              <p:blipFill>
                <a:blip r:embed="rId16">
                  <a:duotone>
                    <a:schemeClr val="bg2">
                      <a:shade val="45000"/>
                      <a:satMod val="135000"/>
                    </a:schemeClr>
                    <a:prstClr val="white"/>
                  </a:duotone>
                </a:blip>
                <a:stretch>
                  <a:fillRect/>
                </a:stretch>
              </p:blipFill>
              <p:spPr>
                <a:xfrm>
                  <a:off x="998644" y="5698142"/>
                  <a:ext cx="736600" cy="698500"/>
                </a:xfrm>
                <a:prstGeom prst="rect">
                  <a:avLst/>
                </a:prstGeom>
              </p:spPr>
            </p:pic>
            <p:pic>
              <p:nvPicPr>
                <p:cNvPr id="25" name="图片 24">
                  <a:extLst>
                    <a:ext uri="{FF2B5EF4-FFF2-40B4-BE49-F238E27FC236}">
                      <a16:creationId xmlns:a16="http://schemas.microsoft.com/office/drawing/2014/main" id="{A7F45835-92BC-AC4E-99CC-9C7378F8A9C6}"/>
                    </a:ext>
                  </a:extLst>
                </p:cNvPr>
                <p:cNvPicPr>
                  <a:picLocks noChangeAspect="1"/>
                </p:cNvPicPr>
                <p:nvPr/>
              </p:nvPicPr>
              <p:blipFill>
                <a:blip r:embed="rId17">
                  <a:duotone>
                    <a:schemeClr val="bg2">
                      <a:shade val="45000"/>
                      <a:satMod val="135000"/>
                    </a:schemeClr>
                    <a:prstClr val="white"/>
                  </a:duotone>
                </a:blip>
                <a:stretch>
                  <a:fillRect/>
                </a:stretch>
              </p:blipFill>
              <p:spPr>
                <a:xfrm>
                  <a:off x="1328178" y="5654358"/>
                  <a:ext cx="749300" cy="800100"/>
                </a:xfrm>
                <a:prstGeom prst="rect">
                  <a:avLst/>
                </a:prstGeom>
              </p:spPr>
            </p:pic>
            <p:pic>
              <p:nvPicPr>
                <p:cNvPr id="26" name="图片 25">
                  <a:extLst>
                    <a:ext uri="{FF2B5EF4-FFF2-40B4-BE49-F238E27FC236}">
                      <a16:creationId xmlns:a16="http://schemas.microsoft.com/office/drawing/2014/main" id="{31D0A9B9-F321-1A45-ACFF-ECB868D7A6F6}"/>
                    </a:ext>
                  </a:extLst>
                </p:cNvPr>
                <p:cNvPicPr>
                  <a:picLocks noChangeAspect="1"/>
                </p:cNvPicPr>
                <p:nvPr/>
              </p:nvPicPr>
              <p:blipFill>
                <a:blip r:embed="rId18">
                  <a:duotone>
                    <a:schemeClr val="bg2">
                      <a:shade val="45000"/>
                      <a:satMod val="135000"/>
                    </a:schemeClr>
                    <a:prstClr val="white"/>
                  </a:duotone>
                </a:blip>
                <a:stretch>
                  <a:fillRect/>
                </a:stretch>
              </p:blipFill>
              <p:spPr>
                <a:xfrm>
                  <a:off x="1075842" y="5304155"/>
                  <a:ext cx="914400" cy="762000"/>
                </a:xfrm>
                <a:prstGeom prst="rect">
                  <a:avLst/>
                </a:prstGeom>
              </p:spPr>
            </p:pic>
          </p:grpSp>
          <p:sp>
            <p:nvSpPr>
              <p:cNvPr id="20" name="文本框 19">
                <a:extLst>
                  <a:ext uri="{FF2B5EF4-FFF2-40B4-BE49-F238E27FC236}">
                    <a16:creationId xmlns:a16="http://schemas.microsoft.com/office/drawing/2014/main" id="{BC49FB7D-0C42-924A-AC54-5E6B1650C689}"/>
                  </a:ext>
                </a:extLst>
              </p:cNvPr>
              <p:cNvSpPr txBox="1"/>
              <p:nvPr/>
            </p:nvSpPr>
            <p:spPr>
              <a:xfrm>
                <a:off x="1326454" y="3789507"/>
                <a:ext cx="800220" cy="338554"/>
              </a:xfrm>
              <a:prstGeom prst="rect">
                <a:avLst/>
              </a:prstGeom>
              <a:noFill/>
            </p:spPr>
            <p:txBody>
              <a:bodyPr wrap="none" rtlCol="0">
                <a:spAutoFit/>
              </a:bodyPr>
              <a:lstStyle/>
              <a:p>
                <a:pPr algn="ctr" defTabSz="1219170"/>
                <a:r>
                  <a:rPr lang="zh-CN" altLang="en-US" sz="1600" dirty="0">
                    <a:ea typeface="方正兰亭黑简体" panose="02000000000000000000" pitchFamily="2" charset="-122"/>
                  </a:rPr>
                  <a:t>Mine 1</a:t>
                </a:r>
              </a:p>
            </p:txBody>
          </p:sp>
          <p:sp>
            <p:nvSpPr>
              <p:cNvPr id="21" name="文本框 20">
                <a:extLst>
                  <a:ext uri="{FF2B5EF4-FFF2-40B4-BE49-F238E27FC236}">
                    <a16:creationId xmlns:a16="http://schemas.microsoft.com/office/drawing/2014/main" id="{5E625FBC-AF2A-AF4F-BE70-DA2893BDA494}"/>
                  </a:ext>
                </a:extLst>
              </p:cNvPr>
              <p:cNvSpPr txBox="1"/>
              <p:nvPr/>
            </p:nvSpPr>
            <p:spPr>
              <a:xfrm>
                <a:off x="589527" y="4828072"/>
                <a:ext cx="567784" cy="276999"/>
              </a:xfrm>
              <a:prstGeom prst="rect">
                <a:avLst/>
              </a:prstGeom>
              <a:noFill/>
            </p:spPr>
            <p:txBody>
              <a:bodyPr wrap="none" rtlCol="0">
                <a:spAutoFit/>
              </a:bodyPr>
              <a:lstStyle/>
              <a:p>
                <a:pPr algn="ctr" defTabSz="1219170"/>
                <a:r>
                  <a:rPr lang="zh-CN" altLang="en-US" sz="1200">
                    <a:solidFill>
                      <a:prstClr val="white"/>
                    </a:solidFill>
                    <a:ea typeface="方正兰亭黑简体" panose="02000000000000000000" pitchFamily="2" charset="-122"/>
                  </a:rPr>
                  <a:t>Inoue</a:t>
                </a:r>
                <a:endParaRPr lang="en-US" altLang="zh-CN" sz="1200">
                  <a:solidFill>
                    <a:prstClr val="white"/>
                  </a:solidFill>
                  <a:ea typeface="方正兰亭黑简体" panose="02000000000000000000" pitchFamily="2" charset="-122"/>
                </a:endParaRPr>
              </a:p>
            </p:txBody>
          </p:sp>
          <p:sp>
            <p:nvSpPr>
              <p:cNvPr id="22" name="文本框 21">
                <a:extLst>
                  <a:ext uri="{FF2B5EF4-FFF2-40B4-BE49-F238E27FC236}">
                    <a16:creationId xmlns:a16="http://schemas.microsoft.com/office/drawing/2014/main" id="{49E43889-E2F5-9C4B-BC73-108A99457D64}"/>
                  </a:ext>
                </a:extLst>
              </p:cNvPr>
              <p:cNvSpPr txBox="1"/>
              <p:nvPr/>
            </p:nvSpPr>
            <p:spPr>
              <a:xfrm>
                <a:off x="454073" y="5356522"/>
                <a:ext cx="838692" cy="276999"/>
              </a:xfrm>
              <a:prstGeom prst="rect">
                <a:avLst/>
              </a:prstGeom>
              <a:noFill/>
            </p:spPr>
            <p:txBody>
              <a:bodyPr wrap="none" rtlCol="0">
                <a:spAutoFit/>
              </a:bodyPr>
              <a:lstStyle/>
              <a:p>
                <a:pPr algn="ctr" defTabSz="1219170"/>
                <a:r>
                  <a:rPr lang="zh-CN" altLang="en-US" sz="1200">
                    <a:solidFill>
                      <a:prstClr val="white"/>
                    </a:solidFill>
                    <a:ea typeface="方正兰亭黑简体" panose="02000000000000000000" pitchFamily="2" charset="-122"/>
                  </a:rPr>
                  <a:t>downhole</a:t>
                </a:r>
                <a:endParaRPr lang="en-US" altLang="zh-CN" sz="1200">
                  <a:solidFill>
                    <a:prstClr val="white"/>
                  </a:solidFill>
                  <a:ea typeface="方正兰亭黑简体" panose="02000000000000000000" pitchFamily="2" charset="-122"/>
                </a:endParaRPr>
              </a:p>
            </p:txBody>
          </p:sp>
        </p:grpSp>
        <p:grpSp>
          <p:nvGrpSpPr>
            <p:cNvPr id="31" name="组合 30">
              <a:extLst>
                <a:ext uri="{FF2B5EF4-FFF2-40B4-BE49-F238E27FC236}">
                  <a16:creationId xmlns:a16="http://schemas.microsoft.com/office/drawing/2014/main" id="{DAD38332-0CD1-A54A-9121-310C3621BD0E}"/>
                </a:ext>
              </a:extLst>
            </p:cNvPr>
            <p:cNvGrpSpPr/>
            <p:nvPr/>
          </p:nvGrpSpPr>
          <p:grpSpPr>
            <a:xfrm>
              <a:off x="3093441" y="3453829"/>
              <a:ext cx="2435630" cy="2622930"/>
              <a:chOff x="454073" y="3751518"/>
              <a:chExt cx="2435630" cy="2622930"/>
            </a:xfrm>
          </p:grpSpPr>
          <p:pic>
            <p:nvPicPr>
              <p:cNvPr id="32" name="图片 31">
                <a:extLst>
                  <a:ext uri="{FF2B5EF4-FFF2-40B4-BE49-F238E27FC236}">
                    <a16:creationId xmlns:a16="http://schemas.microsoft.com/office/drawing/2014/main" id="{E83681B0-7D62-8644-9B51-E9707D3F2CFD}"/>
                  </a:ext>
                </a:extLst>
              </p:cNvPr>
              <p:cNvPicPr>
                <a:picLocks noChangeAspect="1"/>
              </p:cNvPicPr>
              <p:nvPr/>
            </p:nvPicPr>
            <p:blipFill>
              <a:blip r:embed="rId11">
                <a:duotone>
                  <a:schemeClr val="bg2">
                    <a:shade val="45000"/>
                    <a:satMod val="135000"/>
                  </a:schemeClr>
                  <a:prstClr val="white"/>
                </a:duotone>
              </a:blip>
              <a:stretch>
                <a:fillRect/>
              </a:stretch>
            </p:blipFill>
            <p:spPr>
              <a:xfrm>
                <a:off x="594995" y="3928110"/>
                <a:ext cx="2209800" cy="2413000"/>
              </a:xfrm>
              <a:prstGeom prst="rect">
                <a:avLst/>
              </a:prstGeom>
            </p:spPr>
          </p:pic>
          <p:pic>
            <p:nvPicPr>
              <p:cNvPr id="33" name="图片 32">
                <a:extLst>
                  <a:ext uri="{FF2B5EF4-FFF2-40B4-BE49-F238E27FC236}">
                    <a16:creationId xmlns:a16="http://schemas.microsoft.com/office/drawing/2014/main" id="{8C37D036-1905-6C43-8C9C-E68F3C9B075B}"/>
                  </a:ext>
                </a:extLst>
              </p:cNvPr>
              <p:cNvPicPr>
                <a:picLocks noChangeAspect="1"/>
              </p:cNvPicPr>
              <p:nvPr/>
            </p:nvPicPr>
            <p:blipFill>
              <a:blip r:embed="rId12">
                <a:duotone>
                  <a:schemeClr val="bg2">
                    <a:shade val="45000"/>
                    <a:satMod val="135000"/>
                  </a:schemeClr>
                  <a:prstClr val="white"/>
                </a:duotone>
              </a:blip>
              <a:stretch>
                <a:fillRect/>
              </a:stretch>
            </p:blipFill>
            <p:spPr>
              <a:xfrm>
                <a:off x="1052195" y="3751518"/>
                <a:ext cx="1295400" cy="330200"/>
              </a:xfrm>
              <a:prstGeom prst="rect">
                <a:avLst/>
              </a:prstGeom>
            </p:spPr>
          </p:pic>
          <p:pic>
            <p:nvPicPr>
              <p:cNvPr id="34" name="图片 33">
                <a:extLst>
                  <a:ext uri="{FF2B5EF4-FFF2-40B4-BE49-F238E27FC236}">
                    <a16:creationId xmlns:a16="http://schemas.microsoft.com/office/drawing/2014/main" id="{D1D2ADEC-ECC9-A34E-B740-2EA7AD357126}"/>
                  </a:ext>
                </a:extLst>
              </p:cNvPr>
              <p:cNvPicPr>
                <a:picLocks noChangeAspect="1"/>
              </p:cNvPicPr>
              <p:nvPr/>
            </p:nvPicPr>
            <p:blipFill>
              <a:blip r:embed="rId13">
                <a:duotone>
                  <a:schemeClr val="bg2">
                    <a:shade val="45000"/>
                    <a:satMod val="135000"/>
                  </a:schemeClr>
                  <a:prstClr val="white"/>
                </a:duotone>
              </a:blip>
              <a:stretch>
                <a:fillRect/>
              </a:stretch>
            </p:blipFill>
            <p:spPr>
              <a:xfrm>
                <a:off x="1726565" y="4172012"/>
                <a:ext cx="406400" cy="927100"/>
              </a:xfrm>
              <a:prstGeom prst="rect">
                <a:avLst/>
              </a:prstGeom>
            </p:spPr>
          </p:pic>
          <p:pic>
            <p:nvPicPr>
              <p:cNvPr id="35" name="图片 34">
                <a:extLst>
                  <a:ext uri="{FF2B5EF4-FFF2-40B4-BE49-F238E27FC236}">
                    <a16:creationId xmlns:a16="http://schemas.microsoft.com/office/drawing/2014/main" id="{D001B17D-69E3-8C41-A0A8-ED3DD340E50F}"/>
                  </a:ext>
                </a:extLst>
              </p:cNvPr>
              <p:cNvPicPr>
                <a:picLocks noChangeAspect="1"/>
              </p:cNvPicPr>
              <p:nvPr/>
            </p:nvPicPr>
            <p:blipFill>
              <a:blip r:embed="rId14">
                <a:duotone>
                  <a:schemeClr val="bg2">
                    <a:shade val="45000"/>
                    <a:satMod val="135000"/>
                  </a:schemeClr>
                  <a:prstClr val="white"/>
                </a:duotone>
              </a:blip>
              <a:stretch>
                <a:fillRect/>
              </a:stretch>
            </p:blipFill>
            <p:spPr>
              <a:xfrm>
                <a:off x="1533042" y="5120005"/>
                <a:ext cx="850900" cy="266700"/>
              </a:xfrm>
              <a:prstGeom prst="rect">
                <a:avLst/>
              </a:prstGeom>
            </p:spPr>
          </p:pic>
          <p:grpSp>
            <p:nvGrpSpPr>
              <p:cNvPr id="36" name="组合 35">
                <a:extLst>
                  <a:ext uri="{FF2B5EF4-FFF2-40B4-BE49-F238E27FC236}">
                    <a16:creationId xmlns:a16="http://schemas.microsoft.com/office/drawing/2014/main" id="{5E71D140-E955-DA41-8D29-D1B035EDBB42}"/>
                  </a:ext>
                </a:extLst>
              </p:cNvPr>
              <p:cNvGrpSpPr/>
              <p:nvPr/>
            </p:nvGrpSpPr>
            <p:grpSpPr>
              <a:xfrm>
                <a:off x="998644" y="5224145"/>
                <a:ext cx="1078834" cy="1150303"/>
                <a:chOff x="998644" y="5304155"/>
                <a:chExt cx="1078834" cy="1150303"/>
              </a:xfrm>
            </p:grpSpPr>
            <p:pic>
              <p:nvPicPr>
                <p:cNvPr id="46" name="图片 45">
                  <a:extLst>
                    <a:ext uri="{FF2B5EF4-FFF2-40B4-BE49-F238E27FC236}">
                      <a16:creationId xmlns:a16="http://schemas.microsoft.com/office/drawing/2014/main" id="{40600549-FA72-374B-8ABF-874F186572A6}"/>
                    </a:ext>
                  </a:extLst>
                </p:cNvPr>
                <p:cNvPicPr>
                  <a:picLocks noChangeAspect="1"/>
                </p:cNvPicPr>
                <p:nvPr/>
              </p:nvPicPr>
              <p:blipFill>
                <a:blip r:embed="rId15">
                  <a:duotone>
                    <a:schemeClr val="bg2">
                      <a:shade val="45000"/>
                      <a:satMod val="135000"/>
                    </a:schemeClr>
                    <a:prstClr val="white"/>
                  </a:duotone>
                </a:blip>
                <a:stretch>
                  <a:fillRect/>
                </a:stretch>
              </p:blipFill>
              <p:spPr>
                <a:xfrm>
                  <a:off x="1177442" y="5462907"/>
                  <a:ext cx="711200" cy="863600"/>
                </a:xfrm>
                <a:prstGeom prst="rect">
                  <a:avLst/>
                </a:prstGeom>
              </p:spPr>
            </p:pic>
            <p:pic>
              <p:nvPicPr>
                <p:cNvPr id="47" name="图片 46">
                  <a:extLst>
                    <a:ext uri="{FF2B5EF4-FFF2-40B4-BE49-F238E27FC236}">
                      <a16:creationId xmlns:a16="http://schemas.microsoft.com/office/drawing/2014/main" id="{8737AE9D-5DB8-EF4A-9B4A-A4F2316AAB92}"/>
                    </a:ext>
                  </a:extLst>
                </p:cNvPr>
                <p:cNvPicPr>
                  <a:picLocks noChangeAspect="1"/>
                </p:cNvPicPr>
                <p:nvPr/>
              </p:nvPicPr>
              <p:blipFill>
                <a:blip r:embed="rId16">
                  <a:duotone>
                    <a:schemeClr val="bg2">
                      <a:shade val="45000"/>
                      <a:satMod val="135000"/>
                    </a:schemeClr>
                    <a:prstClr val="white"/>
                  </a:duotone>
                </a:blip>
                <a:stretch>
                  <a:fillRect/>
                </a:stretch>
              </p:blipFill>
              <p:spPr>
                <a:xfrm>
                  <a:off x="998644" y="5698142"/>
                  <a:ext cx="736600" cy="698500"/>
                </a:xfrm>
                <a:prstGeom prst="rect">
                  <a:avLst/>
                </a:prstGeom>
              </p:spPr>
            </p:pic>
            <p:pic>
              <p:nvPicPr>
                <p:cNvPr id="48" name="图片 47">
                  <a:extLst>
                    <a:ext uri="{FF2B5EF4-FFF2-40B4-BE49-F238E27FC236}">
                      <a16:creationId xmlns:a16="http://schemas.microsoft.com/office/drawing/2014/main" id="{80D012DC-A773-E342-A714-821D34BB6402}"/>
                    </a:ext>
                  </a:extLst>
                </p:cNvPr>
                <p:cNvPicPr>
                  <a:picLocks noChangeAspect="1"/>
                </p:cNvPicPr>
                <p:nvPr/>
              </p:nvPicPr>
              <p:blipFill>
                <a:blip r:embed="rId17">
                  <a:duotone>
                    <a:schemeClr val="bg2">
                      <a:shade val="45000"/>
                      <a:satMod val="135000"/>
                    </a:schemeClr>
                    <a:prstClr val="white"/>
                  </a:duotone>
                </a:blip>
                <a:stretch>
                  <a:fillRect/>
                </a:stretch>
              </p:blipFill>
              <p:spPr>
                <a:xfrm>
                  <a:off x="1328178" y="5654358"/>
                  <a:ext cx="749300" cy="800100"/>
                </a:xfrm>
                <a:prstGeom prst="rect">
                  <a:avLst/>
                </a:prstGeom>
              </p:spPr>
            </p:pic>
            <p:pic>
              <p:nvPicPr>
                <p:cNvPr id="49" name="图片 48">
                  <a:extLst>
                    <a:ext uri="{FF2B5EF4-FFF2-40B4-BE49-F238E27FC236}">
                      <a16:creationId xmlns:a16="http://schemas.microsoft.com/office/drawing/2014/main" id="{6B2F65E8-F81E-D246-95A1-16AF77A616FB}"/>
                    </a:ext>
                  </a:extLst>
                </p:cNvPr>
                <p:cNvPicPr>
                  <a:picLocks noChangeAspect="1"/>
                </p:cNvPicPr>
                <p:nvPr/>
              </p:nvPicPr>
              <p:blipFill>
                <a:blip r:embed="rId18">
                  <a:duotone>
                    <a:schemeClr val="bg2">
                      <a:shade val="45000"/>
                      <a:satMod val="135000"/>
                    </a:schemeClr>
                    <a:prstClr val="white"/>
                  </a:duotone>
                </a:blip>
                <a:stretch>
                  <a:fillRect/>
                </a:stretch>
              </p:blipFill>
              <p:spPr>
                <a:xfrm>
                  <a:off x="1075842" y="5304155"/>
                  <a:ext cx="914400" cy="762000"/>
                </a:xfrm>
                <a:prstGeom prst="rect">
                  <a:avLst/>
                </a:prstGeom>
              </p:spPr>
            </p:pic>
          </p:grpSp>
          <p:pic>
            <p:nvPicPr>
              <p:cNvPr id="37" name="图片 36">
                <a:extLst>
                  <a:ext uri="{FF2B5EF4-FFF2-40B4-BE49-F238E27FC236}">
                    <a16:creationId xmlns:a16="http://schemas.microsoft.com/office/drawing/2014/main" id="{50CD56A4-9819-D448-B002-D8696A55A129}"/>
                  </a:ext>
                </a:extLst>
              </p:cNvPr>
              <p:cNvPicPr>
                <a:picLocks noChangeAspect="1"/>
              </p:cNvPicPr>
              <p:nvPr/>
            </p:nvPicPr>
            <p:blipFill>
              <a:blip r:embed="rId19">
                <a:duotone>
                  <a:schemeClr val="bg2">
                    <a:shade val="45000"/>
                    <a:satMod val="135000"/>
                  </a:schemeClr>
                  <a:prstClr val="white"/>
                </a:duotone>
              </a:blip>
              <a:stretch>
                <a:fillRect/>
              </a:stretch>
            </p:blipFill>
            <p:spPr>
              <a:xfrm>
                <a:off x="1127912" y="4601210"/>
                <a:ext cx="508000" cy="533400"/>
              </a:xfrm>
              <a:prstGeom prst="rect">
                <a:avLst/>
              </a:prstGeom>
            </p:spPr>
          </p:pic>
          <p:grpSp>
            <p:nvGrpSpPr>
              <p:cNvPr id="38" name="组合 37">
                <a:extLst>
                  <a:ext uri="{FF2B5EF4-FFF2-40B4-BE49-F238E27FC236}">
                    <a16:creationId xmlns:a16="http://schemas.microsoft.com/office/drawing/2014/main" id="{7C60DF62-A76F-1D4B-85A9-34C41521D920}"/>
                  </a:ext>
                </a:extLst>
              </p:cNvPr>
              <p:cNvGrpSpPr/>
              <p:nvPr/>
            </p:nvGrpSpPr>
            <p:grpSpPr>
              <a:xfrm>
                <a:off x="1810869" y="5224145"/>
                <a:ext cx="1078834" cy="1150303"/>
                <a:chOff x="998644" y="5304155"/>
                <a:chExt cx="1078834" cy="1150303"/>
              </a:xfrm>
            </p:grpSpPr>
            <p:pic>
              <p:nvPicPr>
                <p:cNvPr id="42" name="图片 41">
                  <a:extLst>
                    <a:ext uri="{FF2B5EF4-FFF2-40B4-BE49-F238E27FC236}">
                      <a16:creationId xmlns:a16="http://schemas.microsoft.com/office/drawing/2014/main" id="{0D388862-C251-C54E-87DD-58A50F03B460}"/>
                    </a:ext>
                  </a:extLst>
                </p:cNvPr>
                <p:cNvPicPr>
                  <a:picLocks noChangeAspect="1"/>
                </p:cNvPicPr>
                <p:nvPr/>
              </p:nvPicPr>
              <p:blipFill>
                <a:blip r:embed="rId15">
                  <a:duotone>
                    <a:schemeClr val="bg2">
                      <a:shade val="45000"/>
                      <a:satMod val="135000"/>
                    </a:schemeClr>
                    <a:prstClr val="white"/>
                  </a:duotone>
                </a:blip>
                <a:stretch>
                  <a:fillRect/>
                </a:stretch>
              </p:blipFill>
              <p:spPr>
                <a:xfrm>
                  <a:off x="1177442" y="5462907"/>
                  <a:ext cx="711200" cy="863600"/>
                </a:xfrm>
                <a:prstGeom prst="rect">
                  <a:avLst/>
                </a:prstGeom>
              </p:spPr>
            </p:pic>
            <p:pic>
              <p:nvPicPr>
                <p:cNvPr id="43" name="图片 42">
                  <a:extLst>
                    <a:ext uri="{FF2B5EF4-FFF2-40B4-BE49-F238E27FC236}">
                      <a16:creationId xmlns:a16="http://schemas.microsoft.com/office/drawing/2014/main" id="{932F9B19-CFA4-A34B-8D39-3ADCFEF669ED}"/>
                    </a:ext>
                  </a:extLst>
                </p:cNvPr>
                <p:cNvPicPr>
                  <a:picLocks noChangeAspect="1"/>
                </p:cNvPicPr>
                <p:nvPr/>
              </p:nvPicPr>
              <p:blipFill>
                <a:blip r:embed="rId16">
                  <a:duotone>
                    <a:schemeClr val="bg2">
                      <a:shade val="45000"/>
                      <a:satMod val="135000"/>
                    </a:schemeClr>
                    <a:prstClr val="white"/>
                  </a:duotone>
                </a:blip>
                <a:stretch>
                  <a:fillRect/>
                </a:stretch>
              </p:blipFill>
              <p:spPr>
                <a:xfrm>
                  <a:off x="998644" y="5698142"/>
                  <a:ext cx="736600" cy="698500"/>
                </a:xfrm>
                <a:prstGeom prst="rect">
                  <a:avLst/>
                </a:prstGeom>
              </p:spPr>
            </p:pic>
            <p:pic>
              <p:nvPicPr>
                <p:cNvPr id="44" name="图片 43">
                  <a:extLst>
                    <a:ext uri="{FF2B5EF4-FFF2-40B4-BE49-F238E27FC236}">
                      <a16:creationId xmlns:a16="http://schemas.microsoft.com/office/drawing/2014/main" id="{F8707664-0896-3140-B592-FC75D4D0100A}"/>
                    </a:ext>
                  </a:extLst>
                </p:cNvPr>
                <p:cNvPicPr>
                  <a:picLocks noChangeAspect="1"/>
                </p:cNvPicPr>
                <p:nvPr/>
              </p:nvPicPr>
              <p:blipFill>
                <a:blip r:embed="rId17">
                  <a:duotone>
                    <a:schemeClr val="bg2">
                      <a:shade val="45000"/>
                      <a:satMod val="135000"/>
                    </a:schemeClr>
                    <a:prstClr val="white"/>
                  </a:duotone>
                </a:blip>
                <a:stretch>
                  <a:fillRect/>
                </a:stretch>
              </p:blipFill>
              <p:spPr>
                <a:xfrm>
                  <a:off x="1328178" y="5654358"/>
                  <a:ext cx="749300" cy="800100"/>
                </a:xfrm>
                <a:prstGeom prst="rect">
                  <a:avLst/>
                </a:prstGeom>
              </p:spPr>
            </p:pic>
            <p:pic>
              <p:nvPicPr>
                <p:cNvPr id="45" name="图片 44">
                  <a:extLst>
                    <a:ext uri="{FF2B5EF4-FFF2-40B4-BE49-F238E27FC236}">
                      <a16:creationId xmlns:a16="http://schemas.microsoft.com/office/drawing/2014/main" id="{BCE9350A-8880-EF42-8A15-91C8E71DC9BD}"/>
                    </a:ext>
                  </a:extLst>
                </p:cNvPr>
                <p:cNvPicPr>
                  <a:picLocks noChangeAspect="1"/>
                </p:cNvPicPr>
                <p:nvPr/>
              </p:nvPicPr>
              <p:blipFill>
                <a:blip r:embed="rId18">
                  <a:duotone>
                    <a:schemeClr val="bg2">
                      <a:shade val="45000"/>
                      <a:satMod val="135000"/>
                    </a:schemeClr>
                    <a:prstClr val="white"/>
                  </a:duotone>
                </a:blip>
                <a:stretch>
                  <a:fillRect/>
                </a:stretch>
              </p:blipFill>
              <p:spPr>
                <a:xfrm>
                  <a:off x="1075842" y="5304155"/>
                  <a:ext cx="914400" cy="762000"/>
                </a:xfrm>
                <a:prstGeom prst="rect">
                  <a:avLst/>
                </a:prstGeom>
              </p:spPr>
            </p:pic>
          </p:grpSp>
          <p:sp>
            <p:nvSpPr>
              <p:cNvPr id="39" name="文本框 38">
                <a:extLst>
                  <a:ext uri="{FF2B5EF4-FFF2-40B4-BE49-F238E27FC236}">
                    <a16:creationId xmlns:a16="http://schemas.microsoft.com/office/drawing/2014/main" id="{66964AD9-FEDE-9C46-A8F4-1AEB1BA34F09}"/>
                  </a:ext>
                </a:extLst>
              </p:cNvPr>
              <p:cNvSpPr txBox="1"/>
              <p:nvPr/>
            </p:nvSpPr>
            <p:spPr>
              <a:xfrm>
                <a:off x="1309623" y="3789507"/>
                <a:ext cx="833883" cy="338554"/>
              </a:xfrm>
              <a:prstGeom prst="rect">
                <a:avLst/>
              </a:prstGeom>
              <a:noFill/>
            </p:spPr>
            <p:txBody>
              <a:bodyPr wrap="none" rtlCol="0">
                <a:spAutoFit/>
              </a:bodyPr>
              <a:lstStyle/>
              <a:p>
                <a:pPr algn="ctr" defTabSz="1219170"/>
                <a:r>
                  <a:rPr lang="zh-CN" altLang="en-US" sz="1600" dirty="0">
                    <a:ea typeface="方正兰亭黑简体" panose="02000000000000000000" pitchFamily="2" charset="-122"/>
                  </a:rPr>
                  <a:t>Mine N</a:t>
                </a:r>
              </a:p>
            </p:txBody>
          </p:sp>
          <p:sp>
            <p:nvSpPr>
              <p:cNvPr id="40" name="文本框 39">
                <a:extLst>
                  <a:ext uri="{FF2B5EF4-FFF2-40B4-BE49-F238E27FC236}">
                    <a16:creationId xmlns:a16="http://schemas.microsoft.com/office/drawing/2014/main" id="{DA777ACD-2D71-6B42-AC47-072D4761E7F5}"/>
                  </a:ext>
                </a:extLst>
              </p:cNvPr>
              <p:cNvSpPr txBox="1"/>
              <p:nvPr/>
            </p:nvSpPr>
            <p:spPr>
              <a:xfrm>
                <a:off x="589527" y="4828072"/>
                <a:ext cx="567784" cy="276999"/>
              </a:xfrm>
              <a:prstGeom prst="rect">
                <a:avLst/>
              </a:prstGeom>
              <a:noFill/>
            </p:spPr>
            <p:txBody>
              <a:bodyPr wrap="none" rtlCol="0">
                <a:spAutoFit/>
              </a:bodyPr>
              <a:lstStyle/>
              <a:p>
                <a:pPr algn="ctr" defTabSz="1219170"/>
                <a:r>
                  <a:rPr lang="zh-CN" altLang="en-US" sz="1200">
                    <a:solidFill>
                      <a:prstClr val="white"/>
                    </a:solidFill>
                    <a:ea typeface="方正兰亭黑简体" panose="02000000000000000000" pitchFamily="2" charset="-122"/>
                  </a:rPr>
                  <a:t>Inoue</a:t>
                </a:r>
                <a:endParaRPr lang="en-US" altLang="zh-CN" sz="1200">
                  <a:solidFill>
                    <a:prstClr val="white"/>
                  </a:solidFill>
                  <a:ea typeface="方正兰亭黑简体" panose="02000000000000000000" pitchFamily="2" charset="-122"/>
                </a:endParaRPr>
              </a:p>
            </p:txBody>
          </p:sp>
          <p:sp>
            <p:nvSpPr>
              <p:cNvPr id="41" name="文本框 40">
                <a:extLst>
                  <a:ext uri="{FF2B5EF4-FFF2-40B4-BE49-F238E27FC236}">
                    <a16:creationId xmlns:a16="http://schemas.microsoft.com/office/drawing/2014/main" id="{75835B24-F140-CF46-ABED-E4FE2D44FC05}"/>
                  </a:ext>
                </a:extLst>
              </p:cNvPr>
              <p:cNvSpPr txBox="1"/>
              <p:nvPr/>
            </p:nvSpPr>
            <p:spPr>
              <a:xfrm>
                <a:off x="454073" y="5356522"/>
                <a:ext cx="838692" cy="276999"/>
              </a:xfrm>
              <a:prstGeom prst="rect">
                <a:avLst/>
              </a:prstGeom>
              <a:noFill/>
            </p:spPr>
            <p:txBody>
              <a:bodyPr wrap="none" rtlCol="0">
                <a:spAutoFit/>
              </a:bodyPr>
              <a:lstStyle/>
              <a:p>
                <a:pPr algn="ctr" defTabSz="1219170"/>
                <a:r>
                  <a:rPr lang="zh-CN" altLang="en-US" sz="1200">
                    <a:solidFill>
                      <a:prstClr val="white"/>
                    </a:solidFill>
                    <a:ea typeface="方正兰亭黑简体" panose="02000000000000000000" pitchFamily="2" charset="-122"/>
                  </a:rPr>
                  <a:t>downhole</a:t>
                </a:r>
                <a:endParaRPr lang="en-US" altLang="zh-CN" sz="1200">
                  <a:solidFill>
                    <a:prstClr val="white"/>
                  </a:solidFill>
                  <a:ea typeface="方正兰亭黑简体" panose="02000000000000000000" pitchFamily="2" charset="-122"/>
                </a:endParaRPr>
              </a:p>
            </p:txBody>
          </p:sp>
        </p:grpSp>
        <p:grpSp>
          <p:nvGrpSpPr>
            <p:cNvPr id="50" name="组合 49">
              <a:extLst>
                <a:ext uri="{FF2B5EF4-FFF2-40B4-BE49-F238E27FC236}">
                  <a16:creationId xmlns:a16="http://schemas.microsoft.com/office/drawing/2014/main" id="{D90FB52D-EB2A-8D4E-986F-EFB958A9A909}"/>
                </a:ext>
              </a:extLst>
            </p:cNvPr>
            <p:cNvGrpSpPr/>
            <p:nvPr/>
          </p:nvGrpSpPr>
          <p:grpSpPr>
            <a:xfrm>
              <a:off x="5613894" y="3453829"/>
              <a:ext cx="2435630" cy="2622930"/>
              <a:chOff x="454073" y="3751518"/>
              <a:chExt cx="2435630" cy="2622930"/>
            </a:xfrm>
          </p:grpSpPr>
          <p:pic>
            <p:nvPicPr>
              <p:cNvPr id="51" name="图片 50">
                <a:extLst>
                  <a:ext uri="{FF2B5EF4-FFF2-40B4-BE49-F238E27FC236}">
                    <a16:creationId xmlns:a16="http://schemas.microsoft.com/office/drawing/2014/main" id="{089B3AE6-99AE-A74F-951F-E2D92A630A62}"/>
                  </a:ext>
                </a:extLst>
              </p:cNvPr>
              <p:cNvPicPr>
                <a:picLocks noChangeAspect="1"/>
              </p:cNvPicPr>
              <p:nvPr/>
            </p:nvPicPr>
            <p:blipFill>
              <a:blip r:embed="rId11">
                <a:duotone>
                  <a:schemeClr val="bg2">
                    <a:shade val="45000"/>
                    <a:satMod val="135000"/>
                  </a:schemeClr>
                  <a:prstClr val="white"/>
                </a:duotone>
              </a:blip>
              <a:stretch>
                <a:fillRect/>
              </a:stretch>
            </p:blipFill>
            <p:spPr>
              <a:xfrm>
                <a:off x="594995" y="3928110"/>
                <a:ext cx="2209800" cy="2413000"/>
              </a:xfrm>
              <a:prstGeom prst="rect">
                <a:avLst/>
              </a:prstGeom>
            </p:spPr>
          </p:pic>
          <p:pic>
            <p:nvPicPr>
              <p:cNvPr id="52" name="图片 51">
                <a:extLst>
                  <a:ext uri="{FF2B5EF4-FFF2-40B4-BE49-F238E27FC236}">
                    <a16:creationId xmlns:a16="http://schemas.microsoft.com/office/drawing/2014/main" id="{61539554-20B4-A546-A5FA-FD7B14532753}"/>
                  </a:ext>
                </a:extLst>
              </p:cNvPr>
              <p:cNvPicPr>
                <a:picLocks noChangeAspect="1"/>
              </p:cNvPicPr>
              <p:nvPr/>
            </p:nvPicPr>
            <p:blipFill>
              <a:blip r:embed="rId12">
                <a:duotone>
                  <a:schemeClr val="bg2">
                    <a:shade val="45000"/>
                    <a:satMod val="135000"/>
                  </a:schemeClr>
                  <a:prstClr val="white"/>
                </a:duotone>
              </a:blip>
              <a:stretch>
                <a:fillRect/>
              </a:stretch>
            </p:blipFill>
            <p:spPr>
              <a:xfrm>
                <a:off x="1052195" y="3751518"/>
                <a:ext cx="1295400" cy="330200"/>
              </a:xfrm>
              <a:prstGeom prst="rect">
                <a:avLst/>
              </a:prstGeom>
            </p:spPr>
          </p:pic>
          <p:pic>
            <p:nvPicPr>
              <p:cNvPr id="53" name="图片 52">
                <a:extLst>
                  <a:ext uri="{FF2B5EF4-FFF2-40B4-BE49-F238E27FC236}">
                    <a16:creationId xmlns:a16="http://schemas.microsoft.com/office/drawing/2014/main" id="{BCD329F5-3750-154A-A45D-D072B31BA0EA}"/>
                  </a:ext>
                </a:extLst>
              </p:cNvPr>
              <p:cNvPicPr>
                <a:picLocks noChangeAspect="1"/>
              </p:cNvPicPr>
              <p:nvPr/>
            </p:nvPicPr>
            <p:blipFill>
              <a:blip r:embed="rId13">
                <a:duotone>
                  <a:schemeClr val="bg2">
                    <a:shade val="45000"/>
                    <a:satMod val="135000"/>
                  </a:schemeClr>
                  <a:prstClr val="white"/>
                </a:duotone>
              </a:blip>
              <a:stretch>
                <a:fillRect/>
              </a:stretch>
            </p:blipFill>
            <p:spPr>
              <a:xfrm>
                <a:off x="1726565" y="4172012"/>
                <a:ext cx="406400" cy="927100"/>
              </a:xfrm>
              <a:prstGeom prst="rect">
                <a:avLst/>
              </a:prstGeom>
            </p:spPr>
          </p:pic>
          <p:pic>
            <p:nvPicPr>
              <p:cNvPr id="54" name="图片 53">
                <a:extLst>
                  <a:ext uri="{FF2B5EF4-FFF2-40B4-BE49-F238E27FC236}">
                    <a16:creationId xmlns:a16="http://schemas.microsoft.com/office/drawing/2014/main" id="{4299A82E-BB1C-1944-A70E-3EF3BCF3781C}"/>
                  </a:ext>
                </a:extLst>
              </p:cNvPr>
              <p:cNvPicPr>
                <a:picLocks noChangeAspect="1"/>
              </p:cNvPicPr>
              <p:nvPr/>
            </p:nvPicPr>
            <p:blipFill>
              <a:blip r:embed="rId14">
                <a:duotone>
                  <a:schemeClr val="bg2">
                    <a:shade val="45000"/>
                    <a:satMod val="135000"/>
                  </a:schemeClr>
                  <a:prstClr val="white"/>
                </a:duotone>
              </a:blip>
              <a:stretch>
                <a:fillRect/>
              </a:stretch>
            </p:blipFill>
            <p:spPr>
              <a:xfrm>
                <a:off x="1533042" y="5120005"/>
                <a:ext cx="850900" cy="266700"/>
              </a:xfrm>
              <a:prstGeom prst="rect">
                <a:avLst/>
              </a:prstGeom>
            </p:spPr>
          </p:pic>
          <p:grpSp>
            <p:nvGrpSpPr>
              <p:cNvPr id="55" name="组合 54">
                <a:extLst>
                  <a:ext uri="{FF2B5EF4-FFF2-40B4-BE49-F238E27FC236}">
                    <a16:creationId xmlns:a16="http://schemas.microsoft.com/office/drawing/2014/main" id="{F690AEC1-C015-684A-BEF0-CA162C4F25BC}"/>
                  </a:ext>
                </a:extLst>
              </p:cNvPr>
              <p:cNvGrpSpPr/>
              <p:nvPr/>
            </p:nvGrpSpPr>
            <p:grpSpPr>
              <a:xfrm>
                <a:off x="998644" y="5224145"/>
                <a:ext cx="1078834" cy="1150303"/>
                <a:chOff x="998644" y="5304155"/>
                <a:chExt cx="1078834" cy="1150303"/>
              </a:xfrm>
            </p:grpSpPr>
            <p:pic>
              <p:nvPicPr>
                <p:cNvPr id="65" name="图片 64">
                  <a:extLst>
                    <a:ext uri="{FF2B5EF4-FFF2-40B4-BE49-F238E27FC236}">
                      <a16:creationId xmlns:a16="http://schemas.microsoft.com/office/drawing/2014/main" id="{787C1624-C093-214E-ADF8-875CFE62EF03}"/>
                    </a:ext>
                  </a:extLst>
                </p:cNvPr>
                <p:cNvPicPr>
                  <a:picLocks noChangeAspect="1"/>
                </p:cNvPicPr>
                <p:nvPr/>
              </p:nvPicPr>
              <p:blipFill>
                <a:blip r:embed="rId15">
                  <a:duotone>
                    <a:schemeClr val="bg2">
                      <a:shade val="45000"/>
                      <a:satMod val="135000"/>
                    </a:schemeClr>
                    <a:prstClr val="white"/>
                  </a:duotone>
                </a:blip>
                <a:stretch>
                  <a:fillRect/>
                </a:stretch>
              </p:blipFill>
              <p:spPr>
                <a:xfrm>
                  <a:off x="1177442" y="5462907"/>
                  <a:ext cx="711200" cy="863600"/>
                </a:xfrm>
                <a:prstGeom prst="rect">
                  <a:avLst/>
                </a:prstGeom>
              </p:spPr>
            </p:pic>
            <p:pic>
              <p:nvPicPr>
                <p:cNvPr id="66" name="图片 65">
                  <a:extLst>
                    <a:ext uri="{FF2B5EF4-FFF2-40B4-BE49-F238E27FC236}">
                      <a16:creationId xmlns:a16="http://schemas.microsoft.com/office/drawing/2014/main" id="{9CBF6DFE-8113-8742-B06F-07FCC7331ABE}"/>
                    </a:ext>
                  </a:extLst>
                </p:cNvPr>
                <p:cNvPicPr>
                  <a:picLocks noChangeAspect="1"/>
                </p:cNvPicPr>
                <p:nvPr/>
              </p:nvPicPr>
              <p:blipFill>
                <a:blip r:embed="rId16">
                  <a:duotone>
                    <a:schemeClr val="bg2">
                      <a:shade val="45000"/>
                      <a:satMod val="135000"/>
                    </a:schemeClr>
                    <a:prstClr val="white"/>
                  </a:duotone>
                </a:blip>
                <a:stretch>
                  <a:fillRect/>
                </a:stretch>
              </p:blipFill>
              <p:spPr>
                <a:xfrm>
                  <a:off x="998644" y="5698142"/>
                  <a:ext cx="736600" cy="698500"/>
                </a:xfrm>
                <a:prstGeom prst="rect">
                  <a:avLst/>
                </a:prstGeom>
              </p:spPr>
            </p:pic>
            <p:pic>
              <p:nvPicPr>
                <p:cNvPr id="67" name="图片 66">
                  <a:extLst>
                    <a:ext uri="{FF2B5EF4-FFF2-40B4-BE49-F238E27FC236}">
                      <a16:creationId xmlns:a16="http://schemas.microsoft.com/office/drawing/2014/main" id="{01625141-E23E-C547-A743-CECEAC48AF33}"/>
                    </a:ext>
                  </a:extLst>
                </p:cNvPr>
                <p:cNvPicPr>
                  <a:picLocks noChangeAspect="1"/>
                </p:cNvPicPr>
                <p:nvPr/>
              </p:nvPicPr>
              <p:blipFill>
                <a:blip r:embed="rId17">
                  <a:duotone>
                    <a:schemeClr val="bg2">
                      <a:shade val="45000"/>
                      <a:satMod val="135000"/>
                    </a:schemeClr>
                    <a:prstClr val="white"/>
                  </a:duotone>
                </a:blip>
                <a:stretch>
                  <a:fillRect/>
                </a:stretch>
              </p:blipFill>
              <p:spPr>
                <a:xfrm>
                  <a:off x="1328178" y="5654358"/>
                  <a:ext cx="749300" cy="800100"/>
                </a:xfrm>
                <a:prstGeom prst="rect">
                  <a:avLst/>
                </a:prstGeom>
              </p:spPr>
            </p:pic>
            <p:pic>
              <p:nvPicPr>
                <p:cNvPr id="68" name="图片 67">
                  <a:extLst>
                    <a:ext uri="{FF2B5EF4-FFF2-40B4-BE49-F238E27FC236}">
                      <a16:creationId xmlns:a16="http://schemas.microsoft.com/office/drawing/2014/main" id="{E77D788B-08AC-9044-9CC5-42911F7E92D3}"/>
                    </a:ext>
                  </a:extLst>
                </p:cNvPr>
                <p:cNvPicPr>
                  <a:picLocks noChangeAspect="1"/>
                </p:cNvPicPr>
                <p:nvPr/>
              </p:nvPicPr>
              <p:blipFill>
                <a:blip r:embed="rId18">
                  <a:duotone>
                    <a:schemeClr val="bg2">
                      <a:shade val="45000"/>
                      <a:satMod val="135000"/>
                    </a:schemeClr>
                    <a:prstClr val="white"/>
                  </a:duotone>
                </a:blip>
                <a:stretch>
                  <a:fillRect/>
                </a:stretch>
              </p:blipFill>
              <p:spPr>
                <a:xfrm>
                  <a:off x="1075842" y="5304155"/>
                  <a:ext cx="914400" cy="762000"/>
                </a:xfrm>
                <a:prstGeom prst="rect">
                  <a:avLst/>
                </a:prstGeom>
              </p:spPr>
            </p:pic>
          </p:grpSp>
          <p:pic>
            <p:nvPicPr>
              <p:cNvPr id="56" name="图片 55">
                <a:extLst>
                  <a:ext uri="{FF2B5EF4-FFF2-40B4-BE49-F238E27FC236}">
                    <a16:creationId xmlns:a16="http://schemas.microsoft.com/office/drawing/2014/main" id="{ADF88858-FD85-CA49-B0EF-8013E9F024D5}"/>
                  </a:ext>
                </a:extLst>
              </p:cNvPr>
              <p:cNvPicPr>
                <a:picLocks noChangeAspect="1"/>
              </p:cNvPicPr>
              <p:nvPr/>
            </p:nvPicPr>
            <p:blipFill>
              <a:blip r:embed="rId19">
                <a:duotone>
                  <a:schemeClr val="bg2">
                    <a:shade val="45000"/>
                    <a:satMod val="135000"/>
                  </a:schemeClr>
                  <a:prstClr val="white"/>
                </a:duotone>
              </a:blip>
              <a:stretch>
                <a:fillRect/>
              </a:stretch>
            </p:blipFill>
            <p:spPr>
              <a:xfrm>
                <a:off x="1127912" y="4601210"/>
                <a:ext cx="508000" cy="533400"/>
              </a:xfrm>
              <a:prstGeom prst="rect">
                <a:avLst/>
              </a:prstGeom>
            </p:spPr>
          </p:pic>
          <p:grpSp>
            <p:nvGrpSpPr>
              <p:cNvPr id="57" name="组合 56">
                <a:extLst>
                  <a:ext uri="{FF2B5EF4-FFF2-40B4-BE49-F238E27FC236}">
                    <a16:creationId xmlns:a16="http://schemas.microsoft.com/office/drawing/2014/main" id="{C9C836D6-1F5B-EB4B-B2F7-2D71B50830FC}"/>
                  </a:ext>
                </a:extLst>
              </p:cNvPr>
              <p:cNvGrpSpPr/>
              <p:nvPr/>
            </p:nvGrpSpPr>
            <p:grpSpPr>
              <a:xfrm>
                <a:off x="1810869" y="5224145"/>
                <a:ext cx="1078834" cy="1150303"/>
                <a:chOff x="998644" y="5304155"/>
                <a:chExt cx="1078834" cy="1150303"/>
              </a:xfrm>
            </p:grpSpPr>
            <p:pic>
              <p:nvPicPr>
                <p:cNvPr id="61" name="图片 60">
                  <a:extLst>
                    <a:ext uri="{FF2B5EF4-FFF2-40B4-BE49-F238E27FC236}">
                      <a16:creationId xmlns:a16="http://schemas.microsoft.com/office/drawing/2014/main" id="{4B99DFA2-619D-384D-BF9B-5F24921AEDDC}"/>
                    </a:ext>
                  </a:extLst>
                </p:cNvPr>
                <p:cNvPicPr>
                  <a:picLocks noChangeAspect="1"/>
                </p:cNvPicPr>
                <p:nvPr/>
              </p:nvPicPr>
              <p:blipFill>
                <a:blip r:embed="rId15">
                  <a:duotone>
                    <a:schemeClr val="bg2">
                      <a:shade val="45000"/>
                      <a:satMod val="135000"/>
                    </a:schemeClr>
                    <a:prstClr val="white"/>
                  </a:duotone>
                </a:blip>
                <a:stretch>
                  <a:fillRect/>
                </a:stretch>
              </p:blipFill>
              <p:spPr>
                <a:xfrm>
                  <a:off x="1177442" y="5462907"/>
                  <a:ext cx="711200" cy="863600"/>
                </a:xfrm>
                <a:prstGeom prst="rect">
                  <a:avLst/>
                </a:prstGeom>
              </p:spPr>
            </p:pic>
            <p:pic>
              <p:nvPicPr>
                <p:cNvPr id="62" name="图片 61">
                  <a:extLst>
                    <a:ext uri="{FF2B5EF4-FFF2-40B4-BE49-F238E27FC236}">
                      <a16:creationId xmlns:a16="http://schemas.microsoft.com/office/drawing/2014/main" id="{F1FE880E-9B85-BD4D-AE2C-7D4805CB574E}"/>
                    </a:ext>
                  </a:extLst>
                </p:cNvPr>
                <p:cNvPicPr>
                  <a:picLocks noChangeAspect="1"/>
                </p:cNvPicPr>
                <p:nvPr/>
              </p:nvPicPr>
              <p:blipFill>
                <a:blip r:embed="rId16">
                  <a:duotone>
                    <a:schemeClr val="bg2">
                      <a:shade val="45000"/>
                      <a:satMod val="135000"/>
                    </a:schemeClr>
                    <a:prstClr val="white"/>
                  </a:duotone>
                </a:blip>
                <a:stretch>
                  <a:fillRect/>
                </a:stretch>
              </p:blipFill>
              <p:spPr>
                <a:xfrm>
                  <a:off x="998644" y="5698142"/>
                  <a:ext cx="736600" cy="698500"/>
                </a:xfrm>
                <a:prstGeom prst="rect">
                  <a:avLst/>
                </a:prstGeom>
              </p:spPr>
            </p:pic>
            <p:pic>
              <p:nvPicPr>
                <p:cNvPr id="63" name="图片 62">
                  <a:extLst>
                    <a:ext uri="{FF2B5EF4-FFF2-40B4-BE49-F238E27FC236}">
                      <a16:creationId xmlns:a16="http://schemas.microsoft.com/office/drawing/2014/main" id="{2A867AE9-87E3-C841-A6C6-E9DFF8FEFDF0}"/>
                    </a:ext>
                  </a:extLst>
                </p:cNvPr>
                <p:cNvPicPr>
                  <a:picLocks noChangeAspect="1"/>
                </p:cNvPicPr>
                <p:nvPr/>
              </p:nvPicPr>
              <p:blipFill>
                <a:blip r:embed="rId17">
                  <a:duotone>
                    <a:schemeClr val="bg2">
                      <a:shade val="45000"/>
                      <a:satMod val="135000"/>
                    </a:schemeClr>
                    <a:prstClr val="white"/>
                  </a:duotone>
                </a:blip>
                <a:stretch>
                  <a:fillRect/>
                </a:stretch>
              </p:blipFill>
              <p:spPr>
                <a:xfrm>
                  <a:off x="1328178" y="5654358"/>
                  <a:ext cx="749300" cy="800100"/>
                </a:xfrm>
                <a:prstGeom prst="rect">
                  <a:avLst/>
                </a:prstGeom>
              </p:spPr>
            </p:pic>
            <p:pic>
              <p:nvPicPr>
                <p:cNvPr id="64" name="图片 63">
                  <a:extLst>
                    <a:ext uri="{FF2B5EF4-FFF2-40B4-BE49-F238E27FC236}">
                      <a16:creationId xmlns:a16="http://schemas.microsoft.com/office/drawing/2014/main" id="{34844D65-AB71-4245-9BD1-0221400BCADD}"/>
                    </a:ext>
                  </a:extLst>
                </p:cNvPr>
                <p:cNvPicPr>
                  <a:picLocks noChangeAspect="1"/>
                </p:cNvPicPr>
                <p:nvPr/>
              </p:nvPicPr>
              <p:blipFill>
                <a:blip r:embed="rId18">
                  <a:duotone>
                    <a:schemeClr val="bg2">
                      <a:shade val="45000"/>
                      <a:satMod val="135000"/>
                    </a:schemeClr>
                    <a:prstClr val="white"/>
                  </a:duotone>
                </a:blip>
                <a:stretch>
                  <a:fillRect/>
                </a:stretch>
              </p:blipFill>
              <p:spPr>
                <a:xfrm>
                  <a:off x="1075842" y="5304155"/>
                  <a:ext cx="914400" cy="762000"/>
                </a:xfrm>
                <a:prstGeom prst="rect">
                  <a:avLst/>
                </a:prstGeom>
              </p:spPr>
            </p:pic>
          </p:grpSp>
          <p:sp>
            <p:nvSpPr>
              <p:cNvPr id="58" name="文本框 57">
                <a:extLst>
                  <a:ext uri="{FF2B5EF4-FFF2-40B4-BE49-F238E27FC236}">
                    <a16:creationId xmlns:a16="http://schemas.microsoft.com/office/drawing/2014/main" id="{E83BB675-66DA-1D4B-A4FF-DA606EC67A7E}"/>
                  </a:ext>
                </a:extLst>
              </p:cNvPr>
              <p:cNvSpPr txBox="1"/>
              <p:nvPr/>
            </p:nvSpPr>
            <p:spPr>
              <a:xfrm>
                <a:off x="1297600" y="3789507"/>
                <a:ext cx="857928" cy="338554"/>
              </a:xfrm>
              <a:prstGeom prst="rect">
                <a:avLst/>
              </a:prstGeom>
              <a:noFill/>
            </p:spPr>
            <p:txBody>
              <a:bodyPr wrap="none" rtlCol="0">
                <a:spAutoFit/>
              </a:bodyPr>
              <a:lstStyle/>
              <a:p>
                <a:pPr algn="ctr" defTabSz="1219170"/>
                <a:r>
                  <a:rPr lang="zh-CN" altLang="en-US" sz="1600" dirty="0">
                    <a:ea typeface="方正兰亭黑简体" panose="02000000000000000000" pitchFamily="2" charset="-122"/>
                  </a:rPr>
                  <a:t>Mine M</a:t>
                </a:r>
              </a:p>
            </p:txBody>
          </p:sp>
          <p:sp>
            <p:nvSpPr>
              <p:cNvPr id="59" name="文本框 58">
                <a:extLst>
                  <a:ext uri="{FF2B5EF4-FFF2-40B4-BE49-F238E27FC236}">
                    <a16:creationId xmlns:a16="http://schemas.microsoft.com/office/drawing/2014/main" id="{5E97EA5D-40BB-6242-B65D-2AC74C8BF71D}"/>
                  </a:ext>
                </a:extLst>
              </p:cNvPr>
              <p:cNvSpPr txBox="1"/>
              <p:nvPr/>
            </p:nvSpPr>
            <p:spPr>
              <a:xfrm>
                <a:off x="589527" y="4828072"/>
                <a:ext cx="567784" cy="276999"/>
              </a:xfrm>
              <a:prstGeom prst="rect">
                <a:avLst/>
              </a:prstGeom>
              <a:noFill/>
            </p:spPr>
            <p:txBody>
              <a:bodyPr wrap="none" rtlCol="0">
                <a:spAutoFit/>
              </a:bodyPr>
              <a:lstStyle/>
              <a:p>
                <a:pPr algn="ctr" defTabSz="1219170"/>
                <a:r>
                  <a:rPr lang="zh-CN" altLang="en-US" sz="1200">
                    <a:solidFill>
                      <a:prstClr val="white"/>
                    </a:solidFill>
                    <a:ea typeface="方正兰亭黑简体" panose="02000000000000000000" pitchFamily="2" charset="-122"/>
                  </a:rPr>
                  <a:t>Inoue</a:t>
                </a:r>
                <a:endParaRPr lang="en-US" altLang="zh-CN" sz="1200">
                  <a:solidFill>
                    <a:prstClr val="white"/>
                  </a:solidFill>
                  <a:ea typeface="方正兰亭黑简体" panose="02000000000000000000" pitchFamily="2" charset="-122"/>
                </a:endParaRPr>
              </a:p>
            </p:txBody>
          </p:sp>
          <p:sp>
            <p:nvSpPr>
              <p:cNvPr id="60" name="文本框 59">
                <a:extLst>
                  <a:ext uri="{FF2B5EF4-FFF2-40B4-BE49-F238E27FC236}">
                    <a16:creationId xmlns:a16="http://schemas.microsoft.com/office/drawing/2014/main" id="{87197F8B-922E-DE46-8EF4-BEBD8BCFDDBB}"/>
                  </a:ext>
                </a:extLst>
              </p:cNvPr>
              <p:cNvSpPr txBox="1"/>
              <p:nvPr/>
            </p:nvSpPr>
            <p:spPr>
              <a:xfrm>
                <a:off x="454073" y="5356522"/>
                <a:ext cx="838692" cy="276999"/>
              </a:xfrm>
              <a:prstGeom prst="rect">
                <a:avLst/>
              </a:prstGeom>
              <a:noFill/>
            </p:spPr>
            <p:txBody>
              <a:bodyPr wrap="none" rtlCol="0">
                <a:spAutoFit/>
              </a:bodyPr>
              <a:lstStyle/>
              <a:p>
                <a:pPr algn="ctr" defTabSz="1219170"/>
                <a:r>
                  <a:rPr lang="zh-CN" altLang="en-US" sz="1200">
                    <a:solidFill>
                      <a:prstClr val="white"/>
                    </a:solidFill>
                    <a:ea typeface="方正兰亭黑简体" panose="02000000000000000000" pitchFamily="2" charset="-122"/>
                  </a:rPr>
                  <a:t>downhole</a:t>
                </a:r>
                <a:endParaRPr lang="en-US" altLang="zh-CN" sz="1200">
                  <a:solidFill>
                    <a:prstClr val="white"/>
                  </a:solidFill>
                  <a:ea typeface="方正兰亭黑简体" panose="02000000000000000000" pitchFamily="2" charset="-122"/>
                </a:endParaRPr>
              </a:p>
            </p:txBody>
          </p:sp>
        </p:grpSp>
      </p:grpSp>
      <p:pic>
        <p:nvPicPr>
          <p:cNvPr id="78" name="经济效益">
            <a:hlinkClick r:id="" action="ppaction://media"/>
          </p:cNvPr>
          <p:cNvPicPr preferRelativeResize="0">
            <a:picLocks/>
          </p:cNvPicPr>
          <p:nvPr>
            <a:videoFile r:link="rId2"/>
            <p:extLst>
              <p:ext uri="{DAA4B4D4-6D71-4841-9C94-3DE7FCFB9230}">
                <p14:media xmlns:p14="http://schemas.microsoft.com/office/powerpoint/2010/main" r:embed="rId1"/>
              </p:ext>
            </p:extLst>
          </p:nvPr>
        </p:nvPicPr>
        <p:blipFill>
          <a:blip r:embed="rId20"/>
          <a:stretch>
            <a:fillRect/>
          </a:stretch>
        </p:blipFill>
        <p:spPr>
          <a:xfrm>
            <a:off x="7344990" y="1825875"/>
            <a:ext cx="4230570" cy="2590299"/>
          </a:xfrm>
          <a:prstGeom prst="rect">
            <a:avLst/>
          </a:prstGeom>
          <a:ln>
            <a:solidFill>
              <a:sysClr val="windowText" lastClr="000000"/>
            </a:solidFill>
          </a:ln>
        </p:spPr>
      </p:pic>
      <p:sp>
        <p:nvSpPr>
          <p:cNvPr id="81" name="矩形 80"/>
          <p:cNvSpPr/>
          <p:nvPr/>
        </p:nvSpPr>
        <p:spPr>
          <a:xfrm>
            <a:off x="7119741" y="4915536"/>
            <a:ext cx="2728240" cy="707886"/>
          </a:xfrm>
          <a:prstGeom prst="rect">
            <a:avLst/>
          </a:prstGeom>
        </p:spPr>
        <p:txBody>
          <a:bodyPr wrap="square">
            <a:spAutoFit/>
          </a:bodyPr>
          <a:lstStyle/>
          <a:p>
            <a:r>
              <a:rPr lang="en-US" altLang="zh-CN" sz="2000" dirty="0">
                <a:solidFill>
                  <a:schemeClr val="tx2"/>
                </a:solidFill>
              </a:rPr>
              <a:t>Mine depth 1km </a:t>
            </a:r>
          </a:p>
          <a:p>
            <a:r>
              <a:rPr lang="en-US" altLang="zh-CN" sz="2000" dirty="0">
                <a:solidFill>
                  <a:schemeClr val="tx2"/>
                </a:solidFill>
              </a:rPr>
              <a:t>The roadway 20 km</a:t>
            </a:r>
          </a:p>
        </p:txBody>
      </p:sp>
      <p:sp>
        <p:nvSpPr>
          <p:cNvPr id="82" name="矩形 81"/>
          <p:cNvSpPr/>
          <p:nvPr/>
        </p:nvSpPr>
        <p:spPr>
          <a:xfrm>
            <a:off x="9977288" y="4915536"/>
            <a:ext cx="2182092" cy="707886"/>
          </a:xfrm>
          <a:prstGeom prst="rect">
            <a:avLst/>
          </a:prstGeom>
        </p:spPr>
        <p:txBody>
          <a:bodyPr wrap="square">
            <a:spAutoFit/>
          </a:bodyPr>
          <a:lstStyle/>
          <a:p>
            <a:r>
              <a:rPr lang="en-US" altLang="zh-CN" sz="2000" dirty="0">
                <a:solidFill>
                  <a:schemeClr val="tx2"/>
                </a:solidFill>
              </a:rPr>
              <a:t>200+ cameras </a:t>
            </a:r>
          </a:p>
          <a:p>
            <a:r>
              <a:rPr lang="en-US" altLang="zh-CN" sz="2000" dirty="0">
                <a:solidFill>
                  <a:schemeClr val="tx2"/>
                </a:solidFill>
              </a:rPr>
              <a:t>2000+ sensors</a:t>
            </a:r>
            <a:endParaRPr lang="zh-CN" altLang="en-US" sz="2000" dirty="0">
              <a:solidFill>
                <a:schemeClr val="tx2"/>
              </a:solidFill>
            </a:endParaRPr>
          </a:p>
        </p:txBody>
      </p:sp>
    </p:spTree>
    <p:extLst>
      <p:ext uri="{BB962C8B-B14F-4D97-AF65-F5344CB8AC3E}">
        <p14:creationId xmlns:p14="http://schemas.microsoft.com/office/powerpoint/2010/main" val="7503652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00" fill="hold"/>
                                        <p:tgtEl>
                                          <p:spTgt spid="7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78"/>
                </p:tgtEl>
              </p:cMediaNode>
            </p:video>
            <p:seq concurrent="1" nextAc="seek">
              <p:cTn id="8" restart="whenNotActive" fill="hold" evtFilter="cancelBubble" nodeType="interactiveSeq">
                <p:stCondLst>
                  <p:cond evt="onClick" delay="0">
                    <p:tgtEl>
                      <p:spTgt spid="7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8"/>
                                        </p:tgtEl>
                                      </p:cBhvr>
                                    </p:cmd>
                                  </p:childTnLst>
                                </p:cTn>
                              </p:par>
                            </p:childTnLst>
                          </p:cTn>
                        </p:par>
                      </p:childTnLst>
                    </p:cTn>
                  </p:par>
                </p:childTnLst>
              </p:cTn>
              <p:nextCondLst>
                <p:cond evt="onClick" delay="0">
                  <p:tgtEl>
                    <p:spTgt spid="78"/>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1857" y="331956"/>
            <a:ext cx="11636723" cy="523220"/>
          </a:xfrm>
          <a:prstGeom prst="rect">
            <a:avLst/>
          </a:prstGeom>
        </p:spPr>
        <p:txBody>
          <a:bodyPr wrap="square">
            <a:spAutoFit/>
          </a:bodyPr>
          <a:lstStyle/>
          <a:p>
            <a:r>
              <a:rPr lang="en-US" altLang="zh-CN" sz="2800" dirty="0">
                <a:solidFill>
                  <a:schemeClr val="tx2"/>
                </a:solidFill>
                <a:ea typeface="微软雅黑" panose="020B0503020204020204" pitchFamily="34" charset="-122"/>
                <a:cs typeface="Times New Roman" panose="02020603050405020304" pitchFamily="18" charset="0"/>
              </a:rPr>
              <a:t>Openness, Cooperation, Shared Success for Data Infrastructure</a:t>
            </a:r>
          </a:p>
        </p:txBody>
      </p:sp>
      <p:sp>
        <p:nvSpPr>
          <p:cNvPr id="111" name="Shape 325"/>
          <p:cNvSpPr/>
          <p:nvPr/>
        </p:nvSpPr>
        <p:spPr>
          <a:xfrm>
            <a:off x="9565338" y="3089726"/>
            <a:ext cx="2160000" cy="471482"/>
          </a:xfrm>
          <a:prstGeom prst="rect">
            <a:avLst/>
          </a:prstGeom>
          <a:solidFill>
            <a:sysClr val="window" lastClr="FFFFFF">
              <a:alpha val="10000"/>
            </a:sysClr>
          </a:solidFill>
          <a:ln w="12700" cap="flat" cmpd="sng" algn="ctr">
            <a:gradFill flip="none" rotWithShape="1">
              <a:gsLst>
                <a:gs pos="85000">
                  <a:sysClr val="window" lastClr="FFFFFF">
                    <a:alpha val="0"/>
                  </a:sysClr>
                </a:gs>
                <a:gs pos="15000">
                  <a:sysClr val="window" lastClr="FFFFFF">
                    <a:alpha val="0"/>
                  </a:sysClr>
                </a:gs>
                <a:gs pos="100000">
                  <a:sysClr val="window" lastClr="FFFFFF"/>
                </a:gs>
                <a:gs pos="0">
                  <a:sysClr val="window" lastClr="FFFFFF"/>
                </a:gs>
              </a:gsLst>
              <a:lin ang="0" scaled="0"/>
            </a:gradFill>
            <a:prstDash val="solid"/>
          </a:ln>
          <a:effectLst/>
        </p:spPr>
        <p:txBody>
          <a:bodyPr rtlCol="0" anchor="ctr"/>
          <a:lstStyle/>
          <a:p>
            <a:pPr defTabSz="833043">
              <a:spcBef>
                <a:spcPct val="0"/>
              </a:spcBef>
              <a:spcAft>
                <a:spcPct val="0"/>
              </a:spcAft>
              <a:defRPr/>
            </a:pPr>
            <a:r>
              <a:rPr lang="zh-CN" altLang="en-US" sz="1443" kern="0">
                <a:solidFill>
                  <a:prstClr val="white"/>
                </a:solidFill>
                <a:ea typeface="微软雅黑" panose="020B0503020204020204" pitchFamily="34" charset="-122"/>
                <a:cs typeface="微软雅黑"/>
                <a:sym typeface="Akkurat Pro Bold"/>
              </a:rPr>
              <a:t>UHD Industry Alliance</a:t>
            </a:r>
            <a:endParaRPr lang="zh-CN" altLang="en-US" sz="1443" kern="0">
              <a:solidFill>
                <a:prstClr val="white"/>
              </a:solidFill>
              <a:ea typeface="微软雅黑" panose="020B0503020204020204" pitchFamily="34" charset="-122"/>
              <a:cs typeface="Arial"/>
            </a:endParaRPr>
          </a:p>
        </p:txBody>
      </p:sp>
      <p:sp>
        <p:nvSpPr>
          <p:cNvPr id="112" name="Shape 325"/>
          <p:cNvSpPr/>
          <p:nvPr/>
        </p:nvSpPr>
        <p:spPr>
          <a:xfrm>
            <a:off x="9565339" y="3735638"/>
            <a:ext cx="2160000" cy="471482"/>
          </a:xfrm>
          <a:prstGeom prst="rect">
            <a:avLst/>
          </a:prstGeom>
          <a:solidFill>
            <a:sysClr val="window" lastClr="FFFFFF">
              <a:alpha val="10000"/>
            </a:sysClr>
          </a:solidFill>
          <a:ln w="12700" cap="flat" cmpd="sng" algn="ctr">
            <a:gradFill flip="none" rotWithShape="1">
              <a:gsLst>
                <a:gs pos="85000">
                  <a:sysClr val="window" lastClr="FFFFFF">
                    <a:alpha val="0"/>
                  </a:sysClr>
                </a:gs>
                <a:gs pos="15000">
                  <a:sysClr val="window" lastClr="FFFFFF">
                    <a:alpha val="0"/>
                  </a:sysClr>
                </a:gs>
                <a:gs pos="100000">
                  <a:sysClr val="window" lastClr="FFFFFF"/>
                </a:gs>
                <a:gs pos="0">
                  <a:sysClr val="window" lastClr="FFFFFF"/>
                </a:gs>
              </a:gsLst>
              <a:lin ang="0" scaled="0"/>
            </a:gradFill>
            <a:prstDash val="solid"/>
          </a:ln>
          <a:effectLst/>
        </p:spPr>
        <p:txBody>
          <a:bodyPr rtlCol="0" anchor="ctr"/>
          <a:lstStyle/>
          <a:p>
            <a:pPr defTabSz="833043">
              <a:spcBef>
                <a:spcPct val="0"/>
              </a:spcBef>
              <a:spcAft>
                <a:spcPct val="0"/>
              </a:spcAft>
              <a:defRPr/>
            </a:pPr>
            <a:r>
              <a:rPr lang="en-US" altLang="zh-CN" sz="1443" kern="0" dirty="0">
                <a:solidFill>
                  <a:prstClr val="white"/>
                </a:solidFill>
                <a:ea typeface="微软雅黑" panose="020B0503020204020204" pitchFamily="34" charset="-122"/>
                <a:cs typeface="微软雅黑"/>
              </a:rPr>
              <a:t>Intelligent D</a:t>
            </a:r>
            <a:r>
              <a:rPr lang="zh-CN" altLang="en-US" sz="1443" kern="0" dirty="0">
                <a:solidFill>
                  <a:prstClr val="white"/>
                </a:solidFill>
                <a:ea typeface="微软雅黑" panose="020B0503020204020204" pitchFamily="34" charset="-122"/>
                <a:cs typeface="微软雅黑"/>
              </a:rPr>
              <a:t>ata </a:t>
            </a:r>
            <a:r>
              <a:rPr lang="en-US" altLang="zh-CN" sz="1443" kern="0" dirty="0">
                <a:solidFill>
                  <a:prstClr val="white"/>
                </a:solidFill>
                <a:ea typeface="微软雅黑" panose="020B0503020204020204" pitchFamily="34" charset="-122"/>
                <a:cs typeface="微软雅黑"/>
              </a:rPr>
              <a:t>I</a:t>
            </a:r>
            <a:r>
              <a:rPr lang="zh-CN" altLang="en-US" sz="1443" kern="0" dirty="0">
                <a:solidFill>
                  <a:prstClr val="white"/>
                </a:solidFill>
                <a:ea typeface="微软雅黑" panose="020B0503020204020204" pitchFamily="34" charset="-122"/>
                <a:cs typeface="微软雅黑"/>
              </a:rPr>
              <a:t>ndustry </a:t>
            </a:r>
            <a:r>
              <a:rPr lang="en-US" altLang="zh-CN" sz="1443" kern="0" dirty="0">
                <a:solidFill>
                  <a:prstClr val="white"/>
                </a:solidFill>
                <a:ea typeface="微软雅黑" panose="020B0503020204020204" pitchFamily="34" charset="-122"/>
                <a:cs typeface="微软雅黑"/>
              </a:rPr>
              <a:t>A</a:t>
            </a:r>
            <a:r>
              <a:rPr lang="zh-CN" altLang="en-US" sz="1443" kern="0" dirty="0">
                <a:solidFill>
                  <a:prstClr val="white"/>
                </a:solidFill>
                <a:ea typeface="微软雅黑" panose="020B0503020204020204" pitchFamily="34" charset="-122"/>
                <a:cs typeface="微软雅黑"/>
              </a:rPr>
              <a:t>lliance</a:t>
            </a:r>
          </a:p>
        </p:txBody>
      </p:sp>
      <p:sp>
        <p:nvSpPr>
          <p:cNvPr id="113" name="矩形 112"/>
          <p:cNvSpPr/>
          <p:nvPr/>
        </p:nvSpPr>
        <p:spPr>
          <a:xfrm>
            <a:off x="189061" y="3187675"/>
            <a:ext cx="3577582" cy="904863"/>
          </a:xfrm>
          <a:prstGeom prst="rect">
            <a:avLst/>
          </a:prstGeom>
        </p:spPr>
        <p:txBody>
          <a:bodyPr wrap="none">
            <a:spAutoFit/>
          </a:bodyPr>
          <a:lstStyle/>
          <a:p>
            <a:pPr defTabSz="281520">
              <a:lnSpc>
                <a:spcPct val="120000"/>
              </a:lnSpc>
            </a:pPr>
            <a:r>
              <a:rPr lang="zh-CN" altLang="en-US" sz="1600" b="1" dirty="0">
                <a:solidFill>
                  <a:srgbClr val="FFC000"/>
                </a:solidFill>
                <a:ea typeface="微软雅黑" panose="020B0503020204020204" pitchFamily="34" charset="-122"/>
                <a:cs typeface="Arial"/>
              </a:rPr>
              <a:t>Technology openness</a:t>
            </a:r>
            <a:endParaRPr lang="en-US" altLang="zh-CN" sz="1600" b="1" dirty="0">
              <a:solidFill>
                <a:srgbClr val="FFC000"/>
              </a:solidFill>
              <a:ea typeface="微软雅黑" panose="020B0503020204020204" pitchFamily="34" charset="-122"/>
              <a:cs typeface="Arial"/>
            </a:endParaRPr>
          </a:p>
          <a:p>
            <a:pPr defTabSz="281520">
              <a:lnSpc>
                <a:spcPct val="120000"/>
              </a:lnSpc>
            </a:pPr>
            <a:r>
              <a:rPr lang="zh-CN" altLang="en-US" sz="1400" dirty="0">
                <a:solidFill>
                  <a:srgbClr val="FFFFFF"/>
                </a:solidFill>
                <a:ea typeface="微软雅黑" panose="020B0503020204020204" pitchFamily="34" charset="-122"/>
                <a:cs typeface="微软雅黑"/>
              </a:rPr>
              <a:t>Technical interoperability &amp; authentication, </a:t>
            </a:r>
            <a:endParaRPr lang="en-US" altLang="zh-CN" sz="1400" dirty="0">
              <a:solidFill>
                <a:srgbClr val="FFFFFF"/>
              </a:solidFill>
              <a:ea typeface="微软雅黑" panose="020B0503020204020204" pitchFamily="34" charset="-122"/>
              <a:cs typeface="微软雅黑"/>
            </a:endParaRPr>
          </a:p>
          <a:p>
            <a:pPr defTabSz="281520">
              <a:lnSpc>
                <a:spcPct val="120000"/>
              </a:lnSpc>
            </a:pPr>
            <a:r>
              <a:rPr lang="zh-CN" altLang="en-US" sz="1400" dirty="0">
                <a:solidFill>
                  <a:srgbClr val="FFFFFF"/>
                </a:solidFill>
                <a:ea typeface="微软雅黑" panose="020B0503020204020204" pitchFamily="34" charset="-122"/>
                <a:cs typeface="微软雅黑"/>
              </a:rPr>
              <a:t>cloud platform interconnection</a:t>
            </a:r>
            <a:endParaRPr lang="zh-CN" altLang="en-US" sz="1400" dirty="0">
              <a:solidFill>
                <a:srgbClr val="FFFFFF"/>
              </a:solidFill>
              <a:ea typeface="微软雅黑" panose="020B0503020204020204" pitchFamily="34" charset="-122"/>
              <a:cs typeface="Arial"/>
            </a:endParaRPr>
          </a:p>
        </p:txBody>
      </p:sp>
      <p:sp>
        <p:nvSpPr>
          <p:cNvPr id="114" name="矩形 113"/>
          <p:cNvSpPr/>
          <p:nvPr/>
        </p:nvSpPr>
        <p:spPr>
          <a:xfrm>
            <a:off x="4482107" y="2484976"/>
            <a:ext cx="2973602" cy="936090"/>
          </a:xfrm>
          <a:prstGeom prst="rect">
            <a:avLst/>
          </a:prstGeom>
        </p:spPr>
        <p:txBody>
          <a:bodyPr wrap="square">
            <a:spAutoFit/>
          </a:bodyPr>
          <a:lstStyle/>
          <a:p>
            <a:pPr defTabSz="281520">
              <a:lnSpc>
                <a:spcPct val="120000"/>
              </a:lnSpc>
            </a:pPr>
            <a:r>
              <a:rPr lang="zh-CN" altLang="en-US" sz="1683" b="1" dirty="0">
                <a:solidFill>
                  <a:srgbClr val="FFC000"/>
                </a:solidFill>
                <a:ea typeface="微软雅黑" panose="020B0503020204020204" pitchFamily="34" charset="-122"/>
                <a:cs typeface="Arial"/>
              </a:rPr>
              <a:t>Business cooperation</a:t>
            </a:r>
          </a:p>
          <a:p>
            <a:pPr defTabSz="281520">
              <a:lnSpc>
                <a:spcPct val="120000"/>
              </a:lnSpc>
            </a:pPr>
            <a:r>
              <a:rPr lang="en-US" altLang="zh-CN" sz="1443" dirty="0">
                <a:solidFill>
                  <a:srgbClr val="FFFFFF"/>
                </a:solidFill>
                <a:ea typeface="微软雅黑" panose="020B0503020204020204" pitchFamily="34" charset="-122"/>
                <a:cs typeface="微软雅黑"/>
              </a:rPr>
              <a:t>S</a:t>
            </a:r>
            <a:r>
              <a:rPr lang="zh-CN" altLang="en-US" sz="1443" dirty="0">
                <a:solidFill>
                  <a:srgbClr val="FFFFFF"/>
                </a:solidFill>
                <a:ea typeface="微软雅黑" panose="020B0503020204020204" pitchFamily="34" charset="-122"/>
                <a:cs typeface="微软雅黑"/>
              </a:rPr>
              <a:t>cenario-based innovation</a:t>
            </a:r>
            <a:endParaRPr lang="en-US" altLang="zh-CN" sz="1443" dirty="0">
              <a:solidFill>
                <a:srgbClr val="FFFFFF"/>
              </a:solidFill>
              <a:ea typeface="微软雅黑" panose="020B0503020204020204" pitchFamily="34" charset="-122"/>
              <a:cs typeface="微软雅黑"/>
            </a:endParaRPr>
          </a:p>
          <a:p>
            <a:pPr defTabSz="281520">
              <a:lnSpc>
                <a:spcPct val="120000"/>
              </a:lnSpc>
            </a:pPr>
            <a:r>
              <a:rPr lang="zh-CN" altLang="en-US" sz="1443" dirty="0">
                <a:solidFill>
                  <a:srgbClr val="FFFFFF"/>
                </a:solidFill>
                <a:ea typeface="微软雅黑" panose="020B0503020204020204" pitchFamily="34" charset="-122"/>
                <a:cs typeface="微软雅黑"/>
              </a:rPr>
              <a:t>with partners</a:t>
            </a:r>
          </a:p>
        </p:txBody>
      </p:sp>
      <p:sp>
        <p:nvSpPr>
          <p:cNvPr id="115" name="矩形 114"/>
          <p:cNvSpPr/>
          <p:nvPr/>
        </p:nvSpPr>
        <p:spPr>
          <a:xfrm>
            <a:off x="8267496" y="1730904"/>
            <a:ext cx="2859863" cy="669607"/>
          </a:xfrm>
          <a:prstGeom prst="rect">
            <a:avLst/>
          </a:prstGeom>
        </p:spPr>
        <p:txBody>
          <a:bodyPr wrap="square">
            <a:spAutoFit/>
          </a:bodyPr>
          <a:lstStyle/>
          <a:p>
            <a:pPr defTabSz="281520">
              <a:lnSpc>
                <a:spcPct val="120000"/>
              </a:lnSpc>
            </a:pPr>
            <a:r>
              <a:rPr lang="en-US" altLang="zh-CN" sz="1683" b="1" dirty="0">
                <a:solidFill>
                  <a:srgbClr val="FFC000"/>
                </a:solidFill>
                <a:ea typeface="微软雅黑" panose="020B0503020204020204" pitchFamily="34" charset="-122"/>
                <a:cs typeface="Arial"/>
              </a:rPr>
              <a:t>A win-win industry</a:t>
            </a:r>
            <a:endParaRPr lang="zh-CN" altLang="en-US" sz="1683" b="1" dirty="0">
              <a:solidFill>
                <a:srgbClr val="FFC000"/>
              </a:solidFill>
              <a:ea typeface="微软雅黑" panose="020B0503020204020204" pitchFamily="34" charset="-122"/>
              <a:cs typeface="Arial"/>
            </a:endParaRPr>
          </a:p>
          <a:p>
            <a:pPr defTabSz="281520">
              <a:lnSpc>
                <a:spcPct val="120000"/>
              </a:lnSpc>
            </a:pPr>
            <a:r>
              <a:rPr lang="zh-CN" altLang="en-US" sz="1443" dirty="0">
                <a:solidFill>
                  <a:srgbClr val="FFFFFF"/>
                </a:solidFill>
                <a:ea typeface="微软雅黑" panose="020B0503020204020204" pitchFamily="34" charset="-122"/>
                <a:cs typeface="微软雅黑"/>
              </a:rPr>
              <a:t>Co-construction of platforms</a:t>
            </a:r>
          </a:p>
        </p:txBody>
      </p:sp>
      <p:sp>
        <p:nvSpPr>
          <p:cNvPr id="118" name="Freeform 6"/>
          <p:cNvSpPr/>
          <p:nvPr/>
        </p:nvSpPr>
        <p:spPr bwMode="auto">
          <a:xfrm>
            <a:off x="20997" y="1676399"/>
            <a:ext cx="12196763" cy="2799083"/>
          </a:xfrm>
          <a:custGeom>
            <a:avLst/>
            <a:gdLst>
              <a:gd name="T0" fmla="*/ 0 w 5759"/>
              <a:gd name="T1" fmla="*/ 592 h 592"/>
              <a:gd name="T2" fmla="*/ 5759 w 5759"/>
              <a:gd name="T3" fmla="*/ 0 h 592"/>
            </a:gdLst>
            <a:ahLst/>
            <a:cxnLst>
              <a:cxn ang="0">
                <a:pos x="T0" y="T1"/>
              </a:cxn>
              <a:cxn ang="0">
                <a:pos x="T2" y="T3"/>
              </a:cxn>
            </a:cxnLst>
            <a:rect l="0" t="0" r="r" b="b"/>
            <a:pathLst>
              <a:path w="5759" h="592">
                <a:moveTo>
                  <a:pt x="0" y="592"/>
                </a:moveTo>
                <a:cubicBezTo>
                  <a:pt x="0" y="592"/>
                  <a:pt x="4424" y="436"/>
                  <a:pt x="5759" y="0"/>
                </a:cubicBezTo>
              </a:path>
            </a:pathLst>
          </a:custGeom>
          <a:noFill/>
          <a:ln w="1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54967" tIns="27483" rIns="54967" bIns="27483" numCol="1" anchor="t" anchorCtr="0" compatLnSpc="1">
            <a:prstTxWarp prst="textNoShape">
              <a:avLst/>
            </a:prstTxWarp>
          </a:bodyPr>
          <a:lstStyle/>
          <a:p>
            <a:pPr defTabSz="833043"/>
            <a:endParaRPr lang="zh-CN" altLang="en-US" sz="1640">
              <a:solidFill>
                <a:prstClr val="black"/>
              </a:solidFill>
              <a:ea typeface="微软雅黑" panose="020B0503020204020204" pitchFamily="34" charset="-122"/>
              <a:cs typeface="Arial"/>
            </a:endParaRPr>
          </a:p>
        </p:txBody>
      </p:sp>
      <p:grpSp>
        <p:nvGrpSpPr>
          <p:cNvPr id="119" name="组合 118"/>
          <p:cNvGrpSpPr/>
          <p:nvPr/>
        </p:nvGrpSpPr>
        <p:grpSpPr>
          <a:xfrm>
            <a:off x="323473" y="4792719"/>
            <a:ext cx="3501471" cy="1011181"/>
            <a:chOff x="1222085" y="3859792"/>
            <a:chExt cx="4833247" cy="1395782"/>
          </a:xfrm>
        </p:grpSpPr>
        <p:sp>
          <p:nvSpPr>
            <p:cNvPr id="120" name="Shape 325"/>
            <p:cNvSpPr/>
            <p:nvPr/>
          </p:nvSpPr>
          <p:spPr>
            <a:xfrm>
              <a:off x="1222085" y="3859792"/>
              <a:ext cx="1527391" cy="648155"/>
            </a:xfrm>
            <a:prstGeom prst="rect">
              <a:avLst/>
            </a:prstGeom>
            <a:solidFill>
              <a:sysClr val="window" lastClr="FFFFFF">
                <a:alpha val="10000"/>
              </a:sysClr>
            </a:solidFill>
            <a:ln w="12700" cap="flat" cmpd="sng" algn="ctr">
              <a:gradFill flip="none" rotWithShape="1">
                <a:gsLst>
                  <a:gs pos="85000">
                    <a:sysClr val="window" lastClr="FFFFFF">
                      <a:alpha val="0"/>
                    </a:sysClr>
                  </a:gs>
                  <a:gs pos="15000">
                    <a:sysClr val="window" lastClr="FFFFFF">
                      <a:alpha val="0"/>
                    </a:sysClr>
                  </a:gs>
                  <a:gs pos="100000">
                    <a:sysClr val="window" lastClr="FFFFFF"/>
                  </a:gs>
                  <a:gs pos="0">
                    <a:sysClr val="window" lastClr="FFFFFF"/>
                  </a:gs>
                </a:gsLst>
                <a:lin ang="0" scaled="0"/>
              </a:gradFill>
              <a:prstDash val="solid"/>
            </a:ln>
            <a:effectLst/>
          </p:spPr>
          <p:txBody>
            <a:bodyPr rtlCol="0" anchor="ctr"/>
            <a:lstStyle/>
            <a:p>
              <a:pPr algn="ctr" defTabSz="281520">
                <a:spcBef>
                  <a:spcPct val="0"/>
                </a:spcBef>
                <a:spcAft>
                  <a:spcPct val="0"/>
                </a:spcAft>
                <a:defRPr/>
              </a:pPr>
              <a:endParaRPr lang="zh-CN" altLang="en-US" sz="842" kern="0">
                <a:solidFill>
                  <a:prstClr val="white"/>
                </a:solidFill>
                <a:ea typeface="微软雅黑" panose="020B0503020204020204" pitchFamily="34" charset="-122"/>
                <a:cs typeface="Arial" panose="020B0604020202020204" pitchFamily="34" charset="0"/>
                <a:sym typeface="Akkurat Pro" panose="020B0504020101020102"/>
              </a:endParaRPr>
            </a:p>
          </p:txBody>
        </p:sp>
        <p:sp>
          <p:nvSpPr>
            <p:cNvPr id="121" name="Shape 325"/>
            <p:cNvSpPr/>
            <p:nvPr/>
          </p:nvSpPr>
          <p:spPr>
            <a:xfrm>
              <a:off x="2871887" y="3859792"/>
              <a:ext cx="1527391" cy="648155"/>
            </a:xfrm>
            <a:prstGeom prst="rect">
              <a:avLst/>
            </a:prstGeom>
            <a:solidFill>
              <a:sysClr val="window" lastClr="FFFFFF">
                <a:alpha val="10000"/>
              </a:sysClr>
            </a:solidFill>
            <a:ln w="12700" cap="flat" cmpd="sng" algn="ctr">
              <a:gradFill flip="none" rotWithShape="1">
                <a:gsLst>
                  <a:gs pos="85000">
                    <a:sysClr val="window" lastClr="FFFFFF">
                      <a:alpha val="0"/>
                    </a:sysClr>
                  </a:gs>
                  <a:gs pos="15000">
                    <a:sysClr val="window" lastClr="FFFFFF">
                      <a:alpha val="0"/>
                    </a:sysClr>
                  </a:gs>
                  <a:gs pos="100000">
                    <a:sysClr val="window" lastClr="FFFFFF"/>
                  </a:gs>
                  <a:gs pos="0">
                    <a:sysClr val="window" lastClr="FFFFFF"/>
                  </a:gs>
                </a:gsLst>
                <a:lin ang="0" scaled="0"/>
              </a:gradFill>
              <a:prstDash val="solid"/>
            </a:ln>
            <a:effectLst/>
          </p:spPr>
          <p:txBody>
            <a:bodyPr rtlCol="0" anchor="ctr"/>
            <a:lstStyle/>
            <a:p>
              <a:pPr algn="ctr" defTabSz="281520">
                <a:spcBef>
                  <a:spcPct val="0"/>
                </a:spcBef>
                <a:spcAft>
                  <a:spcPct val="0"/>
                </a:spcAft>
                <a:defRPr/>
              </a:pPr>
              <a:endParaRPr lang="zh-CN" altLang="en-US" sz="842" kern="0">
                <a:solidFill>
                  <a:prstClr val="white"/>
                </a:solidFill>
                <a:ea typeface="微软雅黑" panose="020B0503020204020204" pitchFamily="34" charset="-122"/>
                <a:cs typeface="Arial" panose="020B0604020202020204" pitchFamily="34" charset="0"/>
                <a:sym typeface="Akkurat Pro" panose="020B0504020101020102"/>
              </a:endParaRPr>
            </a:p>
          </p:txBody>
        </p:sp>
        <p:sp>
          <p:nvSpPr>
            <p:cNvPr id="122" name="Shape 325"/>
            <p:cNvSpPr/>
            <p:nvPr/>
          </p:nvSpPr>
          <p:spPr>
            <a:xfrm>
              <a:off x="4527941" y="3859792"/>
              <a:ext cx="1527391" cy="648155"/>
            </a:xfrm>
            <a:prstGeom prst="rect">
              <a:avLst/>
            </a:prstGeom>
            <a:solidFill>
              <a:sysClr val="window" lastClr="FFFFFF">
                <a:alpha val="10000"/>
              </a:sysClr>
            </a:solidFill>
            <a:ln w="12700" cap="flat" cmpd="sng" algn="ctr">
              <a:gradFill flip="none" rotWithShape="1">
                <a:gsLst>
                  <a:gs pos="85000">
                    <a:sysClr val="window" lastClr="FFFFFF">
                      <a:alpha val="0"/>
                    </a:sysClr>
                  </a:gs>
                  <a:gs pos="15000">
                    <a:sysClr val="window" lastClr="FFFFFF">
                      <a:alpha val="0"/>
                    </a:sysClr>
                  </a:gs>
                  <a:gs pos="100000">
                    <a:sysClr val="window" lastClr="FFFFFF"/>
                  </a:gs>
                  <a:gs pos="0">
                    <a:sysClr val="window" lastClr="FFFFFF"/>
                  </a:gs>
                </a:gsLst>
                <a:lin ang="0" scaled="0"/>
              </a:gradFill>
              <a:prstDash val="solid"/>
            </a:ln>
            <a:effectLst/>
          </p:spPr>
          <p:txBody>
            <a:bodyPr rtlCol="0" anchor="ctr"/>
            <a:lstStyle/>
            <a:p>
              <a:pPr algn="ctr" defTabSz="281520">
                <a:spcBef>
                  <a:spcPct val="0"/>
                </a:spcBef>
                <a:spcAft>
                  <a:spcPct val="0"/>
                </a:spcAft>
                <a:defRPr/>
              </a:pPr>
              <a:endParaRPr lang="zh-CN" altLang="en-US" sz="842" kern="0">
                <a:solidFill>
                  <a:prstClr val="white"/>
                </a:solidFill>
                <a:ea typeface="微软雅黑" panose="020B0503020204020204" pitchFamily="34" charset="-122"/>
                <a:cs typeface="Arial" panose="020B0604020202020204" pitchFamily="34" charset="0"/>
                <a:sym typeface="Akkurat Pro" panose="020B0504020101020102"/>
              </a:endParaRPr>
            </a:p>
          </p:txBody>
        </p:sp>
        <p:sp>
          <p:nvSpPr>
            <p:cNvPr id="123" name="Shape 325"/>
            <p:cNvSpPr/>
            <p:nvPr/>
          </p:nvSpPr>
          <p:spPr>
            <a:xfrm>
              <a:off x="1222085" y="4607419"/>
              <a:ext cx="1527391" cy="648155"/>
            </a:xfrm>
            <a:prstGeom prst="rect">
              <a:avLst/>
            </a:prstGeom>
            <a:solidFill>
              <a:sysClr val="window" lastClr="FFFFFF">
                <a:alpha val="10000"/>
              </a:sysClr>
            </a:solidFill>
            <a:ln w="12700" cap="flat" cmpd="sng" algn="ctr">
              <a:gradFill flip="none" rotWithShape="1">
                <a:gsLst>
                  <a:gs pos="85000">
                    <a:sysClr val="window" lastClr="FFFFFF">
                      <a:alpha val="0"/>
                    </a:sysClr>
                  </a:gs>
                  <a:gs pos="15000">
                    <a:sysClr val="window" lastClr="FFFFFF">
                      <a:alpha val="0"/>
                    </a:sysClr>
                  </a:gs>
                  <a:gs pos="100000">
                    <a:sysClr val="window" lastClr="FFFFFF"/>
                  </a:gs>
                  <a:gs pos="0">
                    <a:sysClr val="window" lastClr="FFFFFF"/>
                  </a:gs>
                </a:gsLst>
                <a:lin ang="0" scaled="0"/>
              </a:gradFill>
              <a:prstDash val="solid"/>
            </a:ln>
            <a:effectLst/>
          </p:spPr>
          <p:txBody>
            <a:bodyPr rtlCol="0" anchor="ctr"/>
            <a:lstStyle/>
            <a:p>
              <a:pPr algn="ctr" defTabSz="281520">
                <a:spcBef>
                  <a:spcPct val="0"/>
                </a:spcBef>
                <a:spcAft>
                  <a:spcPct val="0"/>
                </a:spcAft>
                <a:defRPr/>
              </a:pPr>
              <a:endParaRPr lang="zh-CN" altLang="en-US" sz="842" kern="0">
                <a:solidFill>
                  <a:prstClr val="white"/>
                </a:solidFill>
                <a:ea typeface="微软雅黑" panose="020B0503020204020204" pitchFamily="34" charset="-122"/>
                <a:cs typeface="Arial" panose="020B0604020202020204" pitchFamily="34" charset="0"/>
                <a:sym typeface="Akkurat Pro" panose="020B0504020101020102"/>
              </a:endParaRPr>
            </a:p>
          </p:txBody>
        </p:sp>
        <p:sp>
          <p:nvSpPr>
            <p:cNvPr id="124" name="Shape 325"/>
            <p:cNvSpPr/>
            <p:nvPr/>
          </p:nvSpPr>
          <p:spPr>
            <a:xfrm>
              <a:off x="2871887" y="4607419"/>
              <a:ext cx="1527391" cy="648155"/>
            </a:xfrm>
            <a:prstGeom prst="rect">
              <a:avLst/>
            </a:prstGeom>
            <a:solidFill>
              <a:sysClr val="window" lastClr="FFFFFF">
                <a:alpha val="10000"/>
              </a:sysClr>
            </a:solidFill>
            <a:ln w="12700" cap="flat" cmpd="sng" algn="ctr">
              <a:gradFill flip="none" rotWithShape="1">
                <a:gsLst>
                  <a:gs pos="85000">
                    <a:sysClr val="window" lastClr="FFFFFF">
                      <a:alpha val="0"/>
                    </a:sysClr>
                  </a:gs>
                  <a:gs pos="15000">
                    <a:sysClr val="window" lastClr="FFFFFF">
                      <a:alpha val="0"/>
                    </a:sysClr>
                  </a:gs>
                  <a:gs pos="100000">
                    <a:sysClr val="window" lastClr="FFFFFF"/>
                  </a:gs>
                  <a:gs pos="0">
                    <a:sysClr val="window" lastClr="FFFFFF"/>
                  </a:gs>
                </a:gsLst>
                <a:lin ang="0" scaled="0"/>
              </a:gradFill>
              <a:prstDash val="solid"/>
            </a:ln>
            <a:effectLst/>
          </p:spPr>
          <p:txBody>
            <a:bodyPr rtlCol="0" anchor="ctr"/>
            <a:lstStyle/>
            <a:p>
              <a:pPr algn="ctr" defTabSz="281520">
                <a:spcBef>
                  <a:spcPct val="0"/>
                </a:spcBef>
                <a:spcAft>
                  <a:spcPct val="0"/>
                </a:spcAft>
                <a:defRPr/>
              </a:pPr>
              <a:endParaRPr lang="zh-CN" altLang="en-US" sz="842" kern="0">
                <a:solidFill>
                  <a:prstClr val="white"/>
                </a:solidFill>
                <a:ea typeface="微软雅黑" panose="020B0503020204020204" pitchFamily="34" charset="-122"/>
                <a:cs typeface="Arial" panose="020B0604020202020204" pitchFamily="34" charset="0"/>
                <a:sym typeface="Akkurat Pro" panose="020B0504020101020102"/>
              </a:endParaRPr>
            </a:p>
          </p:txBody>
        </p:sp>
        <p:sp>
          <p:nvSpPr>
            <p:cNvPr id="125" name="Shape 325"/>
            <p:cNvSpPr/>
            <p:nvPr/>
          </p:nvSpPr>
          <p:spPr>
            <a:xfrm>
              <a:off x="4527941" y="4607419"/>
              <a:ext cx="1527391" cy="648155"/>
            </a:xfrm>
            <a:prstGeom prst="rect">
              <a:avLst/>
            </a:prstGeom>
            <a:solidFill>
              <a:sysClr val="window" lastClr="FFFFFF">
                <a:alpha val="10000"/>
              </a:sysClr>
            </a:solidFill>
            <a:ln w="12700" cap="flat" cmpd="sng" algn="ctr">
              <a:gradFill flip="none" rotWithShape="1">
                <a:gsLst>
                  <a:gs pos="85000">
                    <a:sysClr val="window" lastClr="FFFFFF">
                      <a:alpha val="0"/>
                    </a:sysClr>
                  </a:gs>
                  <a:gs pos="15000">
                    <a:sysClr val="window" lastClr="FFFFFF">
                      <a:alpha val="0"/>
                    </a:sysClr>
                  </a:gs>
                  <a:gs pos="100000">
                    <a:sysClr val="window" lastClr="FFFFFF"/>
                  </a:gs>
                  <a:gs pos="0">
                    <a:sysClr val="window" lastClr="FFFFFF"/>
                  </a:gs>
                </a:gsLst>
                <a:lin ang="0" scaled="0"/>
              </a:gradFill>
              <a:prstDash val="solid"/>
            </a:ln>
            <a:effectLst/>
          </p:spPr>
          <p:txBody>
            <a:bodyPr rtlCol="0" anchor="ctr"/>
            <a:lstStyle/>
            <a:p>
              <a:pPr algn="ctr" defTabSz="281520">
                <a:spcBef>
                  <a:spcPct val="0"/>
                </a:spcBef>
                <a:spcAft>
                  <a:spcPct val="0"/>
                </a:spcAft>
                <a:defRPr/>
              </a:pPr>
              <a:endParaRPr lang="zh-CN" altLang="en-US" sz="842" kern="0">
                <a:solidFill>
                  <a:prstClr val="white"/>
                </a:solidFill>
                <a:ea typeface="微软雅黑" panose="020B0503020204020204" pitchFamily="34" charset="-122"/>
                <a:cs typeface="Arial" panose="020B0604020202020204" pitchFamily="34" charset="0"/>
                <a:sym typeface="Akkurat Pro" panose="020B0504020101020102"/>
              </a:endParaRPr>
            </a:p>
          </p:txBody>
        </p:sp>
        <p:pic>
          <p:nvPicPr>
            <p:cNvPr id="126" name="Picture 6" descr="âopenstackâçå¾çæç´¢ç»æ"/>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tretch>
              <a:fillRect/>
            </a:stretch>
          </p:blipFill>
          <p:spPr bwMode="auto">
            <a:xfrm>
              <a:off x="1459685" y="3929591"/>
              <a:ext cx="1052190" cy="508560"/>
            </a:xfrm>
            <a:prstGeom prst="rect">
              <a:avLst/>
            </a:prstGeom>
            <a:noFill/>
          </p:spPr>
        </p:pic>
        <p:pic>
          <p:nvPicPr>
            <p:cNvPr id="127" name="Picture 2" descr="âopensdsâçå¾çæç´¢ç»æ"/>
            <p:cNvPicPr>
              <a:picLocks noChangeAspect="1" noChangeArrowheads="1"/>
            </p:cNvPicPr>
            <p:nvPr/>
          </p:nvPicPr>
          <p:blipFill>
            <a:blip r:embed="rId4">
              <a:biLevel thresh="25000"/>
              <a:extLst>
                <a:ext uri="{28A0092B-C50C-407E-A947-70E740481C1C}">
                  <a14:useLocalDpi xmlns:a14="http://schemas.microsoft.com/office/drawing/2010/main" val="0"/>
                </a:ext>
              </a:extLst>
            </a:blip>
            <a:stretch>
              <a:fillRect/>
            </a:stretch>
          </p:blipFill>
          <p:spPr bwMode="auto">
            <a:xfrm>
              <a:off x="1362942" y="4715838"/>
              <a:ext cx="1245677" cy="431316"/>
            </a:xfrm>
            <a:prstGeom prst="rect">
              <a:avLst/>
            </a:prstGeom>
            <a:noFill/>
            <a:extLst>
              <a:ext uri="{909E8E84-426E-40DD-AFC4-6F175D3DCCD1}">
                <a14:hiddenFill xmlns:a14="http://schemas.microsoft.com/office/drawing/2010/main">
                  <a:solidFill>
                    <a:srgbClr val="FFFFFF"/>
                  </a:solidFill>
                </a14:hiddenFill>
              </a:ext>
            </a:extLst>
          </p:spPr>
        </p:pic>
        <p:pic>
          <p:nvPicPr>
            <p:cNvPr id="128" name="图片 176"/>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2954694" y="4013320"/>
              <a:ext cx="1419711" cy="396000"/>
            </a:xfrm>
            <a:prstGeom prst="rect">
              <a:avLst/>
            </a:prstGeom>
            <a:noFill/>
          </p:spPr>
        </p:pic>
        <p:pic>
          <p:nvPicPr>
            <p:cNvPr id="129" name="Picture 48" descr="âredhatâçå¾çæç´¢ç»æ"/>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tretch>
              <a:fillRect/>
            </a:stretch>
          </p:blipFill>
          <p:spPr bwMode="auto">
            <a:xfrm>
              <a:off x="4724083" y="4733172"/>
              <a:ext cx="1223596" cy="396649"/>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50" descr="âsuseâçå¾çæç´¢ç»æ"/>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tretch>
              <a:fillRect/>
            </a:stretch>
          </p:blipFill>
          <p:spPr bwMode="auto">
            <a:xfrm>
              <a:off x="4887511" y="4000530"/>
              <a:ext cx="936473" cy="425671"/>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8" descr="âCNCF logoâçå¾çæç´¢ç»æ"/>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tretch>
              <a:fillRect/>
            </a:stretch>
          </p:blipFill>
          <p:spPr bwMode="auto">
            <a:xfrm>
              <a:off x="2991436" y="4858759"/>
              <a:ext cx="1349994" cy="216000"/>
            </a:xfrm>
            <a:prstGeom prst="rect">
              <a:avLst/>
            </a:prstGeom>
            <a:noFill/>
            <a:extLst>
              <a:ext uri="{909E8E84-426E-40DD-AFC4-6F175D3DCCD1}">
                <a14:hiddenFill xmlns:a14="http://schemas.microsoft.com/office/drawing/2010/main">
                  <a:solidFill>
                    <a:srgbClr val="FFFFFF"/>
                  </a:solidFill>
                </a14:hiddenFill>
              </a:ext>
            </a:extLst>
          </p:spPr>
        </p:pic>
      </p:grpSp>
      <p:sp>
        <p:nvSpPr>
          <p:cNvPr id="135" name="椭圆 134"/>
          <p:cNvSpPr/>
          <p:nvPr/>
        </p:nvSpPr>
        <p:spPr>
          <a:xfrm>
            <a:off x="5082238" y="3797248"/>
            <a:ext cx="118144" cy="104705"/>
          </a:xfrm>
          <a:prstGeom prst="ellipse">
            <a:avLst/>
          </a:prstGeom>
          <a:solidFill>
            <a:sysClr val="window" lastClr="FFFFFF"/>
          </a:solidFill>
          <a:ln w="25400" cap="flat" cmpd="sng" algn="ctr">
            <a:noFill/>
            <a:prstDash val="solid"/>
          </a:ln>
          <a:effectLst/>
        </p:spPr>
        <p:txBody>
          <a:bodyPr rtlCol="0" anchor="ctr"/>
          <a:lstStyle/>
          <a:p>
            <a:pPr algn="ctr" defTabSz="833043">
              <a:spcBef>
                <a:spcPct val="0"/>
              </a:spcBef>
              <a:spcAft>
                <a:spcPct val="0"/>
              </a:spcAft>
              <a:defRPr/>
            </a:pPr>
            <a:endParaRPr lang="zh-CN" altLang="en-US" sz="1640" kern="0">
              <a:solidFill>
                <a:prstClr val="white"/>
              </a:solidFill>
              <a:ea typeface="微软雅黑" panose="020B0503020204020204" pitchFamily="34" charset="-122"/>
              <a:cs typeface="Arial"/>
            </a:endParaRPr>
          </a:p>
        </p:txBody>
      </p:sp>
      <p:grpSp>
        <p:nvGrpSpPr>
          <p:cNvPr id="2" name="组合 1"/>
          <p:cNvGrpSpPr/>
          <p:nvPr/>
        </p:nvGrpSpPr>
        <p:grpSpPr>
          <a:xfrm>
            <a:off x="4581876" y="3964405"/>
            <a:ext cx="3753472" cy="1031449"/>
            <a:chOff x="4581876" y="3608805"/>
            <a:chExt cx="3753472" cy="1031449"/>
          </a:xfrm>
        </p:grpSpPr>
        <p:pic>
          <p:nvPicPr>
            <p:cNvPr id="133" name="图片 182"/>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6901546" y="4313822"/>
              <a:ext cx="1063174" cy="209426"/>
            </a:xfrm>
            <a:prstGeom prst="rect">
              <a:avLst/>
            </a:prstGeom>
            <a:noFill/>
          </p:spPr>
        </p:pic>
        <p:sp>
          <p:nvSpPr>
            <p:cNvPr id="139" name="Shape 325"/>
            <p:cNvSpPr/>
            <p:nvPr/>
          </p:nvSpPr>
          <p:spPr>
            <a:xfrm>
              <a:off x="4581876" y="3620430"/>
              <a:ext cx="1804429" cy="471322"/>
            </a:xfrm>
            <a:prstGeom prst="rect">
              <a:avLst/>
            </a:prstGeom>
            <a:solidFill>
              <a:sysClr val="window" lastClr="FFFFFF">
                <a:alpha val="10000"/>
              </a:sysClr>
            </a:solidFill>
            <a:ln w="12700" cap="flat" cmpd="sng" algn="ctr">
              <a:gradFill flip="none" rotWithShape="1">
                <a:gsLst>
                  <a:gs pos="85000">
                    <a:sysClr val="window" lastClr="FFFFFF">
                      <a:alpha val="0"/>
                    </a:sysClr>
                  </a:gs>
                  <a:gs pos="15000">
                    <a:sysClr val="window" lastClr="FFFFFF">
                      <a:alpha val="0"/>
                    </a:sysClr>
                  </a:gs>
                  <a:gs pos="100000">
                    <a:sysClr val="window" lastClr="FFFFFF"/>
                  </a:gs>
                  <a:gs pos="0">
                    <a:sysClr val="window" lastClr="FFFFFF"/>
                  </a:gs>
                </a:gsLst>
                <a:lin ang="0" scaled="0"/>
              </a:gradFill>
              <a:prstDash val="solid"/>
            </a:ln>
            <a:effectLst/>
          </p:spPr>
          <p:txBody>
            <a:bodyPr rtlCol="0" anchor="ctr"/>
            <a:lstStyle/>
            <a:p>
              <a:pPr algn="ctr" defTabSz="281520">
                <a:spcBef>
                  <a:spcPct val="0"/>
                </a:spcBef>
                <a:spcAft>
                  <a:spcPct val="0"/>
                </a:spcAft>
                <a:defRPr/>
              </a:pPr>
              <a:endParaRPr lang="zh-CN" altLang="en-US" sz="842" kern="0">
                <a:solidFill>
                  <a:prstClr val="white"/>
                </a:solidFill>
                <a:ea typeface="微软雅黑" panose="020B0503020204020204" pitchFamily="34" charset="-122"/>
                <a:cs typeface="Arial" panose="020B0604020202020204" pitchFamily="34" charset="0"/>
                <a:sym typeface="Akkurat Pro" panose="020B0504020101020102"/>
              </a:endParaRPr>
            </a:p>
          </p:txBody>
        </p:sp>
        <p:sp>
          <p:nvSpPr>
            <p:cNvPr id="140" name="Shape 325"/>
            <p:cNvSpPr/>
            <p:nvPr/>
          </p:nvSpPr>
          <p:spPr>
            <a:xfrm>
              <a:off x="6530919" y="3620430"/>
              <a:ext cx="1804429" cy="471322"/>
            </a:xfrm>
            <a:prstGeom prst="rect">
              <a:avLst/>
            </a:prstGeom>
            <a:solidFill>
              <a:sysClr val="window" lastClr="FFFFFF">
                <a:alpha val="10000"/>
              </a:sysClr>
            </a:solidFill>
            <a:ln w="12700" cap="flat" cmpd="sng" algn="ctr">
              <a:gradFill flip="none" rotWithShape="1">
                <a:gsLst>
                  <a:gs pos="85000">
                    <a:sysClr val="window" lastClr="FFFFFF">
                      <a:alpha val="0"/>
                    </a:sysClr>
                  </a:gs>
                  <a:gs pos="15000">
                    <a:sysClr val="window" lastClr="FFFFFF">
                      <a:alpha val="0"/>
                    </a:sysClr>
                  </a:gs>
                  <a:gs pos="100000">
                    <a:sysClr val="window" lastClr="FFFFFF"/>
                  </a:gs>
                  <a:gs pos="0">
                    <a:sysClr val="window" lastClr="FFFFFF"/>
                  </a:gs>
                </a:gsLst>
                <a:lin ang="0" scaled="0"/>
              </a:gradFill>
              <a:prstDash val="solid"/>
            </a:ln>
            <a:effectLst/>
          </p:spPr>
          <p:txBody>
            <a:bodyPr rtlCol="0" anchor="ctr"/>
            <a:lstStyle/>
            <a:p>
              <a:pPr algn="ctr" defTabSz="281520">
                <a:spcBef>
                  <a:spcPct val="0"/>
                </a:spcBef>
                <a:spcAft>
                  <a:spcPct val="0"/>
                </a:spcAft>
                <a:defRPr/>
              </a:pPr>
              <a:endParaRPr lang="zh-CN" altLang="en-US" sz="842" kern="0">
                <a:solidFill>
                  <a:prstClr val="white"/>
                </a:solidFill>
                <a:ea typeface="微软雅黑" panose="020B0503020204020204" pitchFamily="34" charset="-122"/>
                <a:cs typeface="Arial" panose="020B0604020202020204" pitchFamily="34" charset="0"/>
                <a:sym typeface="Akkurat Pro" panose="020B0504020101020102"/>
              </a:endParaRPr>
            </a:p>
          </p:txBody>
        </p:sp>
        <p:sp>
          <p:nvSpPr>
            <p:cNvPr id="141" name="Shape 325"/>
            <p:cNvSpPr/>
            <p:nvPr/>
          </p:nvSpPr>
          <p:spPr>
            <a:xfrm>
              <a:off x="4581876" y="4164085"/>
              <a:ext cx="1804429" cy="471322"/>
            </a:xfrm>
            <a:prstGeom prst="rect">
              <a:avLst/>
            </a:prstGeom>
            <a:solidFill>
              <a:sysClr val="window" lastClr="FFFFFF">
                <a:alpha val="10000"/>
              </a:sysClr>
            </a:solidFill>
            <a:ln w="12700" cap="flat" cmpd="sng" algn="ctr">
              <a:gradFill flip="none" rotWithShape="1">
                <a:gsLst>
                  <a:gs pos="85000">
                    <a:sysClr val="window" lastClr="FFFFFF">
                      <a:alpha val="0"/>
                    </a:sysClr>
                  </a:gs>
                  <a:gs pos="15000">
                    <a:sysClr val="window" lastClr="FFFFFF">
                      <a:alpha val="0"/>
                    </a:sysClr>
                  </a:gs>
                  <a:gs pos="100000">
                    <a:sysClr val="window" lastClr="FFFFFF"/>
                  </a:gs>
                  <a:gs pos="0">
                    <a:sysClr val="window" lastClr="FFFFFF"/>
                  </a:gs>
                </a:gsLst>
                <a:lin ang="0" scaled="0"/>
              </a:gradFill>
              <a:prstDash val="solid"/>
            </a:ln>
            <a:effectLst/>
          </p:spPr>
          <p:txBody>
            <a:bodyPr rtlCol="0" anchor="ctr"/>
            <a:lstStyle/>
            <a:p>
              <a:pPr algn="ctr" defTabSz="281520">
                <a:spcBef>
                  <a:spcPct val="0"/>
                </a:spcBef>
                <a:spcAft>
                  <a:spcPct val="0"/>
                </a:spcAft>
                <a:defRPr/>
              </a:pPr>
              <a:endParaRPr lang="zh-CN" altLang="en-US" sz="842" kern="0">
                <a:solidFill>
                  <a:prstClr val="white"/>
                </a:solidFill>
                <a:ea typeface="微软雅黑" panose="020B0503020204020204" pitchFamily="34" charset="-122"/>
                <a:cs typeface="Arial" panose="020B0604020202020204" pitchFamily="34" charset="0"/>
                <a:sym typeface="Akkurat Pro" panose="020B0504020101020102"/>
              </a:endParaRPr>
            </a:p>
          </p:txBody>
        </p:sp>
        <p:sp>
          <p:nvSpPr>
            <p:cNvPr id="142" name="Shape 325"/>
            <p:cNvSpPr/>
            <p:nvPr/>
          </p:nvSpPr>
          <p:spPr>
            <a:xfrm>
              <a:off x="6530919" y="4168932"/>
              <a:ext cx="1804429" cy="471322"/>
            </a:xfrm>
            <a:prstGeom prst="rect">
              <a:avLst/>
            </a:prstGeom>
            <a:solidFill>
              <a:sysClr val="window" lastClr="FFFFFF">
                <a:alpha val="10000"/>
              </a:sysClr>
            </a:solidFill>
            <a:ln w="12700" cap="flat" cmpd="sng" algn="ctr">
              <a:gradFill flip="none" rotWithShape="1">
                <a:gsLst>
                  <a:gs pos="85000">
                    <a:sysClr val="window" lastClr="FFFFFF">
                      <a:alpha val="0"/>
                    </a:sysClr>
                  </a:gs>
                  <a:gs pos="15000">
                    <a:sysClr val="window" lastClr="FFFFFF">
                      <a:alpha val="0"/>
                    </a:sysClr>
                  </a:gs>
                  <a:gs pos="100000">
                    <a:sysClr val="window" lastClr="FFFFFF"/>
                  </a:gs>
                  <a:gs pos="0">
                    <a:sysClr val="window" lastClr="FFFFFF"/>
                  </a:gs>
                </a:gsLst>
                <a:lin ang="0" scaled="0"/>
              </a:gradFill>
              <a:prstDash val="solid"/>
            </a:ln>
            <a:effectLst/>
          </p:spPr>
          <p:txBody>
            <a:bodyPr rtlCol="0" anchor="ctr"/>
            <a:lstStyle/>
            <a:p>
              <a:pPr algn="ctr" defTabSz="281520">
                <a:spcBef>
                  <a:spcPct val="0"/>
                </a:spcBef>
                <a:spcAft>
                  <a:spcPct val="0"/>
                </a:spcAft>
                <a:defRPr/>
              </a:pPr>
              <a:endParaRPr lang="zh-CN" altLang="en-US" sz="842" kern="0">
                <a:solidFill>
                  <a:prstClr val="white"/>
                </a:solidFill>
                <a:ea typeface="微软雅黑" panose="020B0503020204020204" pitchFamily="34" charset="-122"/>
                <a:cs typeface="Arial" panose="020B0604020202020204" pitchFamily="34" charset="0"/>
                <a:sym typeface="Akkurat Pro" panose="020B0504020101020102"/>
              </a:endParaRPr>
            </a:p>
          </p:txBody>
        </p:sp>
        <p:pic>
          <p:nvPicPr>
            <p:cNvPr id="136" name="图片 135"/>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7122982" y="3608805"/>
              <a:ext cx="620303" cy="471209"/>
            </a:xfrm>
            <a:prstGeom prst="rect">
              <a:avLst/>
            </a:prstGeom>
          </p:spPr>
        </p:pic>
        <p:pic>
          <p:nvPicPr>
            <p:cNvPr id="137" name="图片 136"/>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5009142" y="4241238"/>
              <a:ext cx="842389" cy="287961"/>
            </a:xfrm>
            <a:prstGeom prst="rect">
              <a:avLst/>
            </a:prstGeom>
          </p:spPr>
        </p:pic>
        <p:pic>
          <p:nvPicPr>
            <p:cNvPr id="138" name="图片 137"/>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5009142" y="3742861"/>
              <a:ext cx="910598" cy="263598"/>
            </a:xfrm>
            <a:prstGeom prst="rect">
              <a:avLst/>
            </a:prstGeom>
          </p:spPr>
        </p:pic>
      </p:grpSp>
      <p:sp>
        <p:nvSpPr>
          <p:cNvPr id="147" name="椭圆 146"/>
          <p:cNvSpPr/>
          <p:nvPr/>
        </p:nvSpPr>
        <p:spPr>
          <a:xfrm>
            <a:off x="967438" y="4343348"/>
            <a:ext cx="118144" cy="104705"/>
          </a:xfrm>
          <a:prstGeom prst="ellipse">
            <a:avLst/>
          </a:prstGeom>
          <a:solidFill>
            <a:sysClr val="window" lastClr="FFFFFF"/>
          </a:solidFill>
          <a:ln w="25400" cap="flat" cmpd="sng" algn="ctr">
            <a:noFill/>
            <a:prstDash val="solid"/>
          </a:ln>
          <a:effectLst/>
        </p:spPr>
        <p:txBody>
          <a:bodyPr rtlCol="0" anchor="ctr"/>
          <a:lstStyle/>
          <a:p>
            <a:pPr algn="ctr" defTabSz="833043">
              <a:spcBef>
                <a:spcPct val="0"/>
              </a:spcBef>
              <a:spcAft>
                <a:spcPct val="0"/>
              </a:spcAft>
              <a:defRPr/>
            </a:pPr>
            <a:endParaRPr lang="zh-CN" altLang="en-US" sz="1640" kern="0">
              <a:solidFill>
                <a:prstClr val="white"/>
              </a:solidFill>
              <a:ea typeface="微软雅黑" panose="020B0503020204020204" pitchFamily="34" charset="-122"/>
              <a:cs typeface="Arial"/>
            </a:endParaRPr>
          </a:p>
        </p:txBody>
      </p:sp>
      <p:sp>
        <p:nvSpPr>
          <p:cNvPr id="148" name="椭圆 147"/>
          <p:cNvSpPr/>
          <p:nvPr/>
        </p:nvSpPr>
        <p:spPr>
          <a:xfrm>
            <a:off x="9781238" y="2717748"/>
            <a:ext cx="118144" cy="104705"/>
          </a:xfrm>
          <a:prstGeom prst="ellipse">
            <a:avLst/>
          </a:prstGeom>
          <a:solidFill>
            <a:sysClr val="window" lastClr="FFFFFF"/>
          </a:solidFill>
          <a:ln w="25400" cap="flat" cmpd="sng" algn="ctr">
            <a:noFill/>
            <a:prstDash val="solid"/>
          </a:ln>
          <a:effectLst/>
        </p:spPr>
        <p:txBody>
          <a:bodyPr rtlCol="0" anchor="ctr"/>
          <a:lstStyle/>
          <a:p>
            <a:pPr algn="ctr" defTabSz="833043">
              <a:spcBef>
                <a:spcPct val="0"/>
              </a:spcBef>
              <a:spcAft>
                <a:spcPct val="0"/>
              </a:spcAft>
              <a:defRPr/>
            </a:pPr>
            <a:endParaRPr lang="zh-CN" altLang="en-US" sz="1640" kern="0">
              <a:solidFill>
                <a:prstClr val="white"/>
              </a:solidFill>
              <a:ea typeface="微软雅黑" panose="020B0503020204020204" pitchFamily="34" charset="-122"/>
              <a:cs typeface="Arial"/>
            </a:endParaRPr>
          </a:p>
        </p:txBody>
      </p:sp>
    </p:spTree>
    <p:extLst>
      <p:ext uri="{BB962C8B-B14F-4D97-AF65-F5344CB8AC3E}">
        <p14:creationId xmlns:p14="http://schemas.microsoft.com/office/powerpoint/2010/main" val="60699767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2022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1858" y="331956"/>
            <a:ext cx="11521668" cy="523220"/>
          </a:xfrm>
          <a:prstGeom prst="rect">
            <a:avLst/>
          </a:prstGeom>
        </p:spPr>
        <p:txBody>
          <a:bodyPr wrap="square">
            <a:spAutoFit/>
          </a:bodyPr>
          <a:lstStyle/>
          <a:p>
            <a:r>
              <a:rPr lang="en-US" altLang="zh-CN" sz="2800" dirty="0">
                <a:solidFill>
                  <a:schemeClr val="tx2"/>
                </a:solidFill>
                <a:ea typeface="微软雅黑" panose="020B0503020204020204" pitchFamily="34" charset="-122"/>
                <a:cs typeface="Times New Roman" panose="02020603050405020304" pitchFamily="18" charset="0"/>
              </a:rPr>
              <a:t>15 Years of Effort to Make Huawei Storage Grow</a:t>
            </a:r>
            <a:endParaRPr lang="zh-CN" altLang="en-US" sz="2800" dirty="0">
              <a:solidFill>
                <a:schemeClr val="tx2"/>
              </a:solidFill>
              <a:ea typeface="微软雅黑" panose="020B0503020204020204" pitchFamily="34" charset="-122"/>
            </a:endParaRPr>
          </a:p>
        </p:txBody>
      </p:sp>
      <p:sp>
        <p:nvSpPr>
          <p:cNvPr id="21" name="圆角矩形​​ 16"/>
          <p:cNvSpPr/>
          <p:nvPr/>
        </p:nvSpPr>
        <p:spPr bwMode="auto">
          <a:xfrm>
            <a:off x="4373083" y="1234619"/>
            <a:ext cx="3377522" cy="1529328"/>
          </a:xfrm>
          <a:prstGeom prst="rect">
            <a:avLst/>
          </a:prstGeom>
          <a:blipFill dpi="0" rotWithShape="1">
            <a:blip r:embed="rId3" cstate="print"/>
            <a:srcRect/>
            <a:stretch>
              <a:fillRect t="-11836" b="-18664"/>
            </a:stretch>
          </a:blipFill>
          <a:ln w="12700" cap="flat" cmpd="sng" algn="ctr">
            <a:noFill/>
            <a:prstDash val="solid"/>
            <a:miter lim="800000"/>
          </a:ln>
          <a:effectLst/>
        </p:spPr>
        <p:txBody>
          <a:bodyPr lIns="91318" tIns="45660" rIns="91318" bIns="45660" anchor="ctr"/>
          <a:lstStyle/>
          <a:p>
            <a:pPr marL="0" marR="0" lvl="0" indent="0" algn="ctr" defTabSz="1217341"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a:ln>
                <a:noFill/>
              </a:ln>
              <a:solidFill>
                <a:prstClr val="white"/>
              </a:solidFill>
              <a:effectLst/>
              <a:uLnTx/>
              <a:uFillTx/>
              <a:latin typeface="Calibri" pitchFamily="34" charset="0"/>
              <a:ea typeface="黑体" panose="02010609060101010101" pitchFamily="49" charset="-122"/>
              <a:cs typeface="Calibri" pitchFamily="34" charset="0"/>
            </a:endParaRPr>
          </a:p>
        </p:txBody>
      </p:sp>
      <p:sp>
        <p:nvSpPr>
          <p:cNvPr id="22" name="圆角矩形​​ 6"/>
          <p:cNvSpPr/>
          <p:nvPr/>
        </p:nvSpPr>
        <p:spPr bwMode="auto">
          <a:xfrm>
            <a:off x="7833155" y="1234789"/>
            <a:ext cx="3377522" cy="1529159"/>
          </a:xfrm>
          <a:prstGeom prst="rect">
            <a:avLst/>
          </a:prstGeom>
          <a:noFill/>
          <a:ln w="12700" cap="flat" cmpd="sng" algn="ctr">
            <a:solidFill>
              <a:schemeClr val="tx1">
                <a:lumMod val="90000"/>
                <a:lumOff val="10000"/>
                <a:alpha val="91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a:ln>
                <a:noFill/>
              </a:ln>
              <a:solidFill>
                <a:srgbClr val="1D1D1A"/>
              </a:solidFill>
              <a:effectLst/>
              <a:uLnTx/>
              <a:uFillTx/>
              <a:latin typeface="Arial"/>
              <a:ea typeface="黑体" panose="02010609060101010101" pitchFamily="49" charset="-122"/>
              <a:cs typeface="+mn-cs"/>
            </a:endParaRPr>
          </a:p>
        </p:txBody>
      </p:sp>
      <p:sp>
        <p:nvSpPr>
          <p:cNvPr id="23" name="圆角矩形​​ 4"/>
          <p:cNvSpPr/>
          <p:nvPr/>
        </p:nvSpPr>
        <p:spPr bwMode="auto">
          <a:xfrm>
            <a:off x="913011" y="1234789"/>
            <a:ext cx="3377522" cy="1529159"/>
          </a:xfrm>
          <a:prstGeom prst="rect">
            <a:avLst/>
          </a:prstGeom>
          <a:noFill/>
          <a:ln w="12700" cap="flat" cmpd="sng" algn="ctr">
            <a:solidFill>
              <a:schemeClr val="tx1">
                <a:lumMod val="90000"/>
                <a:lumOff val="10000"/>
                <a:alpha val="91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a:ln>
                <a:noFill/>
              </a:ln>
              <a:solidFill>
                <a:srgbClr val="1D1D1A"/>
              </a:solidFill>
              <a:effectLst/>
              <a:uLnTx/>
              <a:uFillTx/>
              <a:latin typeface="Arial"/>
              <a:ea typeface="黑体" panose="02010609060101010101" pitchFamily="49" charset="-122"/>
              <a:cs typeface="+mn-cs"/>
            </a:endParaRPr>
          </a:p>
        </p:txBody>
      </p:sp>
      <p:sp>
        <p:nvSpPr>
          <p:cNvPr id="24" name="圆角矩形​​ 5"/>
          <p:cNvSpPr/>
          <p:nvPr/>
        </p:nvSpPr>
        <p:spPr bwMode="auto">
          <a:xfrm>
            <a:off x="913011" y="4492923"/>
            <a:ext cx="3377522" cy="1529159"/>
          </a:xfrm>
          <a:prstGeom prst="rect">
            <a:avLst/>
          </a:prstGeom>
          <a:noFill/>
          <a:ln w="12700" cap="flat" cmpd="sng" algn="ctr">
            <a:solidFill>
              <a:schemeClr val="tx1">
                <a:lumMod val="90000"/>
                <a:lumOff val="10000"/>
                <a:alpha val="91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1D1D1A"/>
                </a:solidFill>
                <a:effectLst/>
                <a:uLnTx/>
                <a:uFillTx/>
                <a:latin typeface="Arial"/>
                <a:ea typeface="黑体" panose="02010609060101010101" pitchFamily="49" charset="-122"/>
                <a:cs typeface="+mn-cs"/>
              </a:rPr>
              <a:t>`</a:t>
            </a:r>
            <a:endParaRPr kumimoji="0" lang="zh-CN" altLang="en-US" sz="2000" b="0" i="0" u="none" strike="noStrike" kern="0" cap="none" spc="0" normalizeH="0" baseline="0" noProof="0" dirty="0">
              <a:ln>
                <a:noFill/>
              </a:ln>
              <a:solidFill>
                <a:srgbClr val="1D1D1A"/>
              </a:solidFill>
              <a:effectLst/>
              <a:uLnTx/>
              <a:uFillTx/>
              <a:latin typeface="Arial"/>
              <a:ea typeface="黑体" panose="02010609060101010101" pitchFamily="49" charset="-122"/>
              <a:cs typeface="+mn-cs"/>
            </a:endParaRPr>
          </a:p>
        </p:txBody>
      </p:sp>
      <p:sp>
        <p:nvSpPr>
          <p:cNvPr id="25" name="圆角矩形​​ 3"/>
          <p:cNvSpPr/>
          <p:nvPr/>
        </p:nvSpPr>
        <p:spPr bwMode="auto">
          <a:xfrm>
            <a:off x="7833155" y="4492923"/>
            <a:ext cx="3377522" cy="1529159"/>
          </a:xfrm>
          <a:prstGeom prst="rect">
            <a:avLst/>
          </a:prstGeom>
          <a:noFill/>
          <a:ln w="12700" cap="flat" cmpd="sng" algn="ctr">
            <a:solidFill>
              <a:schemeClr val="tx1">
                <a:lumMod val="90000"/>
                <a:lumOff val="10000"/>
                <a:alpha val="91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a:ln>
                <a:noFill/>
              </a:ln>
              <a:solidFill>
                <a:srgbClr val="1D1D1A"/>
              </a:solidFill>
              <a:effectLst/>
              <a:uLnTx/>
              <a:uFillTx/>
              <a:latin typeface="Arial"/>
              <a:ea typeface="黑体" panose="02010609060101010101" pitchFamily="49" charset="-122"/>
              <a:cs typeface="+mn-cs"/>
            </a:endParaRPr>
          </a:p>
        </p:txBody>
      </p:sp>
      <p:pic>
        <p:nvPicPr>
          <p:cNvPr id="26" name="图片 25" descr="硅谷_副本.jpg"/>
          <p:cNvPicPr>
            <a:picLocks noChangeAspect="1"/>
          </p:cNvPicPr>
          <p:nvPr/>
        </p:nvPicPr>
        <p:blipFill>
          <a:blip r:embed="rId4" cstate="print"/>
          <a:stretch>
            <a:fillRect/>
          </a:stretch>
        </p:blipFill>
        <p:spPr>
          <a:xfrm>
            <a:off x="4373084" y="4492923"/>
            <a:ext cx="3377522" cy="1529159"/>
          </a:xfrm>
          <a:prstGeom prst="rect">
            <a:avLst/>
          </a:prstGeom>
          <a:blipFill dpi="0" rotWithShape="1">
            <a:blip r:embed="rId3" cstate="print"/>
            <a:srcRect/>
            <a:stretch>
              <a:fillRect t="-11836" b="-18664"/>
            </a:stretch>
          </a:blipFill>
          <a:ln>
            <a:noFill/>
          </a:ln>
        </p:spPr>
      </p:pic>
      <p:sp>
        <p:nvSpPr>
          <p:cNvPr id="27" name="圆角矩形​​ 2"/>
          <p:cNvSpPr/>
          <p:nvPr/>
        </p:nvSpPr>
        <p:spPr bwMode="auto">
          <a:xfrm>
            <a:off x="4373083" y="2863856"/>
            <a:ext cx="3377522" cy="1529159"/>
          </a:xfrm>
          <a:prstGeom prst="rect">
            <a:avLst/>
          </a:prstGeom>
          <a:noFill/>
          <a:ln w="12700" cap="flat" cmpd="sng" algn="ctr">
            <a:solidFill>
              <a:schemeClr val="tx1">
                <a:lumMod val="90000"/>
                <a:lumOff val="10000"/>
                <a:alpha val="91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a:ln>
                <a:noFill/>
              </a:ln>
              <a:solidFill>
                <a:srgbClr val="1D1D1A"/>
              </a:solidFill>
              <a:effectLst/>
              <a:uLnTx/>
              <a:uFillTx/>
              <a:latin typeface="Arial"/>
              <a:ea typeface="黑体" panose="02010609060101010101" pitchFamily="49" charset="-122"/>
              <a:cs typeface="+mn-cs"/>
            </a:endParaRPr>
          </a:p>
        </p:txBody>
      </p:sp>
      <p:pic>
        <p:nvPicPr>
          <p:cNvPr id="28" name="图片 27" descr="成研所_副本.jpg"/>
          <p:cNvPicPr>
            <a:picLocks/>
          </p:cNvPicPr>
          <p:nvPr/>
        </p:nvPicPr>
        <p:blipFill>
          <a:blip r:embed="rId5" cstate="print"/>
          <a:stretch>
            <a:fillRect/>
          </a:stretch>
        </p:blipFill>
        <p:spPr>
          <a:xfrm>
            <a:off x="7833155" y="2863856"/>
            <a:ext cx="3377522" cy="1529159"/>
          </a:xfrm>
          <a:prstGeom prst="rect">
            <a:avLst/>
          </a:prstGeom>
          <a:blipFill dpi="0" rotWithShape="1">
            <a:blip r:embed="rId3" cstate="print"/>
            <a:srcRect/>
            <a:stretch>
              <a:fillRect t="-11836" b="-18664"/>
            </a:stretch>
          </a:blipFill>
          <a:ln>
            <a:noFill/>
          </a:ln>
        </p:spPr>
      </p:pic>
      <p:pic>
        <p:nvPicPr>
          <p:cNvPr id="29" name="图片 28" descr="com200707280169_N_副本_副本.jpg"/>
          <p:cNvPicPr>
            <a:picLocks noChangeAspect="1"/>
          </p:cNvPicPr>
          <p:nvPr/>
        </p:nvPicPr>
        <p:blipFill>
          <a:blip r:embed="rId6" cstate="print"/>
          <a:stretch>
            <a:fillRect/>
          </a:stretch>
        </p:blipFill>
        <p:spPr>
          <a:xfrm>
            <a:off x="913012" y="2863856"/>
            <a:ext cx="3377521" cy="1529159"/>
          </a:xfrm>
          <a:prstGeom prst="rect">
            <a:avLst/>
          </a:prstGeom>
          <a:blipFill dpi="0" rotWithShape="1">
            <a:blip r:embed="rId3" cstate="print"/>
            <a:srcRect/>
            <a:stretch>
              <a:fillRect t="-11836" b="-18664"/>
            </a:stretch>
          </a:blipFill>
          <a:ln>
            <a:noFill/>
          </a:ln>
        </p:spPr>
      </p:pic>
      <p:sp>
        <p:nvSpPr>
          <p:cNvPr id="30" name="TextBox 7"/>
          <p:cNvSpPr txBox="1">
            <a:spLocks noChangeArrowheads="1"/>
          </p:cNvSpPr>
          <p:nvPr/>
        </p:nvSpPr>
        <p:spPr bwMode="auto">
          <a:xfrm>
            <a:off x="5266756" y="3230552"/>
            <a:ext cx="1590179" cy="769441"/>
          </a:xfrm>
          <a:prstGeom prst="rect">
            <a:avLst/>
          </a:prstGeom>
          <a:noFill/>
          <a:ln w="9525">
            <a:noFill/>
            <a:miter lim="800000"/>
            <a:headEnd/>
            <a:tailEnd/>
          </a:ln>
        </p:spPr>
        <p:txBody>
          <a:bodyPr wrap="none" lIns="0" tIns="0" rIns="0" bIns="0">
            <a:spAutoFit/>
          </a:bodyPr>
          <a:lstStyle/>
          <a:p>
            <a:pPr marL="0" marR="0" lvl="0" indent="0" algn="ctr" defTabSz="1217341" eaLnBrk="1" fontAlgn="ctr" latinLnBrk="0" hangingPunct="1">
              <a:lnSpc>
                <a:spcPct val="100000"/>
              </a:lnSpc>
              <a:spcBef>
                <a:spcPts val="0"/>
              </a:spcBef>
              <a:spcAft>
                <a:spcPts val="0"/>
              </a:spcAft>
              <a:buClrTx/>
              <a:buSzTx/>
              <a:buFontTx/>
              <a:buNone/>
              <a:tabLst/>
              <a:defRPr/>
            </a:pPr>
            <a:r>
              <a:rPr lang="en-US" altLang="zh-CN" sz="3200" kern="0" dirty="0">
                <a:solidFill>
                  <a:srgbClr val="FFC000"/>
                </a:solidFill>
                <a:latin typeface="Impact" pitchFamily="34" charset="0"/>
                <a:ea typeface="华文细黑" pitchFamily="2" charset="-122"/>
                <a:cs typeface="Calibri" pitchFamily="34" charset="0"/>
              </a:rPr>
              <a:t>40</a:t>
            </a:r>
            <a:r>
              <a:rPr kumimoji="0" lang="en-US" altLang="zh-CN" sz="3200" b="0" i="0" u="none" strike="noStrike" kern="0" cap="none" spc="0" normalizeH="0" baseline="0" noProof="0" dirty="0">
                <a:ln>
                  <a:noFill/>
                </a:ln>
                <a:solidFill>
                  <a:srgbClr val="FFC000"/>
                </a:solidFill>
                <a:effectLst/>
                <a:uLnTx/>
                <a:uFillTx/>
                <a:latin typeface="Impact" pitchFamily="34" charset="0"/>
                <a:ea typeface="华文细黑" pitchFamily="2" charset="-122"/>
                <a:cs typeface="Calibri" pitchFamily="34" charset="0"/>
              </a:rPr>
              <a:t>00+</a:t>
            </a:r>
          </a:p>
          <a:p>
            <a:pPr marL="0" marR="0" lvl="0" indent="0" algn="ctr" defTabSz="1217341"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chemeClr val="tx2"/>
                </a:solidFill>
                <a:effectLst/>
                <a:uLnTx/>
                <a:uFillTx/>
                <a:ea typeface="华文细黑" pitchFamily="2" charset="-122"/>
                <a:cs typeface="Calibri" pitchFamily="34" charset="0"/>
              </a:rPr>
              <a:t>R&amp;D Engineers</a:t>
            </a:r>
            <a:endParaRPr kumimoji="0" lang="zh-CN" altLang="en-US" sz="1800" b="0" i="0" u="none" strike="noStrike" kern="0" cap="none" spc="0" normalizeH="0" baseline="0" noProof="0" dirty="0">
              <a:ln>
                <a:noFill/>
              </a:ln>
              <a:solidFill>
                <a:schemeClr val="tx2"/>
              </a:solidFill>
              <a:effectLst/>
              <a:uLnTx/>
              <a:uFillTx/>
              <a:ea typeface="华文细黑" pitchFamily="2" charset="-122"/>
              <a:cs typeface="Calibri" pitchFamily="34" charset="0"/>
            </a:endParaRPr>
          </a:p>
        </p:txBody>
      </p:sp>
      <p:sp>
        <p:nvSpPr>
          <p:cNvPr id="31" name="TextBox 9"/>
          <p:cNvSpPr txBox="1">
            <a:spLocks noChangeArrowheads="1"/>
          </p:cNvSpPr>
          <p:nvPr/>
        </p:nvSpPr>
        <p:spPr bwMode="auto">
          <a:xfrm>
            <a:off x="7912503" y="1530435"/>
            <a:ext cx="3218831" cy="769441"/>
          </a:xfrm>
          <a:prstGeom prst="rect">
            <a:avLst/>
          </a:prstGeom>
          <a:noFill/>
          <a:ln w="9525">
            <a:noFill/>
            <a:miter lim="800000"/>
            <a:headEnd/>
            <a:tailEnd/>
          </a:ln>
        </p:spPr>
        <p:txBody>
          <a:bodyPr wrap="none" lIns="0" tIns="0" rIns="0" bIns="0">
            <a:spAutoFit/>
          </a:bodyPr>
          <a:lstStyle/>
          <a:p>
            <a:pPr marL="0" marR="0" lvl="0" indent="0" algn="ctr" defTabSz="1217341" eaLnBrk="1" fontAlgn="ctr"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a:ln>
                  <a:noFill/>
                </a:ln>
                <a:solidFill>
                  <a:srgbClr val="FFC000"/>
                </a:solidFill>
                <a:effectLst/>
                <a:uLnTx/>
                <a:uFillTx/>
                <a:latin typeface="Impact" pitchFamily="34" charset="0"/>
                <a:ea typeface="华文细黑" pitchFamily="2" charset="-122"/>
                <a:cs typeface="Calibri" pitchFamily="34" charset="0"/>
              </a:rPr>
              <a:t>30+</a:t>
            </a:r>
          </a:p>
          <a:p>
            <a:pPr marL="0" marR="0" lvl="0" indent="0" algn="ctr" defTabSz="1217341" eaLnBrk="1" fontAlgn="ctr"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chemeClr val="tx2"/>
                </a:solidFill>
                <a:effectLst/>
                <a:uLnTx/>
                <a:uFillTx/>
                <a:ea typeface="华文细黑" pitchFamily="2" charset="-122"/>
                <a:cs typeface="Calibri" pitchFamily="34" charset="0"/>
              </a:rPr>
              <a:t>Industry Organization Members</a:t>
            </a:r>
          </a:p>
        </p:txBody>
      </p:sp>
      <p:sp>
        <p:nvSpPr>
          <p:cNvPr id="32" name="TextBox 11"/>
          <p:cNvSpPr txBox="1">
            <a:spLocks noChangeArrowheads="1"/>
          </p:cNvSpPr>
          <p:nvPr/>
        </p:nvSpPr>
        <p:spPr bwMode="auto">
          <a:xfrm>
            <a:off x="1774624" y="4859620"/>
            <a:ext cx="1654300" cy="769441"/>
          </a:xfrm>
          <a:prstGeom prst="rect">
            <a:avLst/>
          </a:prstGeom>
          <a:noFill/>
          <a:ln w="9525">
            <a:noFill/>
            <a:miter lim="800000"/>
            <a:headEnd/>
            <a:tailEnd/>
          </a:ln>
        </p:spPr>
        <p:txBody>
          <a:bodyPr wrap="none" lIns="0" tIns="0" rIns="0" bIns="0">
            <a:spAutoFit/>
          </a:bodyPr>
          <a:lstStyle/>
          <a:p>
            <a:pPr marL="0" marR="0" lvl="0" indent="0" algn="ctr" defTabSz="1217341" eaLnBrk="1" fontAlgn="ctr" latinLnBrk="0" hangingPunct="1">
              <a:lnSpc>
                <a:spcPct val="100000"/>
              </a:lnSpc>
              <a:spcBef>
                <a:spcPts val="0"/>
              </a:spcBef>
              <a:spcAft>
                <a:spcPts val="0"/>
              </a:spcAft>
              <a:buClrTx/>
              <a:buSzTx/>
              <a:buFontTx/>
              <a:buNone/>
              <a:tabLst/>
              <a:defRPr/>
            </a:pPr>
            <a:r>
              <a:rPr lang="en-US" altLang="zh-CN" sz="3200" kern="0" dirty="0">
                <a:solidFill>
                  <a:srgbClr val="FFC000"/>
                </a:solidFill>
                <a:latin typeface="Impact" pitchFamily="34" charset="0"/>
                <a:ea typeface="华文细黑" pitchFamily="2" charset="-122"/>
                <a:cs typeface="Calibri" pitchFamily="34" charset="0"/>
              </a:rPr>
              <a:t>16</a:t>
            </a:r>
            <a:r>
              <a:rPr kumimoji="0" lang="en-US" altLang="zh-CN" sz="3200" b="0" i="0" u="none" strike="noStrike" kern="0" cap="none" spc="0" normalizeH="0" baseline="0" noProof="0" dirty="0">
                <a:ln>
                  <a:noFill/>
                </a:ln>
                <a:solidFill>
                  <a:srgbClr val="FFC000"/>
                </a:solidFill>
                <a:effectLst/>
                <a:uLnTx/>
                <a:uFillTx/>
                <a:latin typeface="Impact" pitchFamily="34" charset="0"/>
                <a:ea typeface="华文细黑" pitchFamily="2" charset="-122"/>
                <a:cs typeface="Calibri" pitchFamily="34" charset="0"/>
              </a:rPr>
              <a:t>00+</a:t>
            </a:r>
          </a:p>
          <a:p>
            <a:pPr marL="0" marR="0" lvl="0" indent="0" algn="ctr" defTabSz="1217341"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chemeClr val="tx2"/>
                </a:solidFill>
                <a:effectLst/>
                <a:uLnTx/>
                <a:uFillTx/>
                <a:ea typeface="华文细黑" pitchFamily="2" charset="-122"/>
                <a:cs typeface="Calibri" pitchFamily="34" charset="0"/>
              </a:rPr>
              <a:t>Storage Patents</a:t>
            </a:r>
          </a:p>
        </p:txBody>
      </p:sp>
      <p:sp>
        <p:nvSpPr>
          <p:cNvPr id="33" name="TextBox 13"/>
          <p:cNvSpPr txBox="1">
            <a:spLocks noChangeArrowheads="1"/>
          </p:cNvSpPr>
          <p:nvPr/>
        </p:nvSpPr>
        <p:spPr bwMode="auto">
          <a:xfrm>
            <a:off x="1114188" y="1530435"/>
            <a:ext cx="2975173" cy="1045799"/>
          </a:xfrm>
          <a:prstGeom prst="rect">
            <a:avLst/>
          </a:prstGeom>
          <a:noFill/>
          <a:ln w="9525">
            <a:noFill/>
            <a:miter lim="800000"/>
            <a:headEnd/>
            <a:tailEnd/>
          </a:ln>
        </p:spPr>
        <p:txBody>
          <a:bodyPr wrap="none" lIns="0" tIns="0" rIns="0" bIns="0">
            <a:spAutoFit/>
          </a:bodyPr>
          <a:lstStyle/>
          <a:p>
            <a:pPr marL="0" marR="0" lvl="0" indent="0" algn="ctr" defTabSz="1217341"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a:ln>
                  <a:noFill/>
                </a:ln>
                <a:solidFill>
                  <a:srgbClr val="FFC000"/>
                </a:solidFill>
                <a:effectLst/>
                <a:uLnTx/>
                <a:uFillTx/>
                <a:latin typeface="Impact" pitchFamily="34" charset="0"/>
                <a:ea typeface="华文细黑" pitchFamily="2" charset="-122"/>
                <a:cs typeface="Calibri" pitchFamily="34" charset="0"/>
              </a:rPr>
              <a:t>18+</a:t>
            </a:r>
            <a:r>
              <a:rPr kumimoji="0" lang="en-US" altLang="zh-CN" sz="3200" b="0" i="0" u="none" strike="noStrike" kern="0" cap="none" spc="0" normalizeH="0" baseline="0" noProof="0" dirty="0">
                <a:ln>
                  <a:noFill/>
                </a:ln>
                <a:solidFill>
                  <a:srgbClr val="1D1D1A"/>
                </a:solidFill>
                <a:effectLst/>
                <a:uLnTx/>
                <a:uFillTx/>
                <a:ea typeface="华文细黑" pitchFamily="2" charset="-122"/>
                <a:cs typeface="Calibri" pitchFamily="34" charset="0"/>
              </a:rPr>
              <a:t> </a:t>
            </a:r>
            <a:r>
              <a:rPr kumimoji="0" lang="en-US" altLang="zh-CN" sz="1800" b="0" i="0" u="none" strike="noStrike" kern="0" cap="none" spc="0" normalizeH="0" baseline="0" noProof="0" dirty="0">
                <a:ln>
                  <a:noFill/>
                </a:ln>
                <a:solidFill>
                  <a:schemeClr val="tx2"/>
                </a:solidFill>
                <a:effectLst/>
                <a:uLnTx/>
                <a:uFillTx/>
                <a:ea typeface="华文细黑" pitchFamily="2" charset="-122"/>
                <a:cs typeface="Calibri" pitchFamily="34" charset="0"/>
              </a:rPr>
              <a:t>Years </a:t>
            </a:r>
          </a:p>
          <a:p>
            <a:pPr algn="ctr" defTabSz="1216124"/>
            <a:r>
              <a:rPr lang="en-US" altLang="zh-CN" sz="1798" dirty="0">
                <a:solidFill>
                  <a:schemeClr val="bg2"/>
                </a:solidFill>
                <a:latin typeface="Arial" panose="020B0604020202020204" pitchFamily="34" charset="0"/>
                <a:ea typeface="华文细黑" pitchFamily="2" charset="-122"/>
                <a:cs typeface="Arial" panose="020B0604020202020204" pitchFamily="34" charset="0"/>
              </a:rPr>
              <a:t>Acquired Huawei-Symantec  </a:t>
            </a:r>
          </a:p>
          <a:p>
            <a:pPr algn="ctr" defTabSz="1216124"/>
            <a:r>
              <a:rPr lang="en-US" altLang="zh-CN" sz="1798" dirty="0">
                <a:solidFill>
                  <a:schemeClr val="bg2"/>
                </a:solidFill>
                <a:latin typeface="Arial" panose="020B0604020202020204" pitchFamily="34" charset="0"/>
                <a:ea typeface="华文细黑" pitchFamily="2" charset="-122"/>
                <a:cs typeface="Arial" panose="020B0604020202020204" pitchFamily="34" charset="0"/>
              </a:rPr>
              <a:t>in 2012</a:t>
            </a:r>
          </a:p>
        </p:txBody>
      </p:sp>
      <p:sp>
        <p:nvSpPr>
          <p:cNvPr id="34" name="TextBox 15"/>
          <p:cNvSpPr txBox="1">
            <a:spLocks noChangeArrowheads="1"/>
          </p:cNvSpPr>
          <p:nvPr/>
        </p:nvSpPr>
        <p:spPr bwMode="auto">
          <a:xfrm>
            <a:off x="8842243" y="4859620"/>
            <a:ext cx="1359346" cy="769441"/>
          </a:xfrm>
          <a:prstGeom prst="rect">
            <a:avLst/>
          </a:prstGeom>
          <a:noFill/>
          <a:ln w="9525">
            <a:noFill/>
            <a:miter lim="800000"/>
            <a:headEnd/>
            <a:tailEnd/>
          </a:ln>
        </p:spPr>
        <p:txBody>
          <a:bodyPr wrap="none" lIns="0" tIns="0" rIns="0" bIns="0">
            <a:spAutoFit/>
          </a:bodyPr>
          <a:lstStyle/>
          <a:p>
            <a:pPr marL="0" marR="0" lvl="0" indent="0" algn="ctr" defTabSz="1217341" eaLnBrk="1" fontAlgn="ctr"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a:ln>
                  <a:noFill/>
                </a:ln>
                <a:solidFill>
                  <a:srgbClr val="FFC000"/>
                </a:solidFill>
                <a:effectLst/>
                <a:uLnTx/>
                <a:uFillTx/>
                <a:latin typeface="Impact" pitchFamily="34" charset="0"/>
                <a:ea typeface="华文细黑" pitchFamily="2" charset="-122"/>
                <a:cs typeface="Calibri" pitchFamily="34" charset="0"/>
              </a:rPr>
              <a:t>12</a:t>
            </a:r>
          </a:p>
          <a:p>
            <a:pPr marL="0" marR="0" lvl="0" indent="0" algn="ctr" defTabSz="1217341" eaLnBrk="1" fontAlgn="ctr"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chemeClr val="tx2"/>
                </a:solidFill>
                <a:effectLst/>
                <a:uLnTx/>
                <a:uFillTx/>
                <a:ea typeface="华文细黑" pitchFamily="2" charset="-122"/>
                <a:cs typeface="Calibri" pitchFamily="34" charset="0"/>
              </a:rPr>
              <a:t>R&amp;D Centers</a:t>
            </a:r>
          </a:p>
        </p:txBody>
      </p:sp>
    </p:spTree>
    <p:extLst>
      <p:ext uri="{BB962C8B-B14F-4D97-AF65-F5344CB8AC3E}">
        <p14:creationId xmlns:p14="http://schemas.microsoft.com/office/powerpoint/2010/main" val="65720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381" y="3797661"/>
            <a:ext cx="12192000" cy="3060340"/>
          </a:xfrm>
          <a:prstGeom prst="rect">
            <a:avLst/>
          </a:prstGeom>
        </p:spPr>
      </p:pic>
      <p:sp>
        <p:nvSpPr>
          <p:cNvPr id="15" name="矩形 14"/>
          <p:cNvSpPr/>
          <p:nvPr/>
        </p:nvSpPr>
        <p:spPr>
          <a:xfrm>
            <a:off x="585839" y="1628408"/>
            <a:ext cx="5080378" cy="707610"/>
          </a:xfrm>
          <a:prstGeom prst="rect">
            <a:avLst/>
          </a:prstGeom>
        </p:spPr>
        <p:txBody>
          <a:bodyPr wrap="square">
            <a:spAutoFit/>
          </a:bodyPr>
          <a:lstStyle/>
          <a:p>
            <a:pPr algn="ctr" defTabSz="914400" eaLnBrk="0" fontAlgn="base" hangingPunct="0">
              <a:spcBef>
                <a:spcPct val="0"/>
              </a:spcBef>
              <a:spcAft>
                <a:spcPct val="0"/>
              </a:spcAft>
            </a:pPr>
            <a:r>
              <a:rPr lang="en-US" altLang="zh-CN" sz="1999" dirty="0">
                <a:solidFill>
                  <a:srgbClr val="FFFF00"/>
                </a:solidFill>
                <a:latin typeface="Arial"/>
                <a:ea typeface="Microsoft YaHei"/>
                <a:cs typeface="+mn-ea"/>
                <a:sym typeface="+mn-lt"/>
              </a:rPr>
              <a:t>ECB Storage Shipment Capacity </a:t>
            </a:r>
          </a:p>
          <a:p>
            <a:pPr algn="ctr" defTabSz="914400" eaLnBrk="0" fontAlgn="base" hangingPunct="0">
              <a:spcBef>
                <a:spcPct val="0"/>
              </a:spcBef>
              <a:spcAft>
                <a:spcPct val="0"/>
              </a:spcAft>
            </a:pPr>
            <a:r>
              <a:rPr lang="en-US" altLang="zh-CN" sz="1999" dirty="0">
                <a:solidFill>
                  <a:srgbClr val="FFFF00"/>
                </a:solidFill>
                <a:latin typeface="Arial"/>
                <a:ea typeface="Microsoft YaHei"/>
                <a:cs typeface="+mn-ea"/>
                <a:sym typeface="+mn-lt"/>
              </a:rPr>
              <a:t>in the China Market</a:t>
            </a:r>
          </a:p>
        </p:txBody>
      </p:sp>
      <p:graphicFrame>
        <p:nvGraphicFramePr>
          <p:cNvPr id="13" name="图表 12"/>
          <p:cNvGraphicFramePr>
            <a:graphicFrameLocks/>
          </p:cNvGraphicFramePr>
          <p:nvPr/>
        </p:nvGraphicFramePr>
        <p:xfrm>
          <a:off x="616775" y="2164542"/>
          <a:ext cx="5018509" cy="3421751"/>
        </p:xfrm>
        <a:graphic>
          <a:graphicData uri="http://schemas.openxmlformats.org/drawingml/2006/chart">
            <c:chart xmlns:c="http://schemas.openxmlformats.org/drawingml/2006/chart" xmlns:r="http://schemas.openxmlformats.org/officeDocument/2006/relationships" r:id="rId4"/>
          </a:graphicData>
        </a:graphic>
      </p:graphicFrame>
      <p:cxnSp>
        <p:nvCxnSpPr>
          <p:cNvPr id="16" name="直接连接符 15"/>
          <p:cNvCxnSpPr/>
          <p:nvPr/>
        </p:nvCxnSpPr>
        <p:spPr>
          <a:xfrm>
            <a:off x="6242397" y="1486410"/>
            <a:ext cx="0" cy="4102831"/>
          </a:xfrm>
          <a:prstGeom prst="line">
            <a:avLst/>
          </a:prstGeom>
          <a:noFill/>
          <a:ln w="6350" cap="flat" cmpd="sng" algn="ctr">
            <a:solidFill>
              <a:schemeClr val="tx2"/>
            </a:solidFill>
            <a:prstDash val="solid"/>
            <a:miter lim="800000"/>
          </a:ln>
          <a:effectLst/>
        </p:spPr>
      </p:cxnSp>
      <p:graphicFrame>
        <p:nvGraphicFramePr>
          <p:cNvPr id="19" name="图表 18"/>
          <p:cNvGraphicFramePr>
            <a:graphicFrameLocks/>
          </p:cNvGraphicFramePr>
          <p:nvPr/>
        </p:nvGraphicFramePr>
        <p:xfrm>
          <a:off x="6537558" y="2060848"/>
          <a:ext cx="4818879" cy="3474746"/>
        </p:xfrm>
        <a:graphic>
          <a:graphicData uri="http://schemas.openxmlformats.org/drawingml/2006/chart">
            <c:chart xmlns:c="http://schemas.openxmlformats.org/drawingml/2006/chart" xmlns:r="http://schemas.openxmlformats.org/officeDocument/2006/relationships" r:id="rId5"/>
          </a:graphicData>
        </a:graphic>
      </p:graphicFrame>
      <p:sp>
        <p:nvSpPr>
          <p:cNvPr id="22" name="矩形 21"/>
          <p:cNvSpPr/>
          <p:nvPr/>
        </p:nvSpPr>
        <p:spPr>
          <a:xfrm>
            <a:off x="6195500" y="1628408"/>
            <a:ext cx="5502992" cy="707610"/>
          </a:xfrm>
          <a:prstGeom prst="rect">
            <a:avLst/>
          </a:prstGeom>
        </p:spPr>
        <p:txBody>
          <a:bodyPr wrap="square">
            <a:spAutoFit/>
          </a:bodyPr>
          <a:lstStyle/>
          <a:p>
            <a:pPr algn="ctr" defTabSz="914400" eaLnBrk="0" fontAlgn="base" hangingPunct="0">
              <a:spcBef>
                <a:spcPct val="0"/>
              </a:spcBef>
              <a:spcAft>
                <a:spcPct val="0"/>
              </a:spcAft>
            </a:pPr>
            <a:r>
              <a:rPr lang="en-US" altLang="zh-CN" sz="1999" dirty="0">
                <a:solidFill>
                  <a:srgbClr val="FFFF00"/>
                </a:solidFill>
                <a:latin typeface="Arial"/>
                <a:ea typeface="Microsoft YaHei"/>
                <a:cs typeface="+mn-ea"/>
                <a:sym typeface="+mn-lt"/>
              </a:rPr>
              <a:t>AFA Market Share Growth Rate </a:t>
            </a:r>
          </a:p>
          <a:p>
            <a:pPr algn="ctr" defTabSz="914400" eaLnBrk="0" fontAlgn="base" hangingPunct="0">
              <a:spcBef>
                <a:spcPct val="0"/>
              </a:spcBef>
              <a:spcAft>
                <a:spcPct val="0"/>
              </a:spcAft>
            </a:pPr>
            <a:r>
              <a:rPr lang="en-US" altLang="zh-CN" sz="1999" dirty="0">
                <a:solidFill>
                  <a:srgbClr val="FFFF00"/>
                </a:solidFill>
                <a:latin typeface="Arial"/>
                <a:ea typeface="Microsoft YaHei"/>
                <a:cs typeface="+mn-ea"/>
                <a:sym typeface="+mn-lt"/>
              </a:rPr>
              <a:t>in the Global Market</a:t>
            </a:r>
          </a:p>
        </p:txBody>
      </p:sp>
      <p:sp>
        <p:nvSpPr>
          <p:cNvPr id="12" name="矩形 3">
            <a:extLst>
              <a:ext uri="{FF2B5EF4-FFF2-40B4-BE49-F238E27FC236}">
                <a16:creationId xmlns:a16="http://schemas.microsoft.com/office/drawing/2014/main" id="{B70C4934-7C80-854A-8316-679A69BF5D7E}"/>
              </a:ext>
            </a:extLst>
          </p:cNvPr>
          <p:cNvSpPr/>
          <p:nvPr/>
        </p:nvSpPr>
        <p:spPr>
          <a:xfrm>
            <a:off x="481806" y="341136"/>
            <a:ext cx="10585176" cy="830868"/>
          </a:xfrm>
          <a:prstGeom prst="rect">
            <a:avLst/>
          </a:prstGeom>
        </p:spPr>
        <p:txBody>
          <a:bodyPr wrap="square">
            <a:spAutoFit/>
          </a:bodyPr>
          <a:lstStyle/>
          <a:p>
            <a:pPr defTabSz="914400" eaLnBrk="0" fontAlgn="base" hangingPunct="0">
              <a:spcBef>
                <a:spcPct val="0"/>
              </a:spcBef>
              <a:spcAft>
                <a:spcPct val="0"/>
              </a:spcAft>
            </a:pPr>
            <a:r>
              <a:rPr lang="en-US" altLang="zh-CN" sz="2799" dirty="0">
                <a:solidFill>
                  <a:srgbClr val="FFFFFF"/>
                </a:solidFill>
                <a:latin typeface="Arial"/>
                <a:ea typeface="Microsoft YaHei"/>
                <a:cs typeface="+mn-ea"/>
                <a:sym typeface="+mn-lt"/>
              </a:rPr>
              <a:t>Storage Leadership</a:t>
            </a:r>
          </a:p>
          <a:p>
            <a:pPr defTabSz="914400" eaLnBrk="0" fontAlgn="base" hangingPunct="0">
              <a:spcBef>
                <a:spcPct val="0"/>
              </a:spcBef>
              <a:spcAft>
                <a:spcPct val="0"/>
              </a:spcAft>
            </a:pPr>
            <a:r>
              <a:rPr lang="en-US" altLang="zh-CN" sz="2000" dirty="0">
                <a:solidFill>
                  <a:srgbClr val="FFFFFF"/>
                </a:solidFill>
                <a:latin typeface="Arial"/>
                <a:ea typeface="Microsoft YaHei"/>
                <a:cs typeface="+mn-ea"/>
                <a:sym typeface="+mn-lt"/>
              </a:rPr>
              <a:t>No.1 Market Share in China and No.1 Growth Rate in Global Market</a:t>
            </a:r>
          </a:p>
        </p:txBody>
      </p:sp>
      <p:pic>
        <p:nvPicPr>
          <p:cNvPr id="14" name="Picture 13">
            <a:extLst>
              <a:ext uri="{FF2B5EF4-FFF2-40B4-BE49-F238E27FC236}">
                <a16:creationId xmlns:a16="http://schemas.microsoft.com/office/drawing/2014/main" id="{E9E98C05-EB45-E549-BC97-6960C0E52DFE}"/>
              </a:ext>
            </a:extLst>
          </p:cNvPr>
          <p:cNvPicPr>
            <a:picLocks noChangeAspect="1"/>
          </p:cNvPicPr>
          <p:nvPr/>
        </p:nvPicPr>
        <p:blipFill>
          <a:blip r:embed="rId6" cstate="print">
            <a:alphaModFix/>
            <a:extLst>
              <a:ext uri="{28A0092B-C50C-407E-A947-70E740481C1C}">
                <a14:useLocalDpi xmlns:a14="http://schemas.microsoft.com/office/drawing/2010/main" val="0"/>
              </a:ext>
            </a:extLst>
          </a:blip>
          <a:stretch>
            <a:fillRect/>
          </a:stretch>
        </p:blipFill>
        <p:spPr>
          <a:xfrm>
            <a:off x="10195695" y="6321908"/>
            <a:ext cx="1270800" cy="275024"/>
          </a:xfrm>
          <a:prstGeom prst="rect">
            <a:avLst/>
          </a:prstGeom>
        </p:spPr>
      </p:pic>
      <p:sp>
        <p:nvSpPr>
          <p:cNvPr id="17" name="TextBox 16">
            <a:extLst>
              <a:ext uri="{FF2B5EF4-FFF2-40B4-BE49-F238E27FC236}">
                <a16:creationId xmlns:a16="http://schemas.microsoft.com/office/drawing/2014/main" id="{2BA55EEA-1196-7A47-A113-E6AB549506EE}"/>
              </a:ext>
            </a:extLst>
          </p:cNvPr>
          <p:cNvSpPr txBox="1"/>
          <p:nvPr/>
        </p:nvSpPr>
        <p:spPr>
          <a:xfrm>
            <a:off x="1095467" y="6356939"/>
            <a:ext cx="1463467" cy="230832"/>
          </a:xfrm>
          <a:prstGeom prst="rect">
            <a:avLst/>
          </a:prstGeom>
          <a:noFill/>
        </p:spPr>
        <p:txBody>
          <a:bodyPr wrap="square" rtlCol="0">
            <a:spAutoFit/>
          </a:bodyPr>
          <a:lstStyle/>
          <a:p>
            <a:r>
              <a:rPr lang="en-US" sz="900" b="0" baseline="0" dirty="0">
                <a:solidFill>
                  <a:srgbClr val="FFFFFF"/>
                </a:solidFill>
                <a:latin typeface="Arial" panose="020B0604020202020204" pitchFamily="34" charset="0"/>
                <a:cs typeface="Arial" panose="020B0604020202020204" pitchFamily="34" charset="0"/>
              </a:rPr>
              <a:t>Huawei Confidential</a:t>
            </a:r>
          </a:p>
        </p:txBody>
      </p:sp>
      <p:sp>
        <p:nvSpPr>
          <p:cNvPr id="18" name="TextBox 17">
            <a:extLst>
              <a:ext uri="{FF2B5EF4-FFF2-40B4-BE49-F238E27FC236}">
                <a16:creationId xmlns:a16="http://schemas.microsoft.com/office/drawing/2014/main" id="{0C89EC48-957C-6E40-91CA-078A0E548AEB}"/>
              </a:ext>
            </a:extLst>
          </p:cNvPr>
          <p:cNvSpPr txBox="1"/>
          <p:nvPr/>
        </p:nvSpPr>
        <p:spPr>
          <a:xfrm>
            <a:off x="734131" y="6402806"/>
            <a:ext cx="499729" cy="138499"/>
          </a:xfrm>
          <a:prstGeom prst="rect">
            <a:avLst/>
          </a:prstGeom>
          <a:noFill/>
        </p:spPr>
        <p:txBody>
          <a:bodyPr wrap="square" lIns="0" tIns="0" rIns="0" bIns="0" rtlCol="0">
            <a:spAutoFit/>
          </a:bodyPr>
          <a:lstStyle/>
          <a:p>
            <a:pPr marL="0" marR="0" lvl="0" indent="0" algn="l" defTabSz="890849" rtl="0" eaLnBrk="1" fontAlgn="auto" latinLnBrk="0" hangingPunct="1">
              <a:lnSpc>
                <a:spcPct val="100000"/>
              </a:lnSpc>
              <a:spcBef>
                <a:spcPts val="0"/>
              </a:spcBef>
              <a:spcAft>
                <a:spcPts val="0"/>
              </a:spcAft>
              <a:buClrTx/>
              <a:buSzTx/>
              <a:buFontTx/>
              <a:buNone/>
              <a:tabLst/>
              <a:defRPr/>
            </a:pPr>
            <a:fld id="{C3837181-38C6-AD4F-B8BA-B444770388BB}" type="slidenum">
              <a:rPr lang="en-US" sz="900" smtClean="0">
                <a:solidFill>
                  <a:srgbClr val="FFFFFF"/>
                </a:solidFill>
                <a:latin typeface="Arial" panose="020B0604020202020204" pitchFamily="34" charset="0"/>
                <a:cs typeface="Arial" panose="020B0604020202020204" pitchFamily="34" charset="0"/>
              </a:rPr>
              <a:pPr marL="0" marR="0" lvl="0" indent="0" algn="l" defTabSz="890849" rtl="0" eaLnBrk="1" fontAlgn="auto" latinLnBrk="0" hangingPunct="1">
                <a:lnSpc>
                  <a:spcPct val="100000"/>
                </a:lnSpc>
                <a:spcBef>
                  <a:spcPts val="0"/>
                </a:spcBef>
                <a:spcAft>
                  <a:spcPts val="0"/>
                </a:spcAft>
                <a:buClrTx/>
                <a:buSzTx/>
                <a:buFontTx/>
                <a:buNone/>
                <a:tabLst/>
                <a:defRPr/>
              </a:pPr>
              <a:t>3</a:t>
            </a:fld>
            <a:endParaRPr lang="en-US" sz="90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42279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1857" y="331956"/>
            <a:ext cx="11636723" cy="523220"/>
          </a:xfrm>
          <a:prstGeom prst="rect">
            <a:avLst/>
          </a:prstGeom>
        </p:spPr>
        <p:txBody>
          <a:bodyPr wrap="square">
            <a:spAutoFit/>
          </a:bodyPr>
          <a:lstStyle/>
          <a:p>
            <a:r>
              <a:rPr lang="en-US" altLang="zh-CN" sz="2800" dirty="0">
                <a:solidFill>
                  <a:srgbClr val="FFFFFF"/>
                </a:solidFill>
                <a:ea typeface="微软雅黑" panose="020B0503020204020204" pitchFamily="34" charset="-122"/>
                <a:cs typeface="Times New Roman" panose="02020603050405020304" pitchFamily="18" charset="0"/>
              </a:rPr>
              <a:t>We Are Entering the 5G Era, An Era of Explosive Data Growth </a:t>
            </a:r>
            <a:endParaRPr lang="zh-CN" altLang="en-US" sz="2800" dirty="0">
              <a:solidFill>
                <a:srgbClr val="FFFFFF"/>
              </a:solidFill>
              <a:ea typeface="微软雅黑" panose="020B0503020204020204" pitchFamily="34" charset="-122"/>
            </a:endParaRPr>
          </a:p>
        </p:txBody>
      </p:sp>
      <p:pic>
        <p:nvPicPr>
          <p:cNvPr id="40" name="Picture 13" descr="Picture 13"/>
          <p:cNvPicPr>
            <a:picLocks noChangeAspect="1"/>
          </p:cNvPicPr>
          <p:nvPr/>
        </p:nvPicPr>
        <p:blipFill>
          <a:blip r:embed="rId3" cstate="email">
            <a:duotone>
              <a:srgbClr val="EEECE1">
                <a:shade val="45000"/>
                <a:satMod val="135000"/>
              </a:srgbClr>
              <a:prstClr val="white"/>
            </a:duotone>
            <a:extLst>
              <a:ext uri="{28A0092B-C50C-407E-A947-70E740481C1C}">
                <a14:useLocalDpi xmlns:a14="http://schemas.microsoft.com/office/drawing/2010/main"/>
              </a:ext>
            </a:extLst>
          </a:blip>
          <a:stretch>
            <a:fillRect/>
          </a:stretch>
        </p:blipFill>
        <p:spPr>
          <a:xfrm rot="60000">
            <a:off x="397021" y="2972484"/>
            <a:ext cx="5181316" cy="1171502"/>
          </a:xfrm>
          <a:prstGeom prst="rect">
            <a:avLst/>
          </a:prstGeom>
          <a:ln w="12700">
            <a:miter lim="400000"/>
          </a:ln>
        </p:spPr>
      </p:pic>
      <p:pic>
        <p:nvPicPr>
          <p:cNvPr id="41" name="图像" descr="图像"/>
          <p:cNvPicPr>
            <a:picLocks noChangeAspect="1"/>
          </p:cNvPicPr>
          <p:nvPr/>
        </p:nvPicPr>
        <p:blipFill>
          <a:blip r:embed="rId4" cstate="email">
            <a:alphaModFix amt="59822"/>
            <a:duotone>
              <a:srgbClr val="EEECE1">
                <a:shade val="45000"/>
                <a:satMod val="135000"/>
              </a:srgbClr>
              <a:prstClr val="white"/>
            </a:duotone>
            <a:lum bright="-30000"/>
            <a:extLst>
              <a:ext uri="{28A0092B-C50C-407E-A947-70E740481C1C}">
                <a14:useLocalDpi xmlns:a14="http://schemas.microsoft.com/office/drawing/2010/main"/>
              </a:ext>
            </a:extLst>
          </a:blip>
          <a:stretch>
            <a:fillRect/>
          </a:stretch>
        </p:blipFill>
        <p:spPr>
          <a:xfrm>
            <a:off x="447523" y="2953106"/>
            <a:ext cx="5039993" cy="1646156"/>
          </a:xfrm>
          <a:prstGeom prst="rect">
            <a:avLst/>
          </a:prstGeom>
          <a:ln w="12700">
            <a:miter lim="400000"/>
          </a:ln>
        </p:spPr>
      </p:pic>
      <p:sp>
        <p:nvSpPr>
          <p:cNvPr id="42" name="文本框 101"/>
          <p:cNvSpPr txBox="1"/>
          <p:nvPr/>
        </p:nvSpPr>
        <p:spPr>
          <a:xfrm>
            <a:off x="1048572" y="1961537"/>
            <a:ext cx="648000" cy="2520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ctr" defTabSz="406268">
              <a:defRPr sz="2000" b="1">
                <a:solidFill>
                  <a:srgbClr val="F2F3F5"/>
                </a:solidFill>
              </a:defRPr>
            </a:lvl1pPr>
          </a:lstStyle>
          <a:p>
            <a:r>
              <a:rPr sz="1600" dirty="0">
                <a:solidFill>
                  <a:srgbClr val="FFFFFF"/>
                </a:solidFill>
                <a:ea typeface="微软雅黑"/>
                <a:cs typeface="Arial" pitchFamily="34" charset="0"/>
              </a:rPr>
              <a:t>5G</a:t>
            </a:r>
          </a:p>
        </p:txBody>
      </p:sp>
      <p:sp>
        <p:nvSpPr>
          <p:cNvPr id="43" name="文本框 101"/>
          <p:cNvSpPr txBox="1"/>
          <p:nvPr/>
        </p:nvSpPr>
        <p:spPr>
          <a:xfrm>
            <a:off x="2765024" y="1961537"/>
            <a:ext cx="576000" cy="24499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ctr" defTabSz="406268">
              <a:defRPr sz="2000" b="1">
                <a:solidFill>
                  <a:srgbClr val="F2F3F5"/>
                </a:solidFill>
              </a:defRPr>
            </a:lvl1pPr>
          </a:lstStyle>
          <a:p>
            <a:r>
              <a:rPr sz="1600" dirty="0">
                <a:solidFill>
                  <a:srgbClr val="FFFFFF"/>
                </a:solidFill>
                <a:ea typeface="微软雅黑"/>
                <a:cs typeface="Arial" pitchFamily="34" charset="0"/>
              </a:rPr>
              <a:t>AI</a:t>
            </a:r>
          </a:p>
        </p:txBody>
      </p:sp>
      <p:sp>
        <p:nvSpPr>
          <p:cNvPr id="44" name="文本框 101"/>
          <p:cNvSpPr txBox="1"/>
          <p:nvPr/>
        </p:nvSpPr>
        <p:spPr>
          <a:xfrm>
            <a:off x="3660209" y="1960311"/>
            <a:ext cx="2016000" cy="246221"/>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gn="ctr" defTabSz="406268">
              <a:defRPr sz="2000" b="1">
                <a:solidFill>
                  <a:srgbClr val="F2F3F5"/>
                </a:solidFill>
              </a:defRPr>
            </a:lvl1pPr>
          </a:lstStyle>
          <a:p>
            <a:r>
              <a:rPr lang="en-US" altLang="zh-CN" sz="1600" dirty="0">
                <a:solidFill>
                  <a:srgbClr val="FFFFFF"/>
                </a:solidFill>
                <a:ea typeface="微软雅黑"/>
                <a:cs typeface="Arial" pitchFamily="34" charset="0"/>
              </a:rPr>
              <a:t>Cloud computing</a:t>
            </a:r>
            <a:endParaRPr sz="1600" dirty="0">
              <a:solidFill>
                <a:srgbClr val="FFFFFF"/>
              </a:solidFill>
              <a:ea typeface="微软雅黑"/>
              <a:cs typeface="Arial" pitchFamily="34" charset="0"/>
            </a:endParaRPr>
          </a:p>
        </p:txBody>
      </p:sp>
      <p:sp>
        <p:nvSpPr>
          <p:cNvPr id="45" name="文本框 6"/>
          <p:cNvSpPr txBox="1"/>
          <p:nvPr/>
        </p:nvSpPr>
        <p:spPr>
          <a:xfrm>
            <a:off x="2457115" y="3716367"/>
            <a:ext cx="1006291" cy="584775"/>
          </a:xfrm>
          <a:prstGeom prst="rect">
            <a:avLst/>
          </a:prstGeom>
          <a:noFill/>
        </p:spPr>
        <p:txBody>
          <a:bodyPr wrap="square" rtlCol="0">
            <a:spAutoFit/>
          </a:bodyPr>
          <a:lstStyle/>
          <a:p>
            <a:pPr algn="ctr"/>
            <a:r>
              <a:rPr lang="en-US" altLang="zh-CN" sz="1600" dirty="0">
                <a:solidFill>
                  <a:srgbClr val="FFFFFF"/>
                </a:solidFill>
                <a:ea typeface="微软雅黑"/>
                <a:cs typeface="Arial" pitchFamily="34" charset="0"/>
              </a:rPr>
              <a:t>Massive data</a:t>
            </a:r>
          </a:p>
        </p:txBody>
      </p:sp>
      <p:sp>
        <p:nvSpPr>
          <p:cNvPr id="46" name="文本框 151"/>
          <p:cNvSpPr txBox="1"/>
          <p:nvPr/>
        </p:nvSpPr>
        <p:spPr>
          <a:xfrm>
            <a:off x="618687" y="3667685"/>
            <a:ext cx="1493793" cy="584775"/>
          </a:xfrm>
          <a:prstGeom prst="rect">
            <a:avLst/>
          </a:prstGeom>
          <a:noFill/>
        </p:spPr>
        <p:txBody>
          <a:bodyPr wrap="square" rtlCol="0">
            <a:spAutoFit/>
          </a:bodyPr>
          <a:lstStyle>
            <a:defPPr>
              <a:defRPr lang="en-US"/>
            </a:defPPr>
            <a:lvl1pPr>
              <a:defRPr sz="2400">
                <a:solidFill>
                  <a:schemeClr val="bg1"/>
                </a:solidFill>
              </a:defRPr>
            </a:lvl1pPr>
          </a:lstStyle>
          <a:p>
            <a:pPr algn="ctr"/>
            <a:r>
              <a:rPr lang="en-US" altLang="zh-CN" sz="1600" dirty="0">
                <a:solidFill>
                  <a:srgbClr val="FFFFFF"/>
                </a:solidFill>
                <a:ea typeface="微软雅黑"/>
                <a:cs typeface="Arial" pitchFamily="34" charset="0"/>
              </a:rPr>
              <a:t>Diverse applications</a:t>
            </a:r>
          </a:p>
        </p:txBody>
      </p:sp>
      <p:sp>
        <p:nvSpPr>
          <p:cNvPr id="47" name="文本框 152"/>
          <p:cNvSpPr txBox="1"/>
          <p:nvPr/>
        </p:nvSpPr>
        <p:spPr>
          <a:xfrm>
            <a:off x="3726533" y="3667685"/>
            <a:ext cx="1798418" cy="584775"/>
          </a:xfrm>
          <a:prstGeom prst="rect">
            <a:avLst/>
          </a:prstGeom>
          <a:noFill/>
        </p:spPr>
        <p:txBody>
          <a:bodyPr wrap="square" rtlCol="0">
            <a:spAutoFit/>
          </a:bodyPr>
          <a:lstStyle/>
          <a:p>
            <a:pPr algn="ctr" fontAlgn="ctr"/>
            <a:r>
              <a:rPr lang="en-US" altLang="zh-CN" sz="1600" dirty="0">
                <a:solidFill>
                  <a:schemeClr val="tx2"/>
                </a:solidFill>
                <a:cs typeface="Arial" pitchFamily="34" charset="0"/>
              </a:rPr>
              <a:t>Real-time processing</a:t>
            </a:r>
          </a:p>
        </p:txBody>
      </p:sp>
      <p:pic>
        <p:nvPicPr>
          <p:cNvPr id="48" name="Picture 2" descr="C:\Users\Administrator\Desktop\图标-05.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11138" y="2296714"/>
            <a:ext cx="1590182" cy="995346"/>
          </a:xfrm>
          <a:prstGeom prst="rect">
            <a:avLst/>
          </a:prstGeom>
          <a:noFill/>
        </p:spPr>
      </p:pic>
      <p:pic>
        <p:nvPicPr>
          <p:cNvPr id="49" name="Picture 3" descr="C:\Users\Administrator\Desktop\图标-06.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186312" y="2296714"/>
            <a:ext cx="1590182" cy="995346"/>
          </a:xfrm>
          <a:prstGeom prst="rect">
            <a:avLst/>
          </a:prstGeom>
          <a:noFill/>
        </p:spPr>
      </p:pic>
      <p:pic>
        <p:nvPicPr>
          <p:cNvPr id="50" name="Picture 4" descr="C:\Users\Administrator\Desktop\图标-07.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861487" y="2296714"/>
            <a:ext cx="1590182" cy="995346"/>
          </a:xfrm>
          <a:prstGeom prst="rect">
            <a:avLst/>
          </a:prstGeom>
          <a:noFill/>
        </p:spPr>
      </p:pic>
      <p:sp>
        <p:nvSpPr>
          <p:cNvPr id="73" name="矩形 72"/>
          <p:cNvSpPr/>
          <p:nvPr/>
        </p:nvSpPr>
        <p:spPr>
          <a:xfrm>
            <a:off x="6354622" y="5030900"/>
            <a:ext cx="3065428" cy="969496"/>
          </a:xfrm>
          <a:prstGeom prst="rect">
            <a:avLst/>
          </a:prstGeom>
        </p:spPr>
        <p:txBody>
          <a:bodyPr wrap="square" anchor="t">
            <a:spAutoFit/>
          </a:bodyPr>
          <a:lstStyle/>
          <a:p>
            <a:pPr algn="ctr">
              <a:lnSpc>
                <a:spcPct val="150000"/>
              </a:lnSpc>
            </a:pPr>
            <a:r>
              <a:rPr lang="en-US" altLang="zh-CN" sz="2000" dirty="0">
                <a:solidFill>
                  <a:srgbClr val="FFC000"/>
                </a:solidFill>
                <a:latin typeface="+mj-lt"/>
                <a:ea typeface="微软雅黑"/>
                <a:cs typeface="Arial" pitchFamily="34" charset="0"/>
              </a:rPr>
              <a:t>&lt; 10% </a:t>
            </a:r>
          </a:p>
          <a:p>
            <a:pPr algn="ctr">
              <a:lnSpc>
                <a:spcPct val="150000"/>
              </a:lnSpc>
            </a:pPr>
            <a:r>
              <a:rPr lang="en-US" altLang="zh-CN" dirty="0">
                <a:solidFill>
                  <a:srgbClr val="FFFFFF"/>
                </a:solidFill>
                <a:latin typeface="+mj-lt"/>
                <a:ea typeface="微软雅黑"/>
                <a:cs typeface="Arial" pitchFamily="34" charset="0"/>
              </a:rPr>
              <a:t>data utilized</a:t>
            </a:r>
          </a:p>
        </p:txBody>
      </p:sp>
      <p:sp>
        <p:nvSpPr>
          <p:cNvPr id="74" name="Rectangle 14">
            <a:extLst>
              <a:ext uri="{FF2B5EF4-FFF2-40B4-BE49-F238E27FC236}">
                <a16:creationId xmlns:a16="http://schemas.microsoft.com/office/drawing/2014/main" id="{B69A19CC-187C-4E4D-8ADD-82F3772A2669}"/>
              </a:ext>
            </a:extLst>
          </p:cNvPr>
          <p:cNvSpPr/>
          <p:nvPr/>
        </p:nvSpPr>
        <p:spPr>
          <a:xfrm>
            <a:off x="2777541" y="5030900"/>
            <a:ext cx="3094982" cy="969496"/>
          </a:xfrm>
          <a:prstGeom prst="rect">
            <a:avLst/>
          </a:prstGeom>
        </p:spPr>
        <p:txBody>
          <a:bodyPr wrap="square" anchor="t">
            <a:spAutoFit/>
          </a:bodyPr>
          <a:lstStyle/>
          <a:p>
            <a:pPr algn="ctr">
              <a:lnSpc>
                <a:spcPct val="150000"/>
              </a:lnSpc>
            </a:pPr>
            <a:r>
              <a:rPr lang="en-US" altLang="zh-CN" sz="2000" dirty="0">
                <a:solidFill>
                  <a:srgbClr val="FFC000"/>
                </a:solidFill>
                <a:latin typeface="+mj-lt"/>
                <a:ea typeface="微软雅黑"/>
                <a:cs typeface="Arial" pitchFamily="34" charset="0"/>
              </a:rPr>
              <a:t>&lt; 2% </a:t>
            </a:r>
          </a:p>
          <a:p>
            <a:pPr algn="ctr">
              <a:lnSpc>
                <a:spcPct val="150000"/>
              </a:lnSpc>
            </a:pPr>
            <a:r>
              <a:rPr lang="en-US" altLang="zh-CN" dirty="0">
                <a:solidFill>
                  <a:srgbClr val="FFFFFF"/>
                </a:solidFill>
                <a:latin typeface="+mj-lt"/>
                <a:ea typeface="微软雅黑"/>
                <a:cs typeface="Arial" pitchFamily="34" charset="0"/>
              </a:rPr>
              <a:t>data stored</a:t>
            </a:r>
          </a:p>
        </p:txBody>
      </p:sp>
      <p:grpSp>
        <p:nvGrpSpPr>
          <p:cNvPr id="2" name="组合 1"/>
          <p:cNvGrpSpPr/>
          <p:nvPr/>
        </p:nvGrpSpPr>
        <p:grpSpPr>
          <a:xfrm>
            <a:off x="8413987" y="3544807"/>
            <a:ext cx="3386112" cy="997862"/>
            <a:chOff x="8577612" y="3381180"/>
            <a:chExt cx="3386112" cy="997862"/>
          </a:xfrm>
        </p:grpSpPr>
        <p:sp>
          <p:nvSpPr>
            <p:cNvPr id="99" name="文本框 159"/>
            <p:cNvSpPr txBox="1"/>
            <p:nvPr/>
          </p:nvSpPr>
          <p:spPr>
            <a:xfrm>
              <a:off x="9553559" y="4040488"/>
              <a:ext cx="1656000" cy="338554"/>
            </a:xfrm>
            <a:prstGeom prst="rect">
              <a:avLst/>
            </a:prstGeom>
            <a:noFill/>
          </p:spPr>
          <p:txBody>
            <a:bodyPr wrap="square" rtlCol="0">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chemeClr val="tx2"/>
                  </a:solidFill>
                  <a:effectLst/>
                  <a:uLnTx/>
                  <a:uFillTx/>
                  <a:ea typeface="微软雅黑"/>
                  <a:cs typeface="Arial" pitchFamily="34" charset="0"/>
                </a:rPr>
                <a:t>Shenzhen</a:t>
              </a:r>
            </a:p>
          </p:txBody>
        </p:sp>
        <p:cxnSp>
          <p:nvCxnSpPr>
            <p:cNvPr id="100" name="直接连接符 99"/>
            <p:cNvCxnSpPr/>
            <p:nvPr/>
          </p:nvCxnSpPr>
          <p:spPr bwMode="auto">
            <a:xfrm flipV="1">
              <a:off x="8758037" y="3966454"/>
              <a:ext cx="3204000" cy="0"/>
            </a:xfrm>
            <a:prstGeom prst="line">
              <a:avLst/>
            </a:prstGeom>
            <a:noFill/>
            <a:ln w="6350" cap="flat" cmpd="sng" algn="ctr">
              <a:solidFill>
                <a:sysClr val="window" lastClr="FFFFFF">
                  <a:lumMod val="65000"/>
                </a:sysClr>
              </a:solidFill>
              <a:prstDash val="solid"/>
              <a:miter lim="800000"/>
            </a:ln>
            <a:effectLst/>
          </p:spPr>
        </p:cxnSp>
        <p:sp>
          <p:nvSpPr>
            <p:cNvPr id="101" name="TextBox 111"/>
            <p:cNvSpPr txBox="1"/>
            <p:nvPr/>
          </p:nvSpPr>
          <p:spPr>
            <a:xfrm>
              <a:off x="8577612" y="3381180"/>
              <a:ext cx="1015083" cy="540000"/>
            </a:xfrm>
            <a:prstGeom prst="rect">
              <a:avLst/>
            </a:prstGeom>
            <a:noFill/>
          </p:spPr>
          <p:txBody>
            <a:bodyPr wrap="square">
              <a:no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eaLnBrk="1" fontAlgn="ctr"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C000"/>
                  </a:solidFill>
                  <a:effectLst/>
                  <a:uLnTx/>
                  <a:uFillTx/>
                  <a:latin typeface="Arial"/>
                  <a:ea typeface="微软雅黑"/>
                  <a:cs typeface="Arial" panose="020B0604020202020204" pitchFamily="34" charset="0"/>
                  <a:sym typeface="Arial" panose="020B0604020202020204" pitchFamily="34" charset="0"/>
                </a:rPr>
                <a:t>2 </a:t>
              </a:r>
              <a:r>
                <a:rPr kumimoji="0" lang="en-US" altLang="zh-CN" sz="1800" b="0" i="0" u="none" strike="noStrike" kern="0" cap="none" spc="0" normalizeH="0" baseline="0" noProof="0" dirty="0" err="1">
                  <a:ln>
                    <a:noFill/>
                  </a:ln>
                  <a:solidFill>
                    <a:srgbClr val="FFC000"/>
                  </a:solidFill>
                  <a:effectLst/>
                  <a:uLnTx/>
                  <a:uFillTx/>
                  <a:latin typeface="Arial"/>
                  <a:ea typeface="微软雅黑"/>
                  <a:cs typeface="Arial" panose="020B0604020202020204" pitchFamily="34" charset="0"/>
                  <a:sym typeface="Arial" panose="020B0604020202020204" pitchFamily="34" charset="0"/>
                </a:rPr>
                <a:t>Mn</a:t>
              </a:r>
              <a:endParaRPr kumimoji="0" lang="en-US" altLang="zh-CN" sz="1800" b="0" i="0" u="none" strike="noStrike" kern="0" cap="none" spc="0" normalizeH="0" baseline="0" noProof="0" dirty="0">
                <a:ln>
                  <a:noFill/>
                </a:ln>
                <a:solidFill>
                  <a:srgbClr val="FFC000"/>
                </a:solidFill>
                <a:effectLst/>
                <a:uLnTx/>
                <a:uFillTx/>
                <a:latin typeface="Arial"/>
                <a:ea typeface="微软雅黑"/>
                <a:cs typeface="Arial" panose="020B0604020202020204" pitchFamily="34" charset="0"/>
                <a:sym typeface="Arial" panose="020B0604020202020204" pitchFamily="34" charset="0"/>
              </a:endParaRPr>
            </a:p>
            <a:p>
              <a:pPr marL="0" marR="0" lvl="0" indent="0" algn="ctr" defTabSz="914400" eaLnBrk="1" fontAlgn="ctr"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chemeClr val="tx2"/>
                  </a:solidFill>
                  <a:effectLst/>
                  <a:uLnTx/>
                  <a:uFillTx/>
                  <a:latin typeface="Arial"/>
                  <a:ea typeface="微软雅黑"/>
                  <a:cs typeface="Arial" panose="020B0604020202020204" pitchFamily="34" charset="0"/>
                  <a:sym typeface="Arial" panose="020B0604020202020204" pitchFamily="34" charset="0"/>
                </a:rPr>
                <a:t> Cameras</a:t>
              </a:r>
            </a:p>
          </p:txBody>
        </p:sp>
        <p:sp>
          <p:nvSpPr>
            <p:cNvPr id="102" name="TextBox 111"/>
            <p:cNvSpPr txBox="1"/>
            <p:nvPr/>
          </p:nvSpPr>
          <p:spPr>
            <a:xfrm>
              <a:off x="9531875" y="3381180"/>
              <a:ext cx="1345305" cy="540000"/>
            </a:xfrm>
            <a:prstGeom prst="rect">
              <a:avLst/>
            </a:prstGeom>
            <a:noFill/>
          </p:spPr>
          <p:txBody>
            <a:bodyPr wrap="square">
              <a:no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eaLnBrk="1" fontAlgn="ctr"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C000"/>
                  </a:solidFill>
                  <a:effectLst/>
                  <a:uLnTx/>
                  <a:uFillTx/>
                  <a:latin typeface="Arial"/>
                  <a:ea typeface="微软雅黑"/>
                  <a:cs typeface="Arial" panose="020B0604020202020204" pitchFamily="34" charset="0"/>
                  <a:sym typeface="Arial" panose="020B0604020202020204" pitchFamily="34" charset="0"/>
                </a:rPr>
                <a:t>80 PB/day</a:t>
              </a:r>
            </a:p>
            <a:p>
              <a:pPr marL="0" marR="0" lvl="0" indent="0" algn="ctr" defTabSz="914400" eaLnBrk="1" fontAlgn="ctr"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chemeClr val="tx2"/>
                  </a:solidFill>
                  <a:effectLst/>
                  <a:uLnTx/>
                  <a:uFillTx/>
                  <a:latin typeface="Arial"/>
                  <a:ea typeface="微软雅黑"/>
                  <a:cs typeface="Arial" panose="020B0604020202020204" pitchFamily="34" charset="0"/>
                  <a:sym typeface="Arial" panose="020B0604020202020204" pitchFamily="34" charset="0"/>
                </a:rPr>
                <a:t>Data volume</a:t>
              </a:r>
            </a:p>
          </p:txBody>
        </p:sp>
        <p:cxnSp>
          <p:nvCxnSpPr>
            <p:cNvPr id="103" name="直接连接符 102"/>
            <p:cNvCxnSpPr/>
            <p:nvPr/>
          </p:nvCxnSpPr>
          <p:spPr>
            <a:xfrm rot="5400000">
              <a:off x="9347076" y="3650780"/>
              <a:ext cx="461711" cy="801"/>
            </a:xfrm>
            <a:prstGeom prst="line">
              <a:avLst/>
            </a:prstGeom>
            <a:noFill/>
            <a:ln w="6350" cap="flat" cmpd="sng" algn="ctr">
              <a:solidFill>
                <a:sysClr val="window" lastClr="FFFFFF">
                  <a:lumMod val="65000"/>
                </a:sysClr>
              </a:solidFill>
              <a:prstDash val="solid"/>
              <a:miter lim="800000"/>
            </a:ln>
            <a:effectLst/>
          </p:spPr>
        </p:cxnSp>
        <p:sp>
          <p:nvSpPr>
            <p:cNvPr id="104" name="TextBox 111"/>
            <p:cNvSpPr txBox="1"/>
            <p:nvPr/>
          </p:nvSpPr>
          <p:spPr>
            <a:xfrm>
              <a:off x="10710056" y="3381180"/>
              <a:ext cx="1253668" cy="540000"/>
            </a:xfrm>
            <a:prstGeom prst="rect">
              <a:avLst/>
            </a:prstGeom>
            <a:noFill/>
          </p:spPr>
          <p:txBody>
            <a:bodyPr wrap="square">
              <a:no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eaLnBrk="1" fontAlgn="ctr"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C000"/>
                  </a:solidFill>
                  <a:effectLst/>
                  <a:uLnTx/>
                  <a:uFillTx/>
                  <a:latin typeface="Arial"/>
                  <a:ea typeface="微软雅黑"/>
                  <a:cs typeface="Arial" panose="020B0604020202020204" pitchFamily="34" charset="0"/>
                  <a:sym typeface="Arial" panose="020B0604020202020204" pitchFamily="34" charset="0"/>
                </a:rPr>
                <a:t>30 days</a:t>
              </a:r>
            </a:p>
            <a:p>
              <a:pPr marL="0" marR="0" lvl="0" indent="0" algn="ctr" defTabSz="914400" eaLnBrk="1" fontAlgn="ctr"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chemeClr val="tx2"/>
                  </a:solidFill>
                  <a:effectLst/>
                  <a:uLnTx/>
                  <a:uFillTx/>
                  <a:latin typeface="Arial"/>
                  <a:ea typeface="微软雅黑"/>
                  <a:cs typeface="Arial" panose="020B0604020202020204" pitchFamily="34" charset="0"/>
                  <a:sym typeface="Arial" panose="020B0604020202020204" pitchFamily="34" charset="0"/>
                </a:rPr>
                <a:t>Retention period</a:t>
              </a:r>
            </a:p>
          </p:txBody>
        </p:sp>
        <p:cxnSp>
          <p:nvCxnSpPr>
            <p:cNvPr id="105" name="直接连接符 104"/>
            <p:cNvCxnSpPr/>
            <p:nvPr/>
          </p:nvCxnSpPr>
          <p:spPr>
            <a:xfrm rot="5400000">
              <a:off x="10547567" y="3650780"/>
              <a:ext cx="461711" cy="801"/>
            </a:xfrm>
            <a:prstGeom prst="line">
              <a:avLst/>
            </a:prstGeom>
            <a:noFill/>
            <a:ln w="6350" cap="flat" cmpd="sng" algn="ctr">
              <a:solidFill>
                <a:sysClr val="window" lastClr="FFFFFF">
                  <a:lumMod val="65000"/>
                </a:sysClr>
              </a:solidFill>
              <a:prstDash val="solid"/>
              <a:miter lim="800000"/>
            </a:ln>
            <a:effectLst/>
          </p:spPr>
        </p:cxnSp>
      </p:grpSp>
      <p:sp>
        <p:nvSpPr>
          <p:cNvPr id="107" name="TextBox 111"/>
          <p:cNvSpPr txBox="1"/>
          <p:nvPr/>
        </p:nvSpPr>
        <p:spPr>
          <a:xfrm>
            <a:off x="6245404" y="1637107"/>
            <a:ext cx="1705751" cy="584775"/>
          </a:xfrm>
          <a:prstGeom prst="rect">
            <a:avLst/>
          </a:prstGeom>
          <a:noFill/>
        </p:spPr>
        <p:txBody>
          <a:bodyPr wrap="square">
            <a:no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eaLnBrk="1" fontAlgn="ctr"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FFC000"/>
                </a:solidFill>
                <a:effectLst/>
                <a:uLnTx/>
                <a:uFillTx/>
                <a:latin typeface="Arial"/>
                <a:ea typeface="微软雅黑"/>
                <a:cs typeface="Arial" panose="020B0604020202020204" pitchFamily="34" charset="0"/>
                <a:sym typeface="Arial" panose="020B0604020202020204" pitchFamily="34" charset="0"/>
              </a:rPr>
              <a:t>64 TB/day</a:t>
            </a:r>
          </a:p>
          <a:p>
            <a:pPr marL="0" marR="0" lvl="0" indent="0" algn="ctr" defTabSz="914400" eaLnBrk="1" fontAlgn="ctr"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chemeClr val="tx2"/>
                </a:solidFill>
                <a:effectLst/>
                <a:uLnTx/>
                <a:uFillTx/>
                <a:latin typeface="Arial"/>
                <a:ea typeface="微软雅黑"/>
                <a:cs typeface="Arial" panose="020B0604020202020204" pitchFamily="34" charset="0"/>
                <a:sym typeface="Arial" panose="020B0604020202020204" pitchFamily="34" charset="0"/>
              </a:rPr>
              <a:t>Training data</a:t>
            </a:r>
          </a:p>
        </p:txBody>
      </p:sp>
      <p:cxnSp>
        <p:nvCxnSpPr>
          <p:cNvPr id="108" name="直接连接符 107"/>
          <p:cNvCxnSpPr/>
          <p:nvPr/>
        </p:nvCxnSpPr>
        <p:spPr bwMode="auto">
          <a:xfrm flipV="1">
            <a:off x="6211795" y="2317584"/>
            <a:ext cx="1772968" cy="0"/>
          </a:xfrm>
          <a:prstGeom prst="line">
            <a:avLst/>
          </a:prstGeom>
          <a:noFill/>
          <a:ln w="6350" cap="flat" cmpd="sng" algn="ctr">
            <a:solidFill>
              <a:sysClr val="window" lastClr="FFFFFF">
                <a:lumMod val="65000"/>
              </a:sysClr>
            </a:solidFill>
            <a:prstDash val="solid"/>
            <a:miter lim="800000"/>
          </a:ln>
          <a:effectLst/>
        </p:spPr>
      </p:cxnSp>
      <p:sp>
        <p:nvSpPr>
          <p:cNvPr id="109" name="文本框 156"/>
          <p:cNvSpPr txBox="1"/>
          <p:nvPr/>
        </p:nvSpPr>
        <p:spPr>
          <a:xfrm>
            <a:off x="5975135" y="2354838"/>
            <a:ext cx="2246288" cy="338554"/>
          </a:xfrm>
          <a:prstGeom prst="rect">
            <a:avLst/>
          </a:prstGeom>
          <a:noFill/>
        </p:spPr>
        <p:txBody>
          <a:bodyPr wrap="square" rtlCol="0">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chemeClr val="tx2"/>
                </a:solidFill>
                <a:effectLst/>
                <a:uLnTx/>
                <a:uFillTx/>
                <a:ea typeface="微软雅黑"/>
                <a:cs typeface="Arial" pitchFamily="34" charset="0"/>
              </a:rPr>
              <a:t>Autonomous driving</a:t>
            </a:r>
          </a:p>
        </p:txBody>
      </p:sp>
      <p:grpSp>
        <p:nvGrpSpPr>
          <p:cNvPr id="110" name="组合 109"/>
          <p:cNvGrpSpPr/>
          <p:nvPr/>
        </p:nvGrpSpPr>
        <p:grpSpPr>
          <a:xfrm>
            <a:off x="5947524" y="3530934"/>
            <a:ext cx="2233809" cy="1165820"/>
            <a:chOff x="495810" y="3258871"/>
            <a:chExt cx="2233809" cy="1165820"/>
          </a:xfrm>
        </p:grpSpPr>
        <p:sp>
          <p:nvSpPr>
            <p:cNvPr id="111" name="TextBox 112"/>
            <p:cNvSpPr txBox="1"/>
            <p:nvPr/>
          </p:nvSpPr>
          <p:spPr>
            <a:xfrm>
              <a:off x="809890" y="3258871"/>
              <a:ext cx="1478945" cy="584775"/>
            </a:xfrm>
            <a:prstGeom prst="rect">
              <a:avLst/>
            </a:prstGeom>
            <a:noFill/>
          </p:spPr>
          <p:txBody>
            <a:bodyPr wrap="square">
              <a:no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eaLnBrk="1" fontAlgn="ctr"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FFC000"/>
                  </a:solidFill>
                  <a:effectLst/>
                  <a:uLnTx/>
                  <a:uFillTx/>
                  <a:latin typeface="Arial"/>
                  <a:ea typeface="微软雅黑"/>
                  <a:cs typeface="Arial" panose="020B0604020202020204" pitchFamily="34" charset="0"/>
                  <a:sym typeface="Arial" panose="020B0604020202020204" pitchFamily="34" charset="0"/>
                </a:rPr>
                <a:t>1 PB/day</a:t>
              </a:r>
            </a:p>
            <a:p>
              <a:pPr marL="0" marR="0" lvl="0" indent="0" algn="ctr" defTabSz="914400" eaLnBrk="1" fontAlgn="ctr"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chemeClr val="tx2"/>
                  </a:solidFill>
                  <a:effectLst/>
                  <a:uLnTx/>
                  <a:uFillTx/>
                  <a:latin typeface="Arial"/>
                  <a:ea typeface="微软雅黑"/>
                  <a:cs typeface="Arial" panose="020B0604020202020204" pitchFamily="34" charset="0"/>
                  <a:sym typeface="Arial" panose="020B0604020202020204" pitchFamily="34" charset="0"/>
                </a:rPr>
                <a:t>Production data</a:t>
              </a:r>
            </a:p>
          </p:txBody>
        </p:sp>
        <p:cxnSp>
          <p:nvCxnSpPr>
            <p:cNvPr id="112" name="直接连接符 111"/>
            <p:cNvCxnSpPr/>
            <p:nvPr/>
          </p:nvCxnSpPr>
          <p:spPr bwMode="auto">
            <a:xfrm flipV="1">
              <a:off x="662705" y="3842737"/>
              <a:ext cx="1773316" cy="0"/>
            </a:xfrm>
            <a:prstGeom prst="line">
              <a:avLst/>
            </a:prstGeom>
            <a:noFill/>
            <a:ln w="6350" cap="flat" cmpd="sng" algn="ctr">
              <a:solidFill>
                <a:sysClr val="window" lastClr="FFFFFF">
                  <a:lumMod val="65000"/>
                </a:sysClr>
              </a:solidFill>
              <a:prstDash val="solid"/>
              <a:miter lim="800000"/>
            </a:ln>
            <a:effectLst/>
          </p:spPr>
        </p:cxnSp>
        <p:sp>
          <p:nvSpPr>
            <p:cNvPr id="113" name="文本框 161"/>
            <p:cNvSpPr txBox="1"/>
            <p:nvPr/>
          </p:nvSpPr>
          <p:spPr>
            <a:xfrm>
              <a:off x="495810" y="3839916"/>
              <a:ext cx="2233809" cy="584775"/>
            </a:xfrm>
            <a:prstGeom prst="rect">
              <a:avLst/>
            </a:prstGeom>
            <a:noFill/>
          </p:spPr>
          <p:txBody>
            <a:bodyPr wrap="square" rtlCol="0">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chemeClr val="tx2"/>
                  </a:solidFill>
                  <a:effectLst/>
                  <a:uLnTx/>
                  <a:uFillTx/>
                  <a:ea typeface="微软雅黑"/>
                  <a:cs typeface="Arial" pitchFamily="34" charset="0"/>
                </a:rPr>
                <a:t>Digital connected factory</a:t>
              </a:r>
            </a:p>
          </p:txBody>
        </p:sp>
      </p:grpSp>
      <p:grpSp>
        <p:nvGrpSpPr>
          <p:cNvPr id="3" name="组合 2"/>
          <p:cNvGrpSpPr/>
          <p:nvPr/>
        </p:nvGrpSpPr>
        <p:grpSpPr>
          <a:xfrm>
            <a:off x="8661720" y="1568338"/>
            <a:ext cx="2878975" cy="1118273"/>
            <a:chOff x="8825345" y="1481711"/>
            <a:chExt cx="2878975" cy="1118273"/>
          </a:xfrm>
        </p:grpSpPr>
        <p:sp>
          <p:nvSpPr>
            <p:cNvPr id="115" name="文本框 159"/>
            <p:cNvSpPr txBox="1"/>
            <p:nvPr/>
          </p:nvSpPr>
          <p:spPr>
            <a:xfrm>
              <a:off x="9202251" y="2261430"/>
              <a:ext cx="1872209" cy="338554"/>
            </a:xfrm>
            <a:prstGeom prst="rect">
              <a:avLst/>
            </a:prstGeom>
            <a:noFill/>
          </p:spPr>
          <p:txBody>
            <a:bodyPr wrap="square" rtlCol="0">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chemeClr val="tx2"/>
                  </a:solidFill>
                  <a:effectLst/>
                  <a:uLnTx/>
                  <a:uFillTx/>
                  <a:ea typeface="微软雅黑"/>
                  <a:cs typeface="Arial" pitchFamily="34" charset="0"/>
                </a:rPr>
                <a:t>Enterprise IT</a:t>
              </a:r>
            </a:p>
          </p:txBody>
        </p:sp>
        <p:cxnSp>
          <p:nvCxnSpPr>
            <p:cNvPr id="116" name="直接连接符 115"/>
            <p:cNvCxnSpPr/>
            <p:nvPr/>
          </p:nvCxnSpPr>
          <p:spPr bwMode="auto">
            <a:xfrm flipV="1">
              <a:off x="8957522" y="2232997"/>
              <a:ext cx="2340000" cy="0"/>
            </a:xfrm>
            <a:prstGeom prst="line">
              <a:avLst/>
            </a:prstGeom>
            <a:noFill/>
            <a:ln w="6350" cap="flat" cmpd="sng" algn="ctr">
              <a:solidFill>
                <a:sysClr val="window" lastClr="FFFFFF">
                  <a:lumMod val="65000"/>
                </a:sysClr>
              </a:solidFill>
              <a:prstDash val="solid"/>
              <a:miter lim="800000"/>
            </a:ln>
            <a:effectLst/>
          </p:spPr>
        </p:cxnSp>
        <p:sp>
          <p:nvSpPr>
            <p:cNvPr id="118" name="TextBox 111"/>
            <p:cNvSpPr txBox="1"/>
            <p:nvPr/>
          </p:nvSpPr>
          <p:spPr>
            <a:xfrm>
              <a:off x="8825345" y="1481711"/>
              <a:ext cx="1169650" cy="769441"/>
            </a:xfrm>
            <a:prstGeom prst="rect">
              <a:avLst/>
            </a:prstGeom>
            <a:noFill/>
          </p:spPr>
          <p:txBody>
            <a:bodyPr wrap="square">
              <a:no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eaLnBrk="1" fontAlgn="ctr"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C000"/>
                  </a:solidFill>
                  <a:effectLst/>
                  <a:uLnTx/>
                  <a:uFillTx/>
                  <a:latin typeface="Arial"/>
                  <a:ea typeface="微软雅黑"/>
                  <a:cs typeface="Arial" panose="020B0604020202020204" pitchFamily="34" charset="0"/>
                  <a:sym typeface="Arial" panose="020B0604020202020204" pitchFamily="34" charset="0"/>
                </a:rPr>
                <a:t>TB level</a:t>
              </a:r>
            </a:p>
            <a:p>
              <a:pPr marL="0" marR="0" lvl="0" indent="0" algn="ctr" defTabSz="914400" eaLnBrk="1" fontAlgn="ctr"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chemeClr val="tx2"/>
                  </a:solidFill>
                  <a:effectLst/>
                  <a:uLnTx/>
                  <a:uFillTx/>
                  <a:latin typeface="Arial"/>
                  <a:ea typeface="微软雅黑"/>
                  <a:cs typeface="Arial" panose="020B0604020202020204" pitchFamily="34" charset="0"/>
                  <a:sym typeface="Arial" panose="020B0604020202020204" pitchFamily="34" charset="0"/>
                </a:rPr>
                <a:t>Traditional data</a:t>
              </a:r>
            </a:p>
          </p:txBody>
        </p:sp>
        <p:sp>
          <p:nvSpPr>
            <p:cNvPr id="119" name="TextBox 111"/>
            <p:cNvSpPr txBox="1"/>
            <p:nvPr/>
          </p:nvSpPr>
          <p:spPr>
            <a:xfrm>
              <a:off x="10263074" y="1481711"/>
              <a:ext cx="1441246" cy="769441"/>
            </a:xfrm>
            <a:prstGeom prst="rect">
              <a:avLst/>
            </a:prstGeom>
            <a:noFill/>
          </p:spPr>
          <p:txBody>
            <a:bodyPr wrap="square">
              <a:noAutofit/>
            </a:bodyPr>
            <a:lstStyle>
              <a:lvl1pPr>
                <a:defRPr>
                  <a:solidFill>
                    <a:srgbClr val="232424"/>
                  </a:solidFill>
                  <a:latin typeface="Arial" panose="020B0604020202020204" pitchFamily="34" charset="0"/>
                  <a:cs typeface="Arial" panose="020B0604020202020204" pitchFamily="34" charset="0"/>
                  <a:sym typeface="Arial" panose="020B0604020202020204" pitchFamily="34" charset="0"/>
                </a:defRPr>
              </a:lvl1pPr>
              <a:lvl2pPr marL="742950" indent="-285750">
                <a:defRPr>
                  <a:solidFill>
                    <a:srgbClr val="232424"/>
                  </a:solidFill>
                  <a:latin typeface="Arial" panose="020B0604020202020204" pitchFamily="34" charset="0"/>
                  <a:cs typeface="Arial" panose="020B0604020202020204" pitchFamily="34" charset="0"/>
                  <a:sym typeface="Arial" panose="020B0604020202020204" pitchFamily="34" charset="0"/>
                </a:defRPr>
              </a:lvl2pPr>
              <a:lvl3pPr marL="11430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3pPr>
              <a:lvl4pPr marL="16002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4pPr>
              <a:lvl5pPr marL="2057400" indent="-228600">
                <a:defRPr>
                  <a:solidFill>
                    <a:srgbClr val="232424"/>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a:solidFill>
                    <a:srgbClr val="232424"/>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ctr" defTabSz="914400" eaLnBrk="1" fontAlgn="ctr"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C000"/>
                  </a:solidFill>
                  <a:effectLst/>
                  <a:uLnTx/>
                  <a:uFillTx/>
                  <a:latin typeface="Arial"/>
                  <a:ea typeface="微软雅黑"/>
                  <a:cs typeface="Arial" panose="020B0604020202020204" pitchFamily="34" charset="0"/>
                  <a:sym typeface="Arial" panose="020B0604020202020204" pitchFamily="34" charset="0"/>
                </a:rPr>
                <a:t>PB level</a:t>
              </a:r>
            </a:p>
            <a:p>
              <a:pPr marL="0" marR="0" lvl="0" indent="0" algn="ctr" defTabSz="914400" eaLnBrk="1" fontAlgn="ctr"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chemeClr val="tx2"/>
                  </a:solidFill>
                  <a:effectLst/>
                  <a:uLnTx/>
                  <a:uFillTx/>
                  <a:latin typeface="Arial"/>
                  <a:ea typeface="微软雅黑"/>
                  <a:cs typeface="Arial" panose="020B0604020202020204" pitchFamily="34" charset="0"/>
                  <a:sym typeface="Arial" panose="020B0604020202020204" pitchFamily="34" charset="0"/>
                </a:rPr>
                <a:t>Videos &amp; images</a:t>
              </a:r>
            </a:p>
          </p:txBody>
        </p:sp>
        <p:sp>
          <p:nvSpPr>
            <p:cNvPr id="120" name="上箭头 119"/>
            <p:cNvSpPr/>
            <p:nvPr/>
          </p:nvSpPr>
          <p:spPr>
            <a:xfrm rot="5400000">
              <a:off x="10088025" y="1650701"/>
              <a:ext cx="168645" cy="244526"/>
            </a:xfrm>
            <a:prstGeom prst="upArrow">
              <a:avLst/>
            </a:prstGeom>
            <a:solidFill>
              <a:srgbClr val="FFC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tx2"/>
                </a:solidFill>
                <a:effectLst/>
                <a:uLnTx/>
                <a:uFillTx/>
                <a:latin typeface="Arial"/>
                <a:ea typeface="微软雅黑"/>
                <a:cs typeface="+mn-cs"/>
              </a:endParaRPr>
            </a:p>
          </p:txBody>
        </p:sp>
      </p:grpSp>
    </p:spTree>
    <p:extLst>
      <p:ext uri="{BB962C8B-B14F-4D97-AF65-F5344CB8AC3E}">
        <p14:creationId xmlns:p14="http://schemas.microsoft.com/office/powerpoint/2010/main" val="27516350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345939" y="1621873"/>
            <a:ext cx="3424436" cy="684808"/>
          </a:xfrm>
          <a:prstGeom prst="rect">
            <a:avLst/>
          </a:prstGeom>
          <a:noFill/>
        </p:spPr>
        <p:txBody>
          <a:bodyPr wrap="square" lIns="0" tIns="0" rIns="0" bIns="0" anchor="ctr">
            <a:noAutofit/>
          </a:bodyPr>
          <a:lstStyle/>
          <a:p>
            <a:pPr algn="ctr" defTabSz="913449"/>
            <a:r>
              <a:rPr lang="en-US" altLang="zh-CN" sz="2000" b="1" dirty="0">
                <a:solidFill>
                  <a:prstClr val="white"/>
                </a:solidFill>
                <a:ea typeface="微软雅黑" panose="020B0503020204020204" pitchFamily="34" charset="-122"/>
              </a:rPr>
              <a:t>Production Transaction</a:t>
            </a:r>
          </a:p>
        </p:txBody>
      </p:sp>
      <p:sp>
        <p:nvSpPr>
          <p:cNvPr id="29" name="矩形 28"/>
          <p:cNvSpPr/>
          <p:nvPr/>
        </p:nvSpPr>
        <p:spPr>
          <a:xfrm>
            <a:off x="67378" y="4710216"/>
            <a:ext cx="3769962" cy="522964"/>
          </a:xfrm>
          <a:prstGeom prst="rect">
            <a:avLst/>
          </a:prstGeom>
        </p:spPr>
        <p:txBody>
          <a:bodyPr wrap="square">
            <a:spAutoFit/>
          </a:bodyPr>
          <a:lstStyle/>
          <a:p>
            <a:pPr algn="ctr" defTabSz="913816" eaLnBrk="0" hangingPunct="0">
              <a:spcBef>
                <a:spcPts val="1000"/>
              </a:spcBef>
            </a:pPr>
            <a:r>
              <a:rPr lang="en-US" altLang="zh-CN" sz="1399" dirty="0">
                <a:solidFill>
                  <a:prstClr val="white"/>
                </a:solidFill>
                <a:ea typeface="微软雅黑" panose="020B0503020204020204" pitchFamily="34" charset="-122"/>
                <a:sym typeface="Arial" panose="020B0604020202020204" pitchFamily="34" charset="0"/>
              </a:rPr>
              <a:t>Peak TPS surges from 20,000 to 100,000 during the Double 11 shopping festival</a:t>
            </a:r>
          </a:p>
        </p:txBody>
      </p:sp>
      <p:sp>
        <p:nvSpPr>
          <p:cNvPr id="30" name="矩形 29"/>
          <p:cNvSpPr/>
          <p:nvPr/>
        </p:nvSpPr>
        <p:spPr>
          <a:xfrm>
            <a:off x="382808" y="3244873"/>
            <a:ext cx="3598595" cy="522964"/>
          </a:xfrm>
          <a:prstGeom prst="rect">
            <a:avLst/>
          </a:prstGeom>
        </p:spPr>
        <p:txBody>
          <a:bodyPr wrap="square">
            <a:spAutoFit/>
          </a:bodyPr>
          <a:lstStyle/>
          <a:p>
            <a:pPr algn="ctr" defTabSz="913816" eaLnBrk="0" hangingPunct="0">
              <a:spcBef>
                <a:spcPts val="1000"/>
              </a:spcBef>
            </a:pPr>
            <a:r>
              <a:rPr lang="en-US" altLang="zh-CN" sz="1399" dirty="0">
                <a:solidFill>
                  <a:prstClr val="white"/>
                </a:solidFill>
                <a:ea typeface="微软雅黑" panose="020B0503020204020204" pitchFamily="34" charset="-122"/>
                <a:sym typeface="Arial" panose="020B0604020202020204" pitchFamily="34" charset="0"/>
              </a:rPr>
              <a:t>The total data volume in the account system increases by 20%</a:t>
            </a:r>
          </a:p>
        </p:txBody>
      </p:sp>
      <p:grpSp>
        <p:nvGrpSpPr>
          <p:cNvPr id="2" name="组合 1"/>
          <p:cNvGrpSpPr/>
          <p:nvPr/>
        </p:nvGrpSpPr>
        <p:grpSpPr>
          <a:xfrm>
            <a:off x="1486087" y="2606194"/>
            <a:ext cx="1144140" cy="523220"/>
            <a:chOff x="1610035" y="2905103"/>
            <a:chExt cx="1144140" cy="523220"/>
          </a:xfrm>
        </p:grpSpPr>
        <p:sp>
          <p:nvSpPr>
            <p:cNvPr id="32" name="矩形 31"/>
            <p:cNvSpPr/>
            <p:nvPr/>
          </p:nvSpPr>
          <p:spPr>
            <a:xfrm>
              <a:off x="1610035" y="2905103"/>
              <a:ext cx="1144140" cy="523220"/>
            </a:xfrm>
            <a:prstGeom prst="rect">
              <a:avLst/>
            </a:prstGeom>
          </p:spPr>
          <p:txBody>
            <a:bodyPr wrap="square">
              <a:sp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srgbClr val="FFC000"/>
                  </a:solidFill>
                  <a:effectLst/>
                  <a:uLnTx/>
                  <a:uFillTx/>
                  <a:ea typeface="微软雅黑" panose="020B0503020204020204" pitchFamily="34" charset="-122"/>
                </a:rPr>
                <a:t>20%</a:t>
              </a:r>
              <a:endParaRPr kumimoji="0" lang="zh-CN" altLang="en-US" sz="2800" b="1" i="0" u="none" strike="noStrike" kern="0" cap="none" spc="0" normalizeH="0" baseline="0" noProof="0" dirty="0">
                <a:ln>
                  <a:noFill/>
                </a:ln>
                <a:solidFill>
                  <a:srgbClr val="FFC000"/>
                </a:solidFill>
                <a:effectLst/>
                <a:uLnTx/>
                <a:uFillTx/>
                <a:ea typeface="微软雅黑" panose="020B0503020204020204" pitchFamily="34" charset="-122"/>
              </a:endParaRPr>
            </a:p>
          </p:txBody>
        </p:sp>
        <p:cxnSp>
          <p:nvCxnSpPr>
            <p:cNvPr id="33" name="直接箭头连接符 32"/>
            <p:cNvCxnSpPr/>
            <p:nvPr/>
          </p:nvCxnSpPr>
          <p:spPr>
            <a:xfrm flipV="1">
              <a:off x="2624869" y="2968399"/>
              <a:ext cx="0" cy="396628"/>
            </a:xfrm>
            <a:prstGeom prst="straightConnector1">
              <a:avLst/>
            </a:prstGeom>
            <a:noFill/>
            <a:ln w="6350" cap="flat" cmpd="sng" algn="ctr">
              <a:solidFill>
                <a:srgbClr val="FFC000"/>
              </a:solidFill>
              <a:prstDash val="solid"/>
              <a:miter lim="800000"/>
              <a:tailEnd type="triangle"/>
            </a:ln>
            <a:effectLst/>
          </p:spPr>
        </p:cxnSp>
      </p:grpSp>
      <p:sp>
        <p:nvSpPr>
          <p:cNvPr id="34" name="矩形 33"/>
          <p:cNvSpPr/>
          <p:nvPr/>
        </p:nvSpPr>
        <p:spPr>
          <a:xfrm>
            <a:off x="866759" y="4081329"/>
            <a:ext cx="2382796" cy="523220"/>
          </a:xfrm>
          <a:prstGeom prst="rect">
            <a:avLst/>
          </a:prstGeom>
        </p:spPr>
        <p:txBody>
          <a:bodyPr wrap="square">
            <a:spAutoFit/>
          </a:bodyPr>
          <a:lstStyle/>
          <a:p>
            <a:pPr algn="ctr" defTabSz="1219170"/>
            <a:r>
              <a:rPr lang="en-US" altLang="zh-CN" sz="2800" b="1" dirty="0">
                <a:solidFill>
                  <a:srgbClr val="FFC000"/>
                </a:solidFill>
                <a:ea typeface="微软雅黑" panose="020B0503020204020204" pitchFamily="34" charset="-122"/>
                <a:sym typeface="Wingdings" panose="05000000000000000000" pitchFamily="2" charset="2"/>
              </a:rPr>
              <a:t>100,000</a:t>
            </a:r>
            <a:endParaRPr lang="zh-CN" altLang="en-US" sz="2800" b="1" dirty="0">
              <a:solidFill>
                <a:srgbClr val="FFC000"/>
              </a:solidFill>
              <a:ea typeface="微软雅黑" panose="020B0503020204020204" pitchFamily="34" charset="-122"/>
            </a:endParaRPr>
          </a:p>
        </p:txBody>
      </p:sp>
      <p:sp>
        <p:nvSpPr>
          <p:cNvPr id="36" name="矩形 35"/>
          <p:cNvSpPr/>
          <p:nvPr/>
        </p:nvSpPr>
        <p:spPr>
          <a:xfrm>
            <a:off x="4400699" y="1621873"/>
            <a:ext cx="3424436" cy="684808"/>
          </a:xfrm>
          <a:prstGeom prst="rect">
            <a:avLst/>
          </a:prstGeom>
          <a:noFill/>
        </p:spPr>
        <p:txBody>
          <a:bodyPr wrap="square" lIns="0" tIns="0" rIns="0" bIns="0" anchor="ctr">
            <a:noAutofit/>
          </a:bodyPr>
          <a:lstStyle/>
          <a:p>
            <a:pPr algn="ctr" defTabSz="913449"/>
            <a:r>
              <a:rPr lang="en-US" altLang="zh-CN" sz="2000" b="1" dirty="0">
                <a:solidFill>
                  <a:prstClr val="white"/>
                </a:solidFill>
                <a:ea typeface="微软雅黑" panose="020B0503020204020204" pitchFamily="34" charset="-122"/>
              </a:rPr>
              <a:t>Big Data and Video</a:t>
            </a:r>
            <a:endParaRPr lang="zh-CN" altLang="en-US" sz="2000" b="1" dirty="0">
              <a:solidFill>
                <a:prstClr val="white"/>
              </a:solidFill>
              <a:ea typeface="微软雅黑" panose="020B0503020204020204" pitchFamily="34" charset="-122"/>
            </a:endParaRPr>
          </a:p>
        </p:txBody>
      </p:sp>
      <p:sp>
        <p:nvSpPr>
          <p:cNvPr id="37" name="矩形 36"/>
          <p:cNvSpPr/>
          <p:nvPr/>
        </p:nvSpPr>
        <p:spPr>
          <a:xfrm>
            <a:off x="4400699" y="2606194"/>
            <a:ext cx="3424436" cy="523220"/>
          </a:xfrm>
          <a:prstGeom prst="rect">
            <a:avLst/>
          </a:prstGeom>
        </p:spPr>
        <p:txBody>
          <a:bodyPr wrap="square">
            <a:spAutoFit/>
          </a:bodyPr>
          <a:lstStyle/>
          <a:p>
            <a:pPr algn="ctr" defTabSz="1219170"/>
            <a:r>
              <a:rPr lang="en-US" altLang="zh-CN" sz="2800" b="1" dirty="0">
                <a:solidFill>
                  <a:srgbClr val="FFC000"/>
                </a:solidFill>
                <a:ea typeface="微软雅黑" panose="020B0503020204020204" pitchFamily="34" charset="-122"/>
              </a:rPr>
              <a:t>12</a:t>
            </a:r>
            <a:r>
              <a:rPr lang="en-US" altLang="zh-CN" sz="1600" dirty="0">
                <a:solidFill>
                  <a:srgbClr val="FFC000"/>
                </a:solidFill>
                <a:ea typeface="微软雅黑" panose="020B0503020204020204" pitchFamily="34" charset="-122"/>
              </a:rPr>
              <a:t>months</a:t>
            </a:r>
            <a:r>
              <a:rPr lang="en-US" altLang="zh-CN" sz="2800" b="1" dirty="0">
                <a:solidFill>
                  <a:srgbClr val="FFC000"/>
                </a:solidFill>
                <a:ea typeface="微软雅黑" panose="020B0503020204020204" pitchFamily="34" charset="-122"/>
                <a:sym typeface="Wingdings" panose="05000000000000000000" pitchFamily="2" charset="2"/>
              </a:rPr>
              <a:t> </a:t>
            </a:r>
            <a:r>
              <a:rPr lang="en-US" altLang="zh-CN" sz="2800" dirty="0">
                <a:solidFill>
                  <a:prstClr val="white"/>
                </a:solidFill>
                <a:ea typeface="微软雅黑" panose="020B0503020204020204" pitchFamily="34" charset="-122"/>
                <a:sym typeface="Wingdings" panose="05000000000000000000" pitchFamily="2" charset="2"/>
              </a:rPr>
              <a:t>vs</a:t>
            </a:r>
            <a:r>
              <a:rPr lang="en-US" altLang="zh-CN" sz="2800" b="1" dirty="0">
                <a:solidFill>
                  <a:srgbClr val="CC4B4A"/>
                </a:solidFill>
                <a:ea typeface="微软雅黑" panose="020B0503020204020204" pitchFamily="34" charset="-122"/>
                <a:sym typeface="Wingdings" panose="05000000000000000000" pitchFamily="2" charset="2"/>
              </a:rPr>
              <a:t> </a:t>
            </a:r>
            <a:r>
              <a:rPr lang="en-US" altLang="zh-CN" sz="2800" b="1" dirty="0">
                <a:solidFill>
                  <a:srgbClr val="FFC000"/>
                </a:solidFill>
                <a:ea typeface="微软雅黑" panose="020B0503020204020204" pitchFamily="34" charset="-122"/>
                <a:sym typeface="Wingdings" panose="05000000000000000000" pitchFamily="2" charset="2"/>
              </a:rPr>
              <a:t>3</a:t>
            </a:r>
            <a:r>
              <a:rPr lang="en-US" altLang="zh-CN" sz="1600" dirty="0">
                <a:solidFill>
                  <a:srgbClr val="FFC000"/>
                </a:solidFill>
                <a:ea typeface="微软雅黑" panose="020B0503020204020204" pitchFamily="34" charset="-122"/>
                <a:sym typeface="Wingdings" panose="05000000000000000000" pitchFamily="2" charset="2"/>
              </a:rPr>
              <a:t>months</a:t>
            </a:r>
            <a:endParaRPr lang="zh-CN" altLang="en-US" sz="1600" dirty="0">
              <a:solidFill>
                <a:srgbClr val="FFC000"/>
              </a:solidFill>
              <a:ea typeface="微软雅黑" panose="020B0503020204020204" pitchFamily="34" charset="-122"/>
            </a:endParaRPr>
          </a:p>
        </p:txBody>
      </p:sp>
      <p:sp>
        <p:nvSpPr>
          <p:cNvPr id="38" name="矩形 37"/>
          <p:cNvSpPr/>
          <p:nvPr/>
        </p:nvSpPr>
        <p:spPr>
          <a:xfrm>
            <a:off x="4740321" y="4050616"/>
            <a:ext cx="2746265" cy="584647"/>
          </a:xfrm>
          <a:prstGeom prst="rect">
            <a:avLst/>
          </a:prstGeom>
        </p:spPr>
        <p:txBody>
          <a:bodyPr wrap="none">
            <a:spAutoFit/>
          </a:bodyPr>
          <a:lstStyle/>
          <a:p>
            <a:pPr defTabSz="1219170"/>
            <a:r>
              <a:rPr lang="en-US" altLang="zh-CN" sz="2800" b="1" dirty="0">
                <a:solidFill>
                  <a:srgbClr val="FFC000"/>
                </a:solidFill>
                <a:ea typeface="微软雅黑" panose="020B0503020204020204" pitchFamily="34" charset="-122"/>
              </a:rPr>
              <a:t>1.3</a:t>
            </a:r>
            <a:r>
              <a:rPr lang="en-US" altLang="zh-CN" sz="1600" dirty="0">
                <a:solidFill>
                  <a:srgbClr val="FFC000"/>
                </a:solidFill>
                <a:ea typeface="微软雅黑" panose="020B0503020204020204" pitchFamily="34" charset="-122"/>
              </a:rPr>
              <a:t>Mn</a:t>
            </a:r>
            <a:r>
              <a:rPr lang="zh-CN" altLang="en-US" sz="3199" b="1" dirty="0">
                <a:solidFill>
                  <a:srgbClr val="FFC000"/>
                </a:solidFill>
                <a:ea typeface="微软雅黑" panose="020B0503020204020204" pitchFamily="34" charset="-122"/>
              </a:rPr>
              <a:t> </a:t>
            </a:r>
            <a:r>
              <a:rPr lang="en-US" altLang="zh-CN" sz="3199" dirty="0">
                <a:solidFill>
                  <a:prstClr val="white"/>
                </a:solidFill>
                <a:ea typeface="微软雅黑" panose="020B0503020204020204" pitchFamily="34" charset="-122"/>
              </a:rPr>
              <a:t>vs</a:t>
            </a:r>
            <a:r>
              <a:rPr lang="en-US" altLang="zh-CN" sz="3199" b="1" dirty="0">
                <a:solidFill>
                  <a:prstClr val="white"/>
                </a:solidFill>
                <a:ea typeface="微软雅黑" panose="020B0503020204020204" pitchFamily="34" charset="-122"/>
              </a:rPr>
              <a:t> </a:t>
            </a:r>
            <a:r>
              <a:rPr lang="en-US" altLang="zh-CN" sz="3199" b="1" dirty="0">
                <a:solidFill>
                  <a:srgbClr val="FFC000"/>
                </a:solidFill>
                <a:ea typeface="微软雅黑" panose="020B0503020204020204" pitchFamily="34" charset="-122"/>
              </a:rPr>
              <a:t>5,000</a:t>
            </a:r>
            <a:r>
              <a:rPr lang="zh-CN" altLang="en-US" sz="3199" b="1" dirty="0">
                <a:solidFill>
                  <a:prstClr val="white"/>
                </a:solidFill>
                <a:ea typeface="微软雅黑" panose="020B0503020204020204" pitchFamily="34" charset="-122"/>
              </a:rPr>
              <a:t> </a:t>
            </a:r>
          </a:p>
        </p:txBody>
      </p:sp>
      <p:sp>
        <p:nvSpPr>
          <p:cNvPr id="39" name="矩形 38"/>
          <p:cNvSpPr/>
          <p:nvPr/>
        </p:nvSpPr>
        <p:spPr>
          <a:xfrm>
            <a:off x="4181114" y="3244873"/>
            <a:ext cx="3793325" cy="522964"/>
          </a:xfrm>
          <a:prstGeom prst="rect">
            <a:avLst/>
          </a:prstGeom>
        </p:spPr>
        <p:txBody>
          <a:bodyPr wrap="square">
            <a:spAutoFit/>
          </a:bodyPr>
          <a:lstStyle/>
          <a:p>
            <a:pPr algn="ctr" defTabSz="913816" eaLnBrk="0" hangingPunct="0">
              <a:spcBef>
                <a:spcPts val="1000"/>
              </a:spcBef>
            </a:pPr>
            <a:r>
              <a:rPr lang="en-US" altLang="zh-CN" sz="1399" dirty="0">
                <a:solidFill>
                  <a:prstClr val="white"/>
                </a:solidFill>
                <a:ea typeface="微软雅黑" panose="020B0503020204020204" pitchFamily="34" charset="-122"/>
                <a:sym typeface="Arial" panose="020B0604020202020204" pitchFamily="34" charset="0"/>
              </a:rPr>
              <a:t>The data retention period is expected to change from 3 months to 1 year in telco.</a:t>
            </a:r>
          </a:p>
        </p:txBody>
      </p:sp>
      <p:sp>
        <p:nvSpPr>
          <p:cNvPr id="40" name="矩形 39"/>
          <p:cNvSpPr/>
          <p:nvPr/>
        </p:nvSpPr>
        <p:spPr>
          <a:xfrm>
            <a:off x="4162749" y="4710216"/>
            <a:ext cx="3811691" cy="522964"/>
          </a:xfrm>
          <a:prstGeom prst="rect">
            <a:avLst/>
          </a:prstGeom>
        </p:spPr>
        <p:txBody>
          <a:bodyPr wrap="square">
            <a:spAutoFit/>
          </a:bodyPr>
          <a:lstStyle/>
          <a:p>
            <a:pPr algn="ctr" defTabSz="913816" eaLnBrk="0" hangingPunct="0">
              <a:spcBef>
                <a:spcPts val="1000"/>
              </a:spcBef>
            </a:pPr>
            <a:r>
              <a:rPr lang="en-US" altLang="zh-CN" sz="1399" dirty="0">
                <a:solidFill>
                  <a:prstClr val="white"/>
                </a:solidFill>
                <a:ea typeface="微软雅黑" panose="020B0503020204020204" pitchFamily="34" charset="-122"/>
              </a:rPr>
              <a:t>Huawei's IT system has 1.3 million tables. However, only 5,000 tables can be consumed.</a:t>
            </a:r>
          </a:p>
        </p:txBody>
      </p:sp>
      <p:sp>
        <p:nvSpPr>
          <p:cNvPr id="42" name="矩形 41"/>
          <p:cNvSpPr/>
          <p:nvPr/>
        </p:nvSpPr>
        <p:spPr>
          <a:xfrm>
            <a:off x="8336328" y="1621873"/>
            <a:ext cx="3424436" cy="684808"/>
          </a:xfrm>
          <a:prstGeom prst="rect">
            <a:avLst/>
          </a:prstGeom>
          <a:noFill/>
        </p:spPr>
        <p:txBody>
          <a:bodyPr wrap="square" lIns="0" tIns="0" rIns="0" bIns="0" anchor="ctr">
            <a:noAutofit/>
          </a:bodyPr>
          <a:lstStyle/>
          <a:p>
            <a:pPr algn="ctr" defTabSz="913449"/>
            <a:r>
              <a:rPr lang="en-US" altLang="zh-CN" sz="2000" b="1" dirty="0">
                <a:solidFill>
                  <a:prstClr val="white"/>
                </a:solidFill>
                <a:ea typeface="微软雅黑" panose="020B0503020204020204" pitchFamily="34" charset="-122"/>
              </a:rPr>
              <a:t>Edge Data</a:t>
            </a:r>
            <a:endParaRPr lang="zh-CN" altLang="en-US" sz="2000" b="1" dirty="0">
              <a:solidFill>
                <a:prstClr val="white"/>
              </a:solidFill>
              <a:ea typeface="微软雅黑" panose="020B0503020204020204" pitchFamily="34" charset="-122"/>
            </a:endParaRPr>
          </a:p>
        </p:txBody>
      </p:sp>
      <p:sp>
        <p:nvSpPr>
          <p:cNvPr id="43" name="矩形 42"/>
          <p:cNvSpPr/>
          <p:nvPr/>
        </p:nvSpPr>
        <p:spPr>
          <a:xfrm>
            <a:off x="8519782" y="4081329"/>
            <a:ext cx="3057529" cy="523220"/>
          </a:xfrm>
          <a:prstGeom prst="rect">
            <a:avLst/>
          </a:prstGeom>
        </p:spPr>
        <p:txBody>
          <a:bodyPr wrap="square">
            <a:spAutoFit/>
          </a:bodyPr>
          <a:lstStyle/>
          <a:p>
            <a:pPr algn="ctr" defTabSz="1219170"/>
            <a:r>
              <a:rPr lang="en-US" altLang="zh-CN" sz="2800" b="1" dirty="0">
                <a:solidFill>
                  <a:srgbClr val="FFC000"/>
                </a:solidFill>
                <a:ea typeface="微软雅黑" panose="020B0503020204020204" pitchFamily="34" charset="-122"/>
              </a:rPr>
              <a:t>400+ </a:t>
            </a:r>
            <a:r>
              <a:rPr lang="en-US" altLang="zh-CN" sz="1600" dirty="0">
                <a:solidFill>
                  <a:srgbClr val="FFC000"/>
                </a:solidFill>
                <a:ea typeface="微软雅黑" panose="020B0503020204020204" pitchFamily="34" charset="-122"/>
              </a:rPr>
              <a:t>Coal Mines</a:t>
            </a:r>
            <a:endParaRPr lang="zh-CN" altLang="en-US" sz="1999" dirty="0">
              <a:solidFill>
                <a:srgbClr val="FFC000"/>
              </a:solidFill>
              <a:ea typeface="微软雅黑" panose="020B0503020204020204" pitchFamily="34" charset="-122"/>
            </a:endParaRPr>
          </a:p>
        </p:txBody>
      </p:sp>
      <p:sp>
        <p:nvSpPr>
          <p:cNvPr id="44" name="矩形 43"/>
          <p:cNvSpPr/>
          <p:nvPr/>
        </p:nvSpPr>
        <p:spPr>
          <a:xfrm>
            <a:off x="8555479" y="2606194"/>
            <a:ext cx="2986134" cy="523220"/>
          </a:xfrm>
          <a:prstGeom prst="rect">
            <a:avLst/>
          </a:prstGeom>
        </p:spPr>
        <p:txBody>
          <a:bodyPr wrap="square">
            <a:spAutoFit/>
          </a:bodyPr>
          <a:lstStyle/>
          <a:p>
            <a:pPr algn="ctr" defTabSz="1219170"/>
            <a:r>
              <a:rPr lang="en-US" altLang="zh-CN" sz="2800" b="1" dirty="0">
                <a:solidFill>
                  <a:srgbClr val="FFC000"/>
                </a:solidFill>
                <a:ea typeface="微软雅黑" panose="020B0503020204020204" pitchFamily="34" charset="-122"/>
              </a:rPr>
              <a:t>20,000 </a:t>
            </a:r>
            <a:r>
              <a:rPr lang="en-US" altLang="zh-CN" sz="1600" dirty="0">
                <a:solidFill>
                  <a:srgbClr val="FFC000"/>
                </a:solidFill>
                <a:ea typeface="微软雅黑" panose="020B0503020204020204" pitchFamily="34" charset="-122"/>
              </a:rPr>
              <a:t>Toll Stations</a:t>
            </a:r>
            <a:endParaRPr lang="en-US" altLang="zh-CN" sz="1999" dirty="0">
              <a:solidFill>
                <a:srgbClr val="FFC000"/>
              </a:solidFill>
              <a:ea typeface="微软雅黑" panose="020B0503020204020204" pitchFamily="34" charset="-122"/>
            </a:endParaRPr>
          </a:p>
        </p:txBody>
      </p:sp>
      <p:sp>
        <p:nvSpPr>
          <p:cNvPr id="45" name="矩形 44"/>
          <p:cNvSpPr/>
          <p:nvPr/>
        </p:nvSpPr>
        <p:spPr>
          <a:xfrm>
            <a:off x="8613469" y="4710216"/>
            <a:ext cx="2870154" cy="522964"/>
          </a:xfrm>
          <a:prstGeom prst="rect">
            <a:avLst/>
          </a:prstGeom>
        </p:spPr>
        <p:txBody>
          <a:bodyPr wrap="square">
            <a:spAutoFit/>
          </a:bodyPr>
          <a:lstStyle/>
          <a:p>
            <a:pPr algn="ctr" defTabSz="913816" eaLnBrk="0" hangingPunct="0">
              <a:spcBef>
                <a:spcPts val="1000"/>
              </a:spcBef>
            </a:pPr>
            <a:r>
              <a:rPr lang="en-US" altLang="zh-CN" sz="1399" dirty="0">
                <a:solidFill>
                  <a:prstClr val="white"/>
                </a:solidFill>
                <a:ea typeface="微软雅黑" panose="020B0503020204020204" pitchFamily="34" charset="-122"/>
                <a:sym typeface="Arial" panose="020B0604020202020204" pitchFamily="34" charset="0"/>
              </a:rPr>
              <a:t>Located in Shanxi province, requiring safe production</a:t>
            </a:r>
          </a:p>
        </p:txBody>
      </p:sp>
      <p:sp>
        <p:nvSpPr>
          <p:cNvPr id="46" name="矩形 45"/>
          <p:cNvSpPr/>
          <p:nvPr/>
        </p:nvSpPr>
        <p:spPr>
          <a:xfrm>
            <a:off x="8841574" y="3244873"/>
            <a:ext cx="2413945" cy="522964"/>
          </a:xfrm>
          <a:prstGeom prst="rect">
            <a:avLst/>
          </a:prstGeom>
        </p:spPr>
        <p:txBody>
          <a:bodyPr wrap="square">
            <a:spAutoFit/>
          </a:bodyPr>
          <a:lstStyle/>
          <a:p>
            <a:pPr algn="ctr" defTabSz="913816" eaLnBrk="0" hangingPunct="0">
              <a:spcBef>
                <a:spcPts val="1000"/>
              </a:spcBef>
            </a:pPr>
            <a:r>
              <a:rPr lang="en-US" altLang="zh-CN" sz="1399" dirty="0">
                <a:solidFill>
                  <a:prstClr val="white"/>
                </a:solidFill>
                <a:ea typeface="微软雅黑" panose="020B0503020204020204" pitchFamily="34" charset="-122"/>
                <a:sym typeface="Arial" panose="020B0604020202020204" pitchFamily="34" charset="0"/>
              </a:rPr>
              <a:t>Open road tolling and intelligent toll collection</a:t>
            </a:r>
          </a:p>
        </p:txBody>
      </p:sp>
      <p:sp>
        <p:nvSpPr>
          <p:cNvPr id="47" name="矩形 46"/>
          <p:cNvSpPr/>
          <p:nvPr/>
        </p:nvSpPr>
        <p:spPr>
          <a:xfrm>
            <a:off x="471857" y="331956"/>
            <a:ext cx="11636723" cy="523220"/>
          </a:xfrm>
          <a:prstGeom prst="rect">
            <a:avLst/>
          </a:prstGeom>
        </p:spPr>
        <p:txBody>
          <a:bodyPr wrap="square">
            <a:spAutoFit/>
          </a:bodyPr>
          <a:lstStyle/>
          <a:p>
            <a:r>
              <a:rPr lang="en-US" altLang="zh-CN" sz="2800" dirty="0">
                <a:solidFill>
                  <a:srgbClr val="FFFFFF"/>
                </a:solidFill>
                <a:ea typeface="微软雅黑" panose="020B0503020204020204" pitchFamily="34" charset="-122"/>
                <a:cs typeface="Times New Roman" panose="02020603050405020304" pitchFamily="18" charset="0"/>
              </a:rPr>
              <a:t>Industry Scenarios Can Be Classified Into Three Major Types</a:t>
            </a:r>
            <a:endParaRPr lang="zh-CN" altLang="en-US" sz="2800" dirty="0">
              <a:solidFill>
                <a:srgbClr val="FFFFFF"/>
              </a:solidFill>
              <a:ea typeface="微软雅黑" panose="020B0503020204020204" pitchFamily="34" charset="-122"/>
            </a:endParaRPr>
          </a:p>
        </p:txBody>
      </p:sp>
      <p:cxnSp>
        <p:nvCxnSpPr>
          <p:cNvPr id="22" name="直接连接符 21"/>
          <p:cNvCxnSpPr/>
          <p:nvPr/>
        </p:nvCxnSpPr>
        <p:spPr>
          <a:xfrm>
            <a:off x="3970087" y="1938435"/>
            <a:ext cx="0" cy="3240000"/>
          </a:xfrm>
          <a:prstGeom prst="line">
            <a:avLst/>
          </a:prstGeom>
          <a:noFill/>
          <a:ln w="6350" cap="flat" cmpd="sng" algn="ctr">
            <a:solidFill>
              <a:srgbClr val="666666">
                <a:lumMod val="40000"/>
                <a:lumOff val="60000"/>
              </a:srgbClr>
            </a:solidFill>
            <a:prstDash val="solid"/>
            <a:miter lim="800000"/>
          </a:ln>
          <a:effectLst/>
        </p:spPr>
      </p:cxnSp>
      <p:cxnSp>
        <p:nvCxnSpPr>
          <p:cNvPr id="23" name="直接连接符 22"/>
          <p:cNvCxnSpPr/>
          <p:nvPr/>
        </p:nvCxnSpPr>
        <p:spPr>
          <a:xfrm>
            <a:off x="8299849" y="1938435"/>
            <a:ext cx="0" cy="3240000"/>
          </a:xfrm>
          <a:prstGeom prst="line">
            <a:avLst/>
          </a:prstGeom>
          <a:noFill/>
          <a:ln w="6350" cap="flat" cmpd="sng" algn="ctr">
            <a:solidFill>
              <a:srgbClr val="666666">
                <a:lumMod val="40000"/>
                <a:lumOff val="60000"/>
              </a:srgbClr>
            </a:solidFill>
            <a:prstDash val="solid"/>
            <a:miter lim="800000"/>
          </a:ln>
          <a:effectLst/>
        </p:spPr>
      </p:cxnSp>
    </p:spTree>
    <p:extLst>
      <p:ext uri="{BB962C8B-B14F-4D97-AF65-F5344CB8AC3E}">
        <p14:creationId xmlns:p14="http://schemas.microsoft.com/office/powerpoint/2010/main" val="352555062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 name="图像" descr="图像">
            <a:extLst>
              <a:ext uri="{FF2B5EF4-FFF2-40B4-BE49-F238E27FC236}">
                <a16:creationId xmlns:a16="http://schemas.microsoft.com/office/drawing/2014/main" id="{B122C046-EAF5-4C47-ACD3-A6430572ED3E}"/>
              </a:ext>
            </a:extLst>
          </p:cNvPr>
          <p:cNvPicPr>
            <a:picLocks noChangeAspect="1"/>
          </p:cNvPicPr>
          <p:nvPr/>
        </p:nvPicPr>
        <p:blipFill>
          <a:blip r:embed="rId3">
            <a:duotone>
              <a:prstClr val="black"/>
              <a:schemeClr val="tx2">
                <a:tint val="45000"/>
                <a:satMod val="400000"/>
              </a:schemeClr>
            </a:duotone>
          </a:blip>
          <a:stretch>
            <a:fillRect/>
          </a:stretch>
        </p:blipFill>
        <p:spPr>
          <a:xfrm>
            <a:off x="6646887" y="2821300"/>
            <a:ext cx="4252687" cy="2852002"/>
          </a:xfrm>
          <a:prstGeom prst="rect">
            <a:avLst/>
          </a:prstGeom>
          <a:noFill/>
        </p:spPr>
      </p:pic>
      <p:sp>
        <p:nvSpPr>
          <p:cNvPr id="4" name="矩形 3"/>
          <p:cNvSpPr/>
          <p:nvPr/>
        </p:nvSpPr>
        <p:spPr>
          <a:xfrm>
            <a:off x="250206" y="201078"/>
            <a:ext cx="11867406" cy="523220"/>
          </a:xfrm>
          <a:prstGeom prst="rect">
            <a:avLst/>
          </a:prstGeom>
        </p:spPr>
        <p:txBody>
          <a:bodyPr wrap="square">
            <a:spAutoFit/>
          </a:bodyPr>
          <a:lstStyle/>
          <a:p>
            <a:r>
              <a:rPr lang="en-US" altLang="zh-CN" sz="2800" dirty="0">
                <a:solidFill>
                  <a:schemeClr val="tx2"/>
                </a:solidFill>
                <a:ea typeface="微软雅黑" panose="020B0503020204020204" pitchFamily="34" charset="-122"/>
                <a:cs typeface="Times New Roman" panose="02020603050405020304" pitchFamily="18" charset="0"/>
              </a:rPr>
              <a:t>A Converged, Intelligent, Open Data Infrastructure To Unleash Data Value</a:t>
            </a:r>
          </a:p>
        </p:txBody>
      </p:sp>
      <p:pic>
        <p:nvPicPr>
          <p:cNvPr id="87" name="图像" descr="图像">
            <a:extLst>
              <a:ext uri="{FF2B5EF4-FFF2-40B4-BE49-F238E27FC236}">
                <a16:creationId xmlns:a16="http://schemas.microsoft.com/office/drawing/2014/main" id="{B122C046-EAF5-4C47-ACD3-A6430572ED3E}"/>
              </a:ext>
            </a:extLst>
          </p:cNvPr>
          <p:cNvPicPr>
            <a:picLocks noChangeAspect="1"/>
          </p:cNvPicPr>
          <p:nvPr/>
        </p:nvPicPr>
        <p:blipFill>
          <a:blip r:embed="rId3"/>
          <a:stretch>
            <a:fillRect/>
          </a:stretch>
        </p:blipFill>
        <p:spPr>
          <a:xfrm flipV="1">
            <a:off x="1323905" y="2808574"/>
            <a:ext cx="5197760" cy="1169900"/>
          </a:xfrm>
          <a:prstGeom prst="rect">
            <a:avLst/>
          </a:prstGeom>
          <a:ln w="3175">
            <a:miter lim="400000"/>
          </a:ln>
        </p:spPr>
      </p:pic>
      <p:pic>
        <p:nvPicPr>
          <p:cNvPr id="88" name="图像" descr="图像">
            <a:extLst>
              <a:ext uri="{FF2B5EF4-FFF2-40B4-BE49-F238E27FC236}">
                <a16:creationId xmlns:a16="http://schemas.microsoft.com/office/drawing/2014/main" id="{B122C046-EAF5-4C47-ACD3-A6430572ED3E}"/>
              </a:ext>
            </a:extLst>
          </p:cNvPr>
          <p:cNvPicPr>
            <a:picLocks noChangeAspect="1"/>
          </p:cNvPicPr>
          <p:nvPr/>
        </p:nvPicPr>
        <p:blipFill>
          <a:blip r:embed="rId3"/>
          <a:stretch>
            <a:fillRect/>
          </a:stretch>
        </p:blipFill>
        <p:spPr>
          <a:xfrm>
            <a:off x="1328714" y="4857967"/>
            <a:ext cx="5199072" cy="776182"/>
          </a:xfrm>
          <a:prstGeom prst="rect">
            <a:avLst/>
          </a:prstGeom>
          <a:ln w="3175">
            <a:miter lim="400000"/>
          </a:ln>
        </p:spPr>
      </p:pic>
      <p:pic>
        <p:nvPicPr>
          <p:cNvPr id="89" name="图像" descr="图像">
            <a:extLst>
              <a:ext uri="{FF2B5EF4-FFF2-40B4-BE49-F238E27FC236}">
                <a16:creationId xmlns:a16="http://schemas.microsoft.com/office/drawing/2014/main" id="{B122C046-EAF5-4C47-ACD3-A6430572ED3E}"/>
              </a:ext>
            </a:extLst>
          </p:cNvPr>
          <p:cNvPicPr>
            <a:picLocks noChangeAspect="1"/>
          </p:cNvPicPr>
          <p:nvPr/>
        </p:nvPicPr>
        <p:blipFill>
          <a:blip r:embed="rId3"/>
          <a:stretch>
            <a:fillRect/>
          </a:stretch>
        </p:blipFill>
        <p:spPr>
          <a:xfrm flipV="1">
            <a:off x="1333609" y="3986102"/>
            <a:ext cx="5194177" cy="779001"/>
          </a:xfrm>
          <a:prstGeom prst="rect">
            <a:avLst/>
          </a:prstGeom>
          <a:ln w="3175">
            <a:miter lim="400000"/>
          </a:ln>
        </p:spPr>
      </p:pic>
      <p:sp>
        <p:nvSpPr>
          <p:cNvPr id="90" name="矩形 108">
            <a:extLst>
              <a:ext uri="{FF2B5EF4-FFF2-40B4-BE49-F238E27FC236}">
                <a16:creationId xmlns:a16="http://schemas.microsoft.com/office/drawing/2014/main" id="{1149294D-B804-4451-A3E9-643A0794D508}"/>
              </a:ext>
            </a:extLst>
          </p:cNvPr>
          <p:cNvSpPr txBox="1"/>
          <p:nvPr/>
        </p:nvSpPr>
        <p:spPr>
          <a:xfrm>
            <a:off x="3190447" y="4004729"/>
            <a:ext cx="1836000" cy="300367"/>
          </a:xfrm>
          <a:prstGeom prst="rect">
            <a:avLst/>
          </a:prstGeom>
          <a:ln w="12700">
            <a:miter lim="400000"/>
          </a:ln>
        </p:spPr>
        <p:txBody>
          <a:bodyPr wrap="none" lIns="26811" tIns="26811" rIns="26811" bIns="26811">
            <a:spAutoFit/>
          </a:bodyPr>
          <a:lstStyle>
            <a:lvl1pPr algn="l" defTabSz="3029585">
              <a:defRPr sz="5000">
                <a:solidFill>
                  <a:srgbClr val="FAC62E"/>
                </a:solidFill>
                <a:latin typeface="Huawei Sans" panose="020C0503030203020204"/>
                <a:ea typeface="Huawei Sans" panose="020C0503030203020204"/>
                <a:cs typeface="Huawei Sans" panose="020C0503030203020204"/>
                <a:sym typeface="Huawei Sans" panose="020C0503030203020204"/>
              </a:defRPr>
            </a:lvl1pPr>
          </a:lstStyle>
          <a:p>
            <a:pPr hangingPunct="0"/>
            <a:r>
              <a:rPr lang="zh-CN" altLang="en-US" sz="1600" b="1" kern="0" dirty="0">
                <a:solidFill>
                  <a:schemeClr val="bg2"/>
                </a:solidFill>
                <a:latin typeface="Arial" panose="020B0604020202020204" pitchFamily="34" charset="0"/>
                <a:ea typeface="微软雅黑" panose="020B0503020204020204" pitchFamily="34" charset="-122"/>
                <a:cs typeface="Arial" panose="020B0604020202020204" pitchFamily="34" charset="0"/>
              </a:rPr>
              <a:t>Data processing</a:t>
            </a:r>
            <a:endParaRPr sz="1600" b="1" kern="0" dirty="0">
              <a:solidFill>
                <a:schemeClr val="bg2"/>
              </a:solidFill>
              <a:latin typeface="Arial" panose="020B0604020202020204" pitchFamily="34" charset="0"/>
              <a:ea typeface="微软雅黑" panose="020B0503020204020204" pitchFamily="34" charset="-122"/>
              <a:cs typeface="Arial" panose="020B0604020202020204" pitchFamily="34" charset="0"/>
            </a:endParaRPr>
          </a:p>
        </p:txBody>
      </p:sp>
      <p:sp>
        <p:nvSpPr>
          <p:cNvPr id="91" name="矩形 107">
            <a:extLst>
              <a:ext uri="{FF2B5EF4-FFF2-40B4-BE49-F238E27FC236}">
                <a16:creationId xmlns:a16="http://schemas.microsoft.com/office/drawing/2014/main" id="{09010AB9-4CC4-41BC-9693-4DBB79914623}"/>
              </a:ext>
            </a:extLst>
          </p:cNvPr>
          <p:cNvSpPr txBox="1"/>
          <p:nvPr/>
        </p:nvSpPr>
        <p:spPr>
          <a:xfrm>
            <a:off x="2592711" y="5325924"/>
            <a:ext cx="2882880" cy="297759"/>
          </a:xfrm>
          <a:prstGeom prst="rect">
            <a:avLst/>
          </a:prstGeom>
          <a:ln w="12700">
            <a:miter lim="400000"/>
          </a:ln>
        </p:spPr>
        <p:txBody>
          <a:bodyPr wrap="square" lIns="26811" tIns="26811" rIns="26811" bIns="26811">
            <a:spAutoFit/>
          </a:bodyPr>
          <a:lstStyle>
            <a:lvl1pPr algn="l" defTabSz="3029585">
              <a:defRPr sz="5000">
                <a:solidFill>
                  <a:srgbClr val="FAC62E"/>
                </a:solidFill>
                <a:latin typeface="Arial"/>
                <a:ea typeface="Arial"/>
                <a:cs typeface="Arial"/>
                <a:sym typeface="Arial"/>
              </a:defRPr>
            </a:lvl1pPr>
          </a:lstStyle>
          <a:p>
            <a:pPr algn="ctr" hangingPunct="0"/>
            <a:r>
              <a:rPr lang="zh-CN" altLang="en-US" sz="1600" b="1" kern="0" dirty="0">
                <a:solidFill>
                  <a:schemeClr val="tx2"/>
                </a:solidFill>
                <a:latin typeface="Arial" panose="020B0604020202020204" pitchFamily="34" charset="0"/>
                <a:ea typeface="微软雅黑" panose="020B0503020204020204" pitchFamily="34" charset="-122"/>
                <a:cs typeface="Arial" panose="020B0604020202020204" pitchFamily="34" charset="0"/>
              </a:rPr>
              <a:t>Data storage</a:t>
            </a:r>
            <a:endParaRPr lang="en-US" altLang="zh-CN" sz="1600" b="1" kern="0" dirty="0">
              <a:solidFill>
                <a:schemeClr val="tx2"/>
              </a:solidFill>
              <a:latin typeface="Arial" panose="020B0604020202020204" pitchFamily="34" charset="0"/>
              <a:ea typeface="微软雅黑" panose="020B0503020204020204" pitchFamily="34" charset="-122"/>
              <a:cs typeface="Arial" panose="020B0604020202020204" pitchFamily="34" charset="0"/>
            </a:endParaRPr>
          </a:p>
        </p:txBody>
      </p:sp>
      <p:sp>
        <p:nvSpPr>
          <p:cNvPr id="92" name="文本框 68">
            <a:extLst>
              <a:ext uri="{FF2B5EF4-FFF2-40B4-BE49-F238E27FC236}">
                <a16:creationId xmlns:a16="http://schemas.microsoft.com/office/drawing/2014/main" id="{3DFE7F04-2DC7-9F47-AEE0-1D8370C29D48}"/>
              </a:ext>
            </a:extLst>
          </p:cNvPr>
          <p:cNvSpPr txBox="1"/>
          <p:nvPr/>
        </p:nvSpPr>
        <p:spPr>
          <a:xfrm>
            <a:off x="1422341" y="4303017"/>
            <a:ext cx="976868" cy="307777"/>
          </a:xfrm>
          <a:prstGeom prst="rect">
            <a:avLst/>
          </a:prstGeom>
          <a:noFill/>
          <a:ln>
            <a:noFill/>
          </a:ln>
        </p:spPr>
        <p:txBody>
          <a:bodyPr wrap="square" rtlCol="0">
            <a:spAutoFit/>
          </a:bodyPr>
          <a:lstStyle/>
          <a:p>
            <a:pPr algn="ctr" defTabSz="1160874">
              <a:defRPr/>
            </a:pPr>
            <a:r>
              <a:rPr lang="zh-CN" altLang="en-US" sz="1400" kern="0" dirty="0">
                <a:solidFill>
                  <a:schemeClr val="bg2"/>
                </a:solidFill>
                <a:latin typeface="Arial" panose="020B0604020202020204" pitchFamily="34" charset="0"/>
                <a:ea typeface="Microsoft YaHei" panose="020B0503020204020204" pitchFamily="34" charset="-122"/>
                <a:cs typeface="Arial" panose="020B0604020202020204" pitchFamily="34" charset="0"/>
              </a:rPr>
              <a:t>Database</a:t>
            </a:r>
            <a:endParaRPr lang="en-US" altLang="zh-CN" sz="1400" kern="0" dirty="0">
              <a:solidFill>
                <a:schemeClr val="bg2"/>
              </a:solidFill>
              <a:latin typeface="Arial" panose="020B0604020202020204" pitchFamily="34" charset="0"/>
              <a:ea typeface="Microsoft YaHei" panose="020B0503020204020204" pitchFamily="34" charset="-122"/>
              <a:cs typeface="Arial" panose="020B0604020202020204" pitchFamily="34" charset="0"/>
            </a:endParaRPr>
          </a:p>
        </p:txBody>
      </p:sp>
      <p:sp>
        <p:nvSpPr>
          <p:cNvPr id="93" name="文本框 72">
            <a:extLst>
              <a:ext uri="{FF2B5EF4-FFF2-40B4-BE49-F238E27FC236}">
                <a16:creationId xmlns:a16="http://schemas.microsoft.com/office/drawing/2014/main" id="{0090F223-53FC-A248-A604-894C2724934E}"/>
              </a:ext>
            </a:extLst>
          </p:cNvPr>
          <p:cNvSpPr txBox="1"/>
          <p:nvPr/>
        </p:nvSpPr>
        <p:spPr>
          <a:xfrm>
            <a:off x="2891804" y="4323722"/>
            <a:ext cx="899010" cy="283747"/>
          </a:xfrm>
          <a:prstGeom prst="rect">
            <a:avLst/>
          </a:prstGeom>
          <a:noFill/>
        </p:spPr>
        <p:txBody>
          <a:bodyPr wrap="square" rtlCol="0">
            <a:spAutoFit/>
          </a:bodyPr>
          <a:lstStyle/>
          <a:p>
            <a:pPr algn="ctr" defTabSz="1160874">
              <a:lnSpc>
                <a:spcPct val="90000"/>
              </a:lnSpc>
              <a:defRPr/>
            </a:pPr>
            <a:r>
              <a:rPr lang="en-US" sz="1400" kern="0" dirty="0">
                <a:solidFill>
                  <a:schemeClr val="bg2"/>
                </a:solidFill>
                <a:latin typeface="Arial" panose="020B0604020202020204" pitchFamily="34" charset="0"/>
                <a:ea typeface="Microsoft YaHei" panose="020B0503020204020204" pitchFamily="34" charset="-122"/>
                <a:cs typeface="Arial" panose="020B0604020202020204" pitchFamily="34" charset="0"/>
              </a:rPr>
              <a:t>Big data</a:t>
            </a:r>
          </a:p>
        </p:txBody>
      </p:sp>
      <p:sp>
        <p:nvSpPr>
          <p:cNvPr id="94" name="文本框 78">
            <a:extLst>
              <a:ext uri="{FF2B5EF4-FFF2-40B4-BE49-F238E27FC236}">
                <a16:creationId xmlns:a16="http://schemas.microsoft.com/office/drawing/2014/main" id="{FF4847DE-6467-F841-AC7C-C88440FB5CEF}"/>
              </a:ext>
            </a:extLst>
          </p:cNvPr>
          <p:cNvSpPr txBox="1"/>
          <p:nvPr/>
        </p:nvSpPr>
        <p:spPr>
          <a:xfrm>
            <a:off x="1401834" y="5050427"/>
            <a:ext cx="1031635" cy="305105"/>
          </a:xfrm>
          <a:prstGeom prst="rect">
            <a:avLst/>
          </a:prstGeom>
          <a:noFill/>
        </p:spPr>
        <p:txBody>
          <a:bodyPr wrap="none" rtlCol="0">
            <a:spAutoFit/>
          </a:bodyPr>
          <a:lstStyle/>
          <a:p>
            <a:pPr algn="ctr" defTabSz="1160874"/>
            <a:r>
              <a:rPr lang="en-US" sz="1400" dirty="0">
                <a:solidFill>
                  <a:schemeClr val="bg2"/>
                </a:solidFill>
                <a:latin typeface="Arial" panose="020B0604020202020204" pitchFamily="34" charset="0"/>
                <a:ea typeface="Microsoft YaHei" panose="020B0503020204020204" pitchFamily="34" charset="-122"/>
                <a:cs typeface="Arial" panose="020B0604020202020204" pitchFamily="34" charset="0"/>
              </a:rPr>
              <a:t>Production</a:t>
            </a:r>
          </a:p>
        </p:txBody>
      </p:sp>
      <p:sp>
        <p:nvSpPr>
          <p:cNvPr id="95" name="文本框 83">
            <a:extLst>
              <a:ext uri="{FF2B5EF4-FFF2-40B4-BE49-F238E27FC236}">
                <a16:creationId xmlns:a16="http://schemas.microsoft.com/office/drawing/2014/main" id="{E90E154A-48F7-9744-BC22-3B89606C4DC6}"/>
              </a:ext>
            </a:extLst>
          </p:cNvPr>
          <p:cNvSpPr txBox="1"/>
          <p:nvPr/>
        </p:nvSpPr>
        <p:spPr>
          <a:xfrm>
            <a:off x="2892429" y="5060450"/>
            <a:ext cx="845712" cy="305105"/>
          </a:xfrm>
          <a:prstGeom prst="rect">
            <a:avLst/>
          </a:prstGeom>
          <a:noFill/>
        </p:spPr>
        <p:txBody>
          <a:bodyPr wrap="none" rtlCol="0">
            <a:spAutoFit/>
          </a:bodyPr>
          <a:lstStyle/>
          <a:p>
            <a:pPr algn="ctr" defTabSz="1160874"/>
            <a:r>
              <a:rPr lang="en-US" sz="1400" dirty="0">
                <a:solidFill>
                  <a:schemeClr val="bg2"/>
                </a:solidFill>
                <a:latin typeface="Arial" panose="020B0604020202020204" pitchFamily="34" charset="0"/>
                <a:ea typeface="Microsoft YaHei" panose="020B0503020204020204" pitchFamily="34" charset="-122"/>
                <a:cs typeface="Arial" panose="020B0604020202020204" pitchFamily="34" charset="0"/>
              </a:rPr>
              <a:t>Analysis</a:t>
            </a:r>
            <a:endParaRPr lang="en-US" altLang="zh-CN" sz="1400" dirty="0">
              <a:solidFill>
                <a:schemeClr val="bg2"/>
              </a:solidFill>
              <a:latin typeface="Arial" panose="020B0604020202020204" pitchFamily="34" charset="0"/>
              <a:ea typeface="Microsoft YaHei" panose="020B0503020204020204" pitchFamily="34" charset="-122"/>
              <a:cs typeface="Arial" panose="020B0604020202020204" pitchFamily="34" charset="0"/>
            </a:endParaRPr>
          </a:p>
        </p:txBody>
      </p:sp>
      <p:sp>
        <p:nvSpPr>
          <p:cNvPr id="96" name="文本框 88">
            <a:extLst>
              <a:ext uri="{FF2B5EF4-FFF2-40B4-BE49-F238E27FC236}">
                <a16:creationId xmlns:a16="http://schemas.microsoft.com/office/drawing/2014/main" id="{2B6BB71F-4EB9-2C42-9A22-3C31F73AAB4D}"/>
              </a:ext>
            </a:extLst>
          </p:cNvPr>
          <p:cNvSpPr txBox="1"/>
          <p:nvPr/>
        </p:nvSpPr>
        <p:spPr>
          <a:xfrm>
            <a:off x="4242200" y="5060450"/>
            <a:ext cx="775792" cy="305105"/>
          </a:xfrm>
          <a:prstGeom prst="rect">
            <a:avLst/>
          </a:prstGeom>
          <a:noFill/>
        </p:spPr>
        <p:txBody>
          <a:bodyPr wrap="none" rtlCol="0">
            <a:spAutoFit/>
          </a:bodyPr>
          <a:lstStyle/>
          <a:p>
            <a:pPr algn="ctr" defTabSz="1160874"/>
            <a:r>
              <a:rPr lang="en-US" sz="1400" dirty="0">
                <a:solidFill>
                  <a:schemeClr val="bg2"/>
                </a:solidFill>
                <a:latin typeface="Arial" panose="020B0604020202020204" pitchFamily="34" charset="0"/>
                <a:ea typeface="Microsoft YaHei" panose="020B0503020204020204" pitchFamily="34" charset="-122"/>
                <a:cs typeface="Arial" panose="020B0604020202020204" pitchFamily="34" charset="0"/>
              </a:rPr>
              <a:t>Backup</a:t>
            </a:r>
          </a:p>
        </p:txBody>
      </p:sp>
      <p:sp>
        <p:nvSpPr>
          <p:cNvPr id="97" name="文本框 93">
            <a:extLst>
              <a:ext uri="{FF2B5EF4-FFF2-40B4-BE49-F238E27FC236}">
                <a16:creationId xmlns:a16="http://schemas.microsoft.com/office/drawing/2014/main" id="{9059C960-F703-634B-B560-FD990AB95824}"/>
              </a:ext>
            </a:extLst>
          </p:cNvPr>
          <p:cNvSpPr txBox="1"/>
          <p:nvPr/>
        </p:nvSpPr>
        <p:spPr>
          <a:xfrm>
            <a:off x="5565746" y="5069763"/>
            <a:ext cx="962040" cy="307777"/>
          </a:xfrm>
          <a:prstGeom prst="rect">
            <a:avLst/>
          </a:prstGeom>
          <a:noFill/>
        </p:spPr>
        <p:txBody>
          <a:bodyPr wrap="square" rtlCol="0">
            <a:spAutoFit/>
          </a:bodyPr>
          <a:lstStyle/>
          <a:p>
            <a:pPr algn="ctr" defTabSz="1160874"/>
            <a:r>
              <a:rPr lang="en-US" sz="1400" dirty="0">
                <a:solidFill>
                  <a:schemeClr val="bg2"/>
                </a:solidFill>
                <a:latin typeface="Arial" panose="020B0604020202020204" pitchFamily="34" charset="0"/>
                <a:ea typeface="Microsoft YaHei" panose="020B0503020204020204" pitchFamily="34" charset="-122"/>
                <a:cs typeface="Arial" panose="020B0604020202020204" pitchFamily="34" charset="0"/>
              </a:rPr>
              <a:t>Archiving</a:t>
            </a:r>
          </a:p>
        </p:txBody>
      </p:sp>
      <p:cxnSp>
        <p:nvCxnSpPr>
          <p:cNvPr id="98" name="直接箭头连接符 97"/>
          <p:cNvCxnSpPr/>
          <p:nvPr/>
        </p:nvCxnSpPr>
        <p:spPr>
          <a:xfrm rot="5400000" flipH="1">
            <a:off x="2651831" y="4167145"/>
            <a:ext cx="0" cy="540000"/>
          </a:xfrm>
          <a:prstGeom prst="straightConnector1">
            <a:avLst/>
          </a:prstGeom>
          <a:noFill/>
          <a:ln w="28575" cap="flat" cmpd="sng" algn="ctr">
            <a:solidFill>
              <a:schemeClr val="bg1">
                <a:lumMod val="50000"/>
                <a:lumOff val="50000"/>
              </a:schemeClr>
            </a:solidFill>
            <a:prstDash val="solid"/>
            <a:miter lim="800000"/>
            <a:headEnd type="triangle" w="med" len="med"/>
            <a:tailEnd type="triangle" w="med" len="med"/>
          </a:ln>
          <a:effectLst/>
        </p:spPr>
      </p:cxnSp>
      <p:cxnSp>
        <p:nvCxnSpPr>
          <p:cNvPr id="99" name="直接箭头连接符 98"/>
          <p:cNvCxnSpPr/>
          <p:nvPr/>
        </p:nvCxnSpPr>
        <p:spPr>
          <a:xfrm rot="10800000" flipH="1">
            <a:off x="1995005" y="4624833"/>
            <a:ext cx="0" cy="432000"/>
          </a:xfrm>
          <a:prstGeom prst="straightConnector1">
            <a:avLst/>
          </a:prstGeom>
          <a:noFill/>
          <a:ln w="28575" cap="flat" cmpd="sng" algn="ctr">
            <a:solidFill>
              <a:schemeClr val="bg1">
                <a:lumMod val="50000"/>
                <a:lumOff val="50000"/>
              </a:schemeClr>
            </a:solidFill>
            <a:prstDash val="solid"/>
            <a:miter lim="800000"/>
            <a:headEnd type="triangle" w="med" len="med"/>
            <a:tailEnd type="triangle" w="med" len="med"/>
          </a:ln>
          <a:effectLst/>
        </p:spPr>
      </p:cxnSp>
      <p:cxnSp>
        <p:nvCxnSpPr>
          <p:cNvPr id="100" name="直接箭头连接符 99"/>
          <p:cNvCxnSpPr/>
          <p:nvPr/>
        </p:nvCxnSpPr>
        <p:spPr>
          <a:xfrm rot="10800000" flipH="1">
            <a:off x="3324087" y="4624833"/>
            <a:ext cx="0" cy="432000"/>
          </a:xfrm>
          <a:prstGeom prst="straightConnector1">
            <a:avLst/>
          </a:prstGeom>
          <a:noFill/>
          <a:ln w="28575" cap="flat" cmpd="sng" algn="ctr">
            <a:solidFill>
              <a:schemeClr val="bg1">
                <a:lumMod val="50000"/>
                <a:lumOff val="50000"/>
              </a:schemeClr>
            </a:solidFill>
            <a:prstDash val="solid"/>
            <a:miter lim="800000"/>
            <a:headEnd type="triangle" w="med" len="med"/>
            <a:tailEnd type="triangle" w="med" len="med"/>
          </a:ln>
          <a:effectLst/>
        </p:spPr>
      </p:cxnSp>
      <p:cxnSp>
        <p:nvCxnSpPr>
          <p:cNvPr id="101" name="直接箭头连接符 100"/>
          <p:cNvCxnSpPr/>
          <p:nvPr/>
        </p:nvCxnSpPr>
        <p:spPr>
          <a:xfrm rot="5400000" flipH="1">
            <a:off x="2651831" y="4946942"/>
            <a:ext cx="0" cy="540000"/>
          </a:xfrm>
          <a:prstGeom prst="straightConnector1">
            <a:avLst/>
          </a:prstGeom>
          <a:noFill/>
          <a:ln w="28575" cap="flat" cmpd="sng" algn="ctr">
            <a:solidFill>
              <a:schemeClr val="bg1">
                <a:lumMod val="50000"/>
                <a:lumOff val="50000"/>
              </a:schemeClr>
            </a:solidFill>
            <a:prstDash val="solid"/>
            <a:miter lim="800000"/>
            <a:headEnd type="triangle" w="med" len="med"/>
            <a:tailEnd type="triangle" w="med" len="med"/>
          </a:ln>
          <a:effectLst/>
        </p:spPr>
      </p:cxnSp>
      <p:cxnSp>
        <p:nvCxnSpPr>
          <p:cNvPr id="102" name="直接箭头连接符 101"/>
          <p:cNvCxnSpPr/>
          <p:nvPr/>
        </p:nvCxnSpPr>
        <p:spPr>
          <a:xfrm rot="5400000" flipH="1">
            <a:off x="3979124" y="4946942"/>
            <a:ext cx="0" cy="540000"/>
          </a:xfrm>
          <a:prstGeom prst="straightConnector1">
            <a:avLst/>
          </a:prstGeom>
          <a:noFill/>
          <a:ln w="28575" cap="flat" cmpd="sng" algn="ctr">
            <a:solidFill>
              <a:schemeClr val="bg1">
                <a:lumMod val="50000"/>
                <a:lumOff val="50000"/>
              </a:schemeClr>
            </a:solidFill>
            <a:prstDash val="solid"/>
            <a:miter lim="800000"/>
            <a:headEnd type="triangle" w="med" len="med"/>
            <a:tailEnd type="triangle" w="med" len="med"/>
          </a:ln>
          <a:effectLst/>
        </p:spPr>
      </p:cxnSp>
      <p:cxnSp>
        <p:nvCxnSpPr>
          <p:cNvPr id="103" name="直接箭头连接符 102"/>
          <p:cNvCxnSpPr/>
          <p:nvPr/>
        </p:nvCxnSpPr>
        <p:spPr>
          <a:xfrm rot="5400000" flipH="1">
            <a:off x="5314983" y="4944338"/>
            <a:ext cx="0" cy="540000"/>
          </a:xfrm>
          <a:prstGeom prst="straightConnector1">
            <a:avLst/>
          </a:prstGeom>
          <a:noFill/>
          <a:ln w="28575" cap="flat" cmpd="sng" algn="ctr">
            <a:solidFill>
              <a:schemeClr val="bg1">
                <a:lumMod val="50000"/>
                <a:lumOff val="50000"/>
              </a:schemeClr>
            </a:solidFill>
            <a:prstDash val="solid"/>
            <a:miter lim="800000"/>
            <a:headEnd type="triangle" w="med" len="med"/>
            <a:tailEnd type="triangle" w="med" len="med"/>
          </a:ln>
          <a:effectLst/>
        </p:spPr>
      </p:cxnSp>
      <p:sp>
        <p:nvSpPr>
          <p:cNvPr id="108" name="矩形 107"/>
          <p:cNvSpPr/>
          <p:nvPr/>
        </p:nvSpPr>
        <p:spPr>
          <a:xfrm>
            <a:off x="2621023" y="2827492"/>
            <a:ext cx="2672526" cy="338554"/>
          </a:xfrm>
          <a:prstGeom prst="rect">
            <a:avLst/>
          </a:prstGeom>
        </p:spPr>
        <p:txBody>
          <a:bodyPr wrap="none" anchor="ctr" anchorCtr="0">
            <a:spAutoFit/>
          </a:bodyPr>
          <a:lstStyle/>
          <a:p>
            <a:pPr defTabSz="619574">
              <a:defRPr/>
            </a:pPr>
            <a:r>
              <a:rPr lang="zh-CN" altLang="en-US" sz="1600" b="1" kern="0" dirty="0">
                <a:solidFill>
                  <a:schemeClr val="bg2"/>
                </a:solidFill>
                <a:latin typeface="Arial" panose="020B0604020202020204" pitchFamily="34" charset="0"/>
                <a:ea typeface="微软雅黑" panose="020B0503020204020204" pitchFamily="34" charset="-122"/>
                <a:cs typeface="Arial" panose="020B0604020202020204" pitchFamily="34" charset="0"/>
                <a:sym typeface="FZLanTingHeiS-B-GB"/>
              </a:rPr>
              <a:t>Data virtualization engine</a:t>
            </a:r>
            <a:endParaRPr lang="zh-CN" altLang="en-US" sz="1600" b="1" kern="0" dirty="0">
              <a:solidFill>
                <a:schemeClr val="bg2"/>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10" name="组合 109"/>
          <p:cNvGrpSpPr/>
          <p:nvPr/>
        </p:nvGrpSpPr>
        <p:grpSpPr>
          <a:xfrm>
            <a:off x="1234468" y="3228159"/>
            <a:ext cx="5333902" cy="576350"/>
            <a:chOff x="7638488" y="1703873"/>
            <a:chExt cx="9417032" cy="929797"/>
          </a:xfrm>
        </p:grpSpPr>
        <p:cxnSp>
          <p:nvCxnSpPr>
            <p:cNvPr id="119" name="直接连接符 118"/>
            <p:cNvCxnSpPr/>
            <p:nvPr/>
          </p:nvCxnSpPr>
          <p:spPr>
            <a:xfrm>
              <a:off x="7638488" y="1703873"/>
              <a:ext cx="9417032" cy="0"/>
            </a:xfrm>
            <a:prstGeom prst="line">
              <a:avLst/>
            </a:prstGeom>
            <a:noFill/>
            <a:ln w="9525" cap="flat" cmpd="sng" algn="ctr">
              <a:gradFill flip="none" rotWithShape="1">
                <a:gsLst>
                  <a:gs pos="0">
                    <a:sysClr val="window" lastClr="FFFFFF">
                      <a:alpha val="0"/>
                    </a:sysClr>
                  </a:gs>
                  <a:gs pos="50000">
                    <a:sysClr val="window" lastClr="FFFFFF"/>
                  </a:gs>
                  <a:gs pos="100000">
                    <a:sysClr val="window" lastClr="FFFFFF">
                      <a:alpha val="0"/>
                    </a:sysClr>
                  </a:gs>
                </a:gsLst>
                <a:lin ang="10800000" scaled="1"/>
              </a:gradFill>
              <a:prstDash val="solid"/>
              <a:miter lim="800000"/>
            </a:ln>
            <a:effectLst/>
          </p:spPr>
        </p:cxnSp>
        <p:grpSp>
          <p:nvGrpSpPr>
            <p:cNvPr id="120" name="组合 119"/>
            <p:cNvGrpSpPr/>
            <p:nvPr/>
          </p:nvGrpSpPr>
          <p:grpSpPr>
            <a:xfrm>
              <a:off x="9934304" y="1703879"/>
              <a:ext cx="4823470" cy="929791"/>
              <a:chOff x="9934304" y="1787695"/>
              <a:chExt cx="4823470" cy="548354"/>
            </a:xfrm>
          </p:grpSpPr>
          <p:sp>
            <p:nvSpPr>
              <p:cNvPr id="121" name="Straight Connector 9"/>
              <p:cNvSpPr/>
              <p:nvPr/>
            </p:nvSpPr>
            <p:spPr>
              <a:xfrm rot="5400000">
                <a:off x="9660128" y="2061871"/>
                <a:ext cx="548354" cy="1"/>
              </a:xfrm>
              <a:prstGeom prst="line">
                <a:avLst/>
              </a:prstGeom>
              <a:ln w="6350">
                <a:gradFill flip="none" rotWithShape="1">
                  <a:gsLst>
                    <a:gs pos="0">
                      <a:sysClr val="window" lastClr="FFFFFF"/>
                    </a:gs>
                    <a:gs pos="100000">
                      <a:sysClr val="window" lastClr="FFFFFF">
                        <a:alpha val="0"/>
                      </a:sysClr>
                    </a:gs>
                  </a:gsLst>
                  <a:lin ang="0" scaled="1"/>
                </a:gradFill>
                <a:miter/>
              </a:ln>
            </p:spPr>
            <p:txBody>
              <a:bodyPr lIns="8928" tIns="8928" rIns="8928" bIns="8928" anchor="ctr"/>
              <a:lstStyle/>
              <a:p>
                <a:pPr algn="ctr" defTabSz="171163" hangingPunct="0">
                  <a:defRPr sz="2400" b="1">
                    <a:solidFill>
                      <a:srgbClr val="FFFFFF"/>
                    </a:solidFill>
                    <a:latin typeface="Arial"/>
                    <a:ea typeface="Arial"/>
                    <a:cs typeface="Arial"/>
                    <a:sym typeface="Arial"/>
                  </a:defRPr>
                </a:pPr>
                <a:endParaRPr sz="1291" b="1" kern="0">
                  <a:solidFill>
                    <a:prstClr val="white"/>
                  </a:solidFill>
                  <a:latin typeface="Arial" panose="020B0604020202020204" pitchFamily="34" charset="0"/>
                  <a:ea typeface="微软雅黑" panose="020B0503020204020204" pitchFamily="34" charset="-122"/>
                  <a:cs typeface="Arial" panose="020B0604020202020204" pitchFamily="34" charset="0"/>
                  <a:sym typeface="Arial"/>
                </a:endParaRPr>
              </a:p>
            </p:txBody>
          </p:sp>
          <p:sp>
            <p:nvSpPr>
              <p:cNvPr id="122" name="Straight Connector 9"/>
              <p:cNvSpPr/>
              <p:nvPr/>
            </p:nvSpPr>
            <p:spPr>
              <a:xfrm rot="5400000">
                <a:off x="12071862" y="2061871"/>
                <a:ext cx="548354" cy="1"/>
              </a:xfrm>
              <a:prstGeom prst="line">
                <a:avLst/>
              </a:prstGeom>
              <a:ln w="6350">
                <a:gradFill flip="none" rotWithShape="1">
                  <a:gsLst>
                    <a:gs pos="0">
                      <a:sysClr val="window" lastClr="FFFFFF"/>
                    </a:gs>
                    <a:gs pos="100000">
                      <a:sysClr val="window" lastClr="FFFFFF">
                        <a:alpha val="0"/>
                      </a:sysClr>
                    </a:gs>
                  </a:gsLst>
                  <a:lin ang="0" scaled="1"/>
                </a:gradFill>
                <a:miter/>
              </a:ln>
            </p:spPr>
            <p:txBody>
              <a:bodyPr lIns="8928" tIns="8928" rIns="8928" bIns="8928" anchor="ctr"/>
              <a:lstStyle/>
              <a:p>
                <a:pPr algn="ctr" defTabSz="171163" hangingPunct="0">
                  <a:defRPr/>
                </a:pPr>
                <a:endParaRPr sz="968" b="1" kern="0">
                  <a:solidFill>
                    <a:prstClr val="white"/>
                  </a:solidFill>
                  <a:latin typeface="Arial" panose="020B0604020202020204" pitchFamily="34" charset="0"/>
                  <a:ea typeface="微软雅黑" panose="020B0503020204020204" pitchFamily="34" charset="-122"/>
                  <a:cs typeface="Arial" panose="020B0604020202020204" pitchFamily="34" charset="0"/>
                  <a:sym typeface="Arial"/>
                </a:endParaRPr>
              </a:p>
            </p:txBody>
          </p:sp>
          <p:sp>
            <p:nvSpPr>
              <p:cNvPr id="123" name="Straight Connector 9"/>
              <p:cNvSpPr/>
              <p:nvPr/>
            </p:nvSpPr>
            <p:spPr>
              <a:xfrm rot="5400000">
                <a:off x="14483597" y="2061871"/>
                <a:ext cx="548354" cy="1"/>
              </a:xfrm>
              <a:prstGeom prst="line">
                <a:avLst/>
              </a:prstGeom>
              <a:ln w="6350">
                <a:gradFill flip="none" rotWithShape="1">
                  <a:gsLst>
                    <a:gs pos="0">
                      <a:sysClr val="window" lastClr="FFFFFF"/>
                    </a:gs>
                    <a:gs pos="100000">
                      <a:sysClr val="window" lastClr="FFFFFF">
                        <a:alpha val="0"/>
                      </a:sysClr>
                    </a:gs>
                  </a:gsLst>
                  <a:lin ang="0" scaled="1"/>
                </a:gradFill>
                <a:miter/>
              </a:ln>
            </p:spPr>
            <p:txBody>
              <a:bodyPr lIns="8928" tIns="8928" rIns="8928" bIns="8928" anchor="ctr"/>
              <a:lstStyle/>
              <a:p>
                <a:pPr algn="ctr" defTabSz="171163" hangingPunct="0">
                  <a:defRPr/>
                </a:pPr>
                <a:endParaRPr sz="968" b="1" kern="0">
                  <a:solidFill>
                    <a:prstClr val="white"/>
                  </a:solidFill>
                  <a:latin typeface="Arial" panose="020B0604020202020204" pitchFamily="34" charset="0"/>
                  <a:ea typeface="微软雅黑" panose="020B0503020204020204" pitchFamily="34" charset="-122"/>
                  <a:cs typeface="Arial" panose="020B0604020202020204" pitchFamily="34" charset="0"/>
                  <a:sym typeface="Arial"/>
                </a:endParaRPr>
              </a:p>
            </p:txBody>
          </p:sp>
        </p:grpSp>
      </p:grpSp>
      <p:sp>
        <p:nvSpPr>
          <p:cNvPr id="111" name="矩形 110"/>
          <p:cNvSpPr/>
          <p:nvPr/>
        </p:nvSpPr>
        <p:spPr>
          <a:xfrm>
            <a:off x="1347109" y="3270055"/>
            <a:ext cx="1192066" cy="548868"/>
          </a:xfrm>
          <a:prstGeom prst="rect">
            <a:avLst/>
          </a:prstGeom>
        </p:spPr>
        <p:txBody>
          <a:bodyPr wrap="square">
            <a:spAutoFit/>
          </a:bodyPr>
          <a:lstStyle/>
          <a:p>
            <a:pPr algn="ctr" defTabSz="354197" fontAlgn="ctr">
              <a:spcBef>
                <a:spcPts val="203"/>
              </a:spcBef>
              <a:defRPr/>
            </a:pPr>
            <a:r>
              <a:rPr lang="en-US" altLang="zh-CN" sz="1400" b="1" kern="0" dirty="0">
                <a:solidFill>
                  <a:schemeClr val="bg2"/>
                </a:solidFill>
                <a:latin typeface="Arial" panose="020B0604020202020204" pitchFamily="34" charset="0"/>
                <a:ea typeface="微软雅黑" panose="020B0503020204020204" pitchFamily="34" charset="-122"/>
                <a:cs typeface="Arial" panose="020B0604020202020204" pitchFamily="34" charset="0"/>
              </a:rPr>
              <a:t>One </a:t>
            </a:r>
          </a:p>
          <a:p>
            <a:pPr algn="ctr" defTabSz="354197" fontAlgn="ctr">
              <a:spcBef>
                <a:spcPts val="203"/>
              </a:spcBef>
              <a:defRPr/>
            </a:pPr>
            <a:r>
              <a:rPr lang="en-US" altLang="zh-CN" sz="1400" b="1" kern="0" dirty="0">
                <a:solidFill>
                  <a:schemeClr val="bg2"/>
                </a:solidFill>
                <a:latin typeface="Arial" panose="020B0604020202020204" pitchFamily="34" charset="0"/>
                <a:ea typeface="微软雅黑" panose="020B0503020204020204" pitchFamily="34" charset="-122"/>
                <a:cs typeface="Arial" panose="020B0604020202020204" pitchFamily="34" charset="0"/>
              </a:rPr>
              <a:t>directory</a:t>
            </a:r>
          </a:p>
        </p:txBody>
      </p:sp>
      <p:sp>
        <p:nvSpPr>
          <p:cNvPr id="112" name="矩形 111"/>
          <p:cNvSpPr/>
          <p:nvPr/>
        </p:nvSpPr>
        <p:spPr>
          <a:xfrm>
            <a:off x="2592711" y="3270055"/>
            <a:ext cx="1267370" cy="548868"/>
          </a:xfrm>
          <a:prstGeom prst="rect">
            <a:avLst/>
          </a:prstGeom>
        </p:spPr>
        <p:txBody>
          <a:bodyPr wrap="square">
            <a:spAutoFit/>
          </a:bodyPr>
          <a:lstStyle/>
          <a:p>
            <a:pPr algn="ctr" defTabSz="354197" fontAlgn="ctr">
              <a:spcBef>
                <a:spcPts val="203"/>
              </a:spcBef>
              <a:defRPr/>
            </a:pPr>
            <a:r>
              <a:rPr lang="zh-CN" altLang="en-US" sz="1400" b="1" kern="0" dirty="0">
                <a:solidFill>
                  <a:schemeClr val="bg2"/>
                </a:solidFill>
                <a:latin typeface="Arial" panose="020B0604020202020204" pitchFamily="34" charset="0"/>
                <a:ea typeface="微软雅黑" panose="020B0503020204020204" pitchFamily="34" charset="-122"/>
                <a:cs typeface="Arial" panose="020B0604020202020204" pitchFamily="34" charset="0"/>
              </a:rPr>
              <a:t>One </a:t>
            </a:r>
            <a:endParaRPr lang="en-US" altLang="zh-CN" sz="1400" b="1" kern="0" dirty="0">
              <a:solidFill>
                <a:schemeClr val="bg2"/>
              </a:solidFill>
              <a:latin typeface="Arial" panose="020B0604020202020204" pitchFamily="34" charset="0"/>
              <a:ea typeface="微软雅黑" panose="020B0503020204020204" pitchFamily="34" charset="-122"/>
              <a:cs typeface="Arial" panose="020B0604020202020204" pitchFamily="34" charset="0"/>
            </a:endParaRPr>
          </a:p>
          <a:p>
            <a:pPr algn="ctr" defTabSz="354197" fontAlgn="ctr">
              <a:spcBef>
                <a:spcPts val="203"/>
              </a:spcBef>
              <a:defRPr/>
            </a:pPr>
            <a:r>
              <a:rPr lang="zh-CN" altLang="en-US" sz="1400" b="1" kern="0" dirty="0">
                <a:solidFill>
                  <a:schemeClr val="bg2"/>
                </a:solidFill>
                <a:latin typeface="Arial" panose="020B0604020202020204" pitchFamily="34" charset="0"/>
                <a:ea typeface="微软雅黑" panose="020B0503020204020204" pitchFamily="34" charset="-122"/>
                <a:cs typeface="Arial" panose="020B0604020202020204" pitchFamily="34" charset="0"/>
              </a:rPr>
              <a:t>interface</a:t>
            </a:r>
            <a:endParaRPr lang="en-US" sz="1000" kern="0" dirty="0">
              <a:solidFill>
                <a:schemeClr val="bg2"/>
              </a:solidFill>
              <a:latin typeface="Arial" panose="020B0604020202020204" pitchFamily="34" charset="0"/>
              <a:ea typeface="微软雅黑" panose="020B0503020204020204" pitchFamily="34" charset="-122"/>
              <a:cs typeface="Arial" panose="020B0604020202020204" pitchFamily="34" charset="0"/>
            </a:endParaRPr>
          </a:p>
        </p:txBody>
      </p:sp>
      <p:sp>
        <p:nvSpPr>
          <p:cNvPr id="113" name="矩形 112"/>
          <p:cNvSpPr/>
          <p:nvPr/>
        </p:nvSpPr>
        <p:spPr>
          <a:xfrm>
            <a:off x="3921183" y="3270055"/>
            <a:ext cx="1367396" cy="548868"/>
          </a:xfrm>
          <a:prstGeom prst="rect">
            <a:avLst/>
          </a:prstGeom>
        </p:spPr>
        <p:txBody>
          <a:bodyPr wrap="square">
            <a:spAutoFit/>
          </a:bodyPr>
          <a:lstStyle/>
          <a:p>
            <a:pPr algn="ctr" defTabSz="354197" fontAlgn="ctr">
              <a:spcBef>
                <a:spcPts val="203"/>
              </a:spcBef>
              <a:defRPr/>
            </a:pPr>
            <a:r>
              <a:rPr lang="en-US" altLang="zh-CN" sz="1400" b="1" kern="0" dirty="0">
                <a:solidFill>
                  <a:schemeClr val="bg2"/>
                </a:solidFill>
                <a:latin typeface="Arial" panose="020B0604020202020204" pitchFamily="34" charset="0"/>
                <a:ea typeface="微软雅黑" panose="020B0503020204020204" pitchFamily="34" charset="-122"/>
                <a:cs typeface="Arial" panose="020B0604020202020204" pitchFamily="34" charset="0"/>
              </a:rPr>
              <a:t>One </a:t>
            </a:r>
          </a:p>
          <a:p>
            <a:pPr algn="ctr" defTabSz="354197" fontAlgn="ctr">
              <a:spcBef>
                <a:spcPts val="203"/>
              </a:spcBef>
              <a:defRPr/>
            </a:pPr>
            <a:r>
              <a:rPr lang="en-US" altLang="zh-CN" sz="1400" b="1" kern="0" dirty="0">
                <a:solidFill>
                  <a:schemeClr val="bg2"/>
                </a:solidFill>
                <a:latin typeface="Arial" panose="020B0604020202020204" pitchFamily="34" charset="0"/>
                <a:ea typeface="微软雅黑" panose="020B0503020204020204" pitchFamily="34" charset="-122"/>
                <a:cs typeface="Arial" panose="020B0604020202020204" pitchFamily="34" charset="0"/>
              </a:rPr>
              <a:t>copy of data</a:t>
            </a:r>
            <a:endParaRPr lang="en-US" altLang="zh-CN" sz="1000" kern="0" dirty="0">
              <a:solidFill>
                <a:schemeClr val="bg2"/>
              </a:solidFill>
              <a:latin typeface="Arial" panose="020B0604020202020204" pitchFamily="34" charset="0"/>
              <a:ea typeface="微软雅黑" panose="020B0503020204020204" pitchFamily="34" charset="-122"/>
              <a:cs typeface="Arial" panose="020B0604020202020204" pitchFamily="34" charset="0"/>
            </a:endParaRPr>
          </a:p>
        </p:txBody>
      </p:sp>
      <p:sp>
        <p:nvSpPr>
          <p:cNvPr id="114" name="矩形 113"/>
          <p:cNvSpPr/>
          <p:nvPr/>
        </p:nvSpPr>
        <p:spPr>
          <a:xfrm>
            <a:off x="5266198" y="3285150"/>
            <a:ext cx="1255467" cy="518678"/>
          </a:xfrm>
          <a:prstGeom prst="rect">
            <a:avLst/>
          </a:prstGeom>
        </p:spPr>
        <p:txBody>
          <a:bodyPr wrap="square">
            <a:spAutoFit/>
          </a:bodyPr>
          <a:lstStyle/>
          <a:p>
            <a:pPr algn="ctr" defTabSz="354197" fontAlgn="ctr">
              <a:spcBef>
                <a:spcPts val="203"/>
              </a:spcBef>
              <a:defRPr/>
            </a:pPr>
            <a:r>
              <a:rPr lang="zh-CN" altLang="en-US" sz="1400" b="1" kern="0" dirty="0">
                <a:solidFill>
                  <a:schemeClr val="bg2"/>
                </a:solidFill>
                <a:latin typeface="Arial" panose="020B0604020202020204" pitchFamily="34" charset="0"/>
                <a:ea typeface="微软雅黑" panose="020B0503020204020204" pitchFamily="34" charset="-122"/>
                <a:cs typeface="Arial" panose="020B0604020202020204" pitchFamily="34" charset="0"/>
              </a:rPr>
              <a:t>Unified security</a:t>
            </a:r>
            <a:endParaRPr lang="en-US" altLang="zh-CN" sz="1400" b="1" kern="0" dirty="0">
              <a:solidFill>
                <a:schemeClr val="bg2"/>
              </a:solidFill>
              <a:latin typeface="Arial" panose="020B0604020202020204" pitchFamily="34" charset="0"/>
              <a:ea typeface="微软雅黑" panose="020B0503020204020204" pitchFamily="34" charset="-122"/>
              <a:cs typeface="Arial" panose="020B0604020202020204" pitchFamily="34" charset="0"/>
            </a:endParaRPr>
          </a:p>
        </p:txBody>
      </p:sp>
      <p:sp>
        <p:nvSpPr>
          <p:cNvPr id="124" name="矩形 123"/>
          <p:cNvSpPr/>
          <p:nvPr/>
        </p:nvSpPr>
        <p:spPr>
          <a:xfrm>
            <a:off x="967563" y="2167117"/>
            <a:ext cx="10196623" cy="3653076"/>
          </a:xfrm>
          <a:prstGeom prst="rect">
            <a:avLst/>
          </a:prstGeom>
          <a:noFill/>
          <a:ln w="3175" cap="flat" cmpd="sng" algn="ctr">
            <a:gradFill flip="none" rotWithShape="1">
              <a:gsLst>
                <a:gs pos="0">
                  <a:srgbClr val="FF0000">
                    <a:alpha val="62000"/>
                  </a:srgbClr>
                </a:gs>
                <a:gs pos="100000">
                  <a:srgbClr val="FF0000">
                    <a:alpha val="62000"/>
                  </a:srgbClr>
                </a:gs>
                <a:gs pos="54000">
                  <a:srgbClr val="FF0000">
                    <a:alpha val="0"/>
                  </a:srgbClr>
                </a:gs>
              </a:gsLst>
              <a:lin ang="2700000" scaled="1"/>
            </a:gradFill>
            <a:prstDash val="solid"/>
            <a:round/>
          </a:ln>
          <a:effectLst/>
        </p:spPr>
        <p:txBody>
          <a:bodyPr rtlCol="0" anchor="ctr"/>
          <a:lstStyle/>
          <a:p>
            <a:pPr algn="ctr" defTabSz="619574">
              <a:defRPr/>
            </a:pPr>
            <a:endParaRPr lang="zh-CN" altLang="en-US" sz="753" kern="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127" name="矩形 126"/>
          <p:cNvSpPr/>
          <p:nvPr/>
        </p:nvSpPr>
        <p:spPr>
          <a:xfrm>
            <a:off x="6698470" y="2875738"/>
            <a:ext cx="4065536" cy="338554"/>
          </a:xfrm>
          <a:prstGeom prst="rect">
            <a:avLst/>
          </a:prstGeom>
        </p:spPr>
        <p:txBody>
          <a:bodyPr wrap="none" anchor="ctr" anchorCtr="0">
            <a:spAutoFit/>
          </a:bodyPr>
          <a:lstStyle/>
          <a:p>
            <a:pPr algn="ctr" defTabSz="619574"/>
            <a:r>
              <a:rPr lang="zh-CN" altLang="en-US" sz="1600" b="1" kern="0" dirty="0">
                <a:solidFill>
                  <a:schemeClr val="bg2"/>
                </a:solidFill>
                <a:ea typeface="微软雅黑" panose="020B0503020204020204" pitchFamily="34" charset="-122"/>
                <a:cs typeface="Arial" panose="020B0604020202020204" pitchFamily="34" charset="0"/>
              </a:rPr>
              <a:t>Full-lifecycle data management system</a:t>
            </a:r>
            <a:endParaRPr lang="en-US" altLang="zh-CN" sz="1600" b="1" kern="0" dirty="0">
              <a:solidFill>
                <a:schemeClr val="bg2"/>
              </a:solidFill>
              <a:ea typeface="微软雅黑" panose="020B0503020204020204" pitchFamily="34" charset="-122"/>
              <a:cs typeface="Arial" panose="020B0604020202020204" pitchFamily="34" charset="0"/>
            </a:endParaRPr>
          </a:p>
        </p:txBody>
      </p:sp>
      <p:sp>
        <p:nvSpPr>
          <p:cNvPr id="128" name="Data Infrastructure">
            <a:extLst>
              <a:ext uri="{FF2B5EF4-FFF2-40B4-BE49-F238E27FC236}">
                <a16:creationId xmlns:a16="http://schemas.microsoft.com/office/drawing/2014/main" id="{DCA6148F-0FAB-47BF-A2E3-563B93F5C415}"/>
              </a:ext>
            </a:extLst>
          </p:cNvPr>
          <p:cNvSpPr txBox="1"/>
          <p:nvPr/>
        </p:nvSpPr>
        <p:spPr>
          <a:xfrm>
            <a:off x="4830644" y="2219009"/>
            <a:ext cx="2664000" cy="432000"/>
          </a:xfrm>
          <a:prstGeom prst="rect">
            <a:avLst/>
          </a:prstGeom>
          <a:ln w="12700">
            <a:miter lim="400000"/>
          </a:ln>
        </p:spPr>
        <p:txBody>
          <a:bodyPr wrap="none" lIns="54173" tIns="54173" rIns="54173" bIns="54173" anchor="ctr">
            <a:spAutoFit/>
          </a:bodyPr>
          <a:lstStyle>
            <a:lvl1pPr defTabSz="2073275">
              <a:lnSpc>
                <a:spcPct val="150000"/>
              </a:lnSpc>
              <a:defRPr sz="6000">
                <a:solidFill>
                  <a:srgbClr val="FFC000"/>
                </a:solidFill>
                <a:latin typeface="Arial"/>
                <a:ea typeface="Arial"/>
                <a:cs typeface="Arial"/>
                <a:sym typeface="Arial"/>
              </a:defRPr>
            </a:lvl1pPr>
          </a:lstStyle>
          <a:p>
            <a:pPr algn="ctr" hangingPunct="0">
              <a:lnSpc>
                <a:spcPct val="100000"/>
              </a:lnSpc>
            </a:pPr>
            <a:r>
              <a:rPr lang="zh-CN" altLang="en-US" sz="2000" b="1" kern="0" dirty="0">
                <a:latin typeface="+mn-lt"/>
                <a:ea typeface="微软雅黑" panose="020B0503020204020204" pitchFamily="34" charset="-122"/>
                <a:cs typeface="Arial" panose="020B0604020202020204" pitchFamily="34" charset="0"/>
              </a:rPr>
              <a:t>Data </a:t>
            </a:r>
            <a:r>
              <a:rPr lang="en-US" altLang="zh-CN" sz="2000" b="1" kern="0" dirty="0">
                <a:latin typeface="+mn-lt"/>
                <a:ea typeface="微软雅黑" panose="020B0503020204020204" pitchFamily="34" charset="-122"/>
                <a:cs typeface="Arial" panose="020B0604020202020204" pitchFamily="34" charset="0"/>
              </a:rPr>
              <a:t>I</a:t>
            </a:r>
            <a:r>
              <a:rPr lang="zh-CN" altLang="en-US" sz="2000" b="1" kern="0" dirty="0">
                <a:latin typeface="+mn-lt"/>
                <a:ea typeface="微软雅黑" panose="020B0503020204020204" pitchFamily="34" charset="-122"/>
                <a:cs typeface="Arial" panose="020B0604020202020204" pitchFamily="34" charset="0"/>
              </a:rPr>
              <a:t>nfrastructure</a:t>
            </a:r>
            <a:endParaRPr sz="2000" b="1" kern="0" dirty="0">
              <a:latin typeface="+mn-lt"/>
              <a:ea typeface="微软雅黑" panose="020B0503020204020204" pitchFamily="34" charset="-122"/>
              <a:cs typeface="Arial" panose="020B0604020202020204" pitchFamily="34" charset="0"/>
            </a:endParaRPr>
          </a:p>
        </p:txBody>
      </p:sp>
      <p:sp>
        <p:nvSpPr>
          <p:cNvPr id="130" name="Freeform 6">
            <a:extLst>
              <a:ext uri="{FF2B5EF4-FFF2-40B4-BE49-F238E27FC236}">
                <a16:creationId xmlns:a16="http://schemas.microsoft.com/office/drawing/2014/main" id="{83BFFE4B-4B9F-413E-8D21-A54180EE488A}"/>
              </a:ext>
            </a:extLst>
          </p:cNvPr>
          <p:cNvSpPr/>
          <p:nvPr/>
        </p:nvSpPr>
        <p:spPr bwMode="auto">
          <a:xfrm>
            <a:off x="7680075" y="3237065"/>
            <a:ext cx="2376151" cy="672051"/>
          </a:xfrm>
          <a:custGeom>
            <a:avLst/>
            <a:gdLst>
              <a:gd name="T0" fmla="*/ 637 w 754"/>
              <a:gd name="T1" fmla="*/ 407 h 415"/>
              <a:gd name="T2" fmla="*/ 92 w 754"/>
              <a:gd name="T3" fmla="*/ 403 h 415"/>
              <a:gd name="T4" fmla="*/ 15 w 754"/>
              <a:gd name="T5" fmla="*/ 290 h 415"/>
              <a:gd name="T6" fmla="*/ 139 w 754"/>
              <a:gd name="T7" fmla="*/ 204 h 415"/>
              <a:gd name="T8" fmla="*/ 287 w 754"/>
              <a:gd name="T9" fmla="*/ 26 h 415"/>
              <a:gd name="T10" fmla="*/ 504 w 754"/>
              <a:gd name="T11" fmla="*/ 122 h 415"/>
              <a:gd name="T12" fmla="*/ 650 w 754"/>
              <a:gd name="T13" fmla="*/ 119 h 415"/>
              <a:gd name="T14" fmla="*/ 678 w 754"/>
              <a:gd name="T15" fmla="*/ 244 h 415"/>
              <a:gd name="T16" fmla="*/ 742 w 754"/>
              <a:gd name="T17" fmla="*/ 336 h 415"/>
              <a:gd name="T18" fmla="*/ 637 w 754"/>
              <a:gd name="T19" fmla="*/ 407 h 415"/>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054 w 10000"/>
              <a:gd name="connsiteY7" fmla="*/ 5692 h 10000"/>
              <a:gd name="connsiteX8" fmla="*/ 9841 w 10000"/>
              <a:gd name="connsiteY8" fmla="*/ 8096 h 10000"/>
              <a:gd name="connsiteX9" fmla="*/ 8448 w 10000"/>
              <a:gd name="connsiteY9" fmla="*/ 980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8448" y="9807"/>
                </a:moveTo>
                <a:lnTo>
                  <a:pt x="1220" y="9711"/>
                </a:lnTo>
                <a:cubicBezTo>
                  <a:pt x="1220" y="9711"/>
                  <a:pt x="0" y="9253"/>
                  <a:pt x="199" y="6988"/>
                </a:cubicBezTo>
                <a:cubicBezTo>
                  <a:pt x="424" y="4530"/>
                  <a:pt x="1638" y="4336"/>
                  <a:pt x="1638" y="4336"/>
                </a:cubicBezTo>
                <a:cubicBezTo>
                  <a:pt x="1638" y="4336"/>
                  <a:pt x="1711" y="1277"/>
                  <a:pt x="3806" y="627"/>
                </a:cubicBezTo>
                <a:cubicBezTo>
                  <a:pt x="5849" y="0"/>
                  <a:pt x="6684" y="2940"/>
                  <a:pt x="6684" y="2940"/>
                </a:cubicBezTo>
                <a:cubicBezTo>
                  <a:pt x="6684" y="2940"/>
                  <a:pt x="7732" y="1542"/>
                  <a:pt x="8621" y="2867"/>
                </a:cubicBezTo>
                <a:cubicBezTo>
                  <a:pt x="9363" y="3952"/>
                  <a:pt x="9054" y="5692"/>
                  <a:pt x="9054" y="5692"/>
                </a:cubicBezTo>
                <a:cubicBezTo>
                  <a:pt x="9054" y="5692"/>
                  <a:pt x="10000" y="6361"/>
                  <a:pt x="9841" y="8096"/>
                </a:cubicBezTo>
                <a:cubicBezTo>
                  <a:pt x="9668" y="10000"/>
                  <a:pt x="8448" y="9807"/>
                  <a:pt x="8448" y="9807"/>
                </a:cubicBezTo>
                <a:close/>
              </a:path>
            </a:pathLst>
          </a:custGeom>
          <a:solidFill>
            <a:schemeClr val="tx1">
              <a:lumMod val="20000"/>
              <a:lumOff val="80000"/>
              <a:alpha val="33000"/>
            </a:schemeClr>
          </a:solidFill>
          <a:ln w="25400" cap="flat">
            <a:solidFill>
              <a:schemeClr val="bg1">
                <a:lumMod val="50000"/>
                <a:lumOff val="50000"/>
              </a:schemeClr>
            </a:solidFill>
            <a:prstDash val="solid"/>
            <a:miter lim="800000"/>
          </a:ln>
        </p:spPr>
        <p:txBody>
          <a:bodyPr vert="horz" wrap="square" lIns="22876" tIns="11437" rIns="22876" bIns="11437" numCol="1" anchor="t" anchorCtr="0" compatLnSpc="1">
            <a:prstTxWarp prst="textNoShape">
              <a:avLst/>
            </a:prstTxWarp>
          </a:bodyPr>
          <a:lstStyle/>
          <a:p>
            <a:pPr defTabSz="171523">
              <a:defRPr/>
            </a:pPr>
            <a:endParaRPr lang="zh-CN" altLang="en-US" sz="700" kern="0">
              <a:solidFill>
                <a:sysClr val="windowText" lastClr="000000"/>
              </a:solidFill>
              <a:ea typeface="华文细黑"/>
              <a:cs typeface="Arial" panose="020B0604020202020204" pitchFamily="34" charset="0"/>
            </a:endParaRPr>
          </a:p>
        </p:txBody>
      </p:sp>
      <p:sp>
        <p:nvSpPr>
          <p:cNvPr id="133" name="矩形 132"/>
          <p:cNvSpPr/>
          <p:nvPr/>
        </p:nvSpPr>
        <p:spPr>
          <a:xfrm>
            <a:off x="8166163" y="3463491"/>
            <a:ext cx="1440000" cy="338554"/>
          </a:xfrm>
          <a:prstGeom prst="rect">
            <a:avLst/>
          </a:prstGeom>
          <a:noFill/>
        </p:spPr>
        <p:txBody>
          <a:bodyPr wrap="square">
            <a:spAutoFit/>
          </a:bodyPr>
          <a:lstStyle/>
          <a:p>
            <a:pPr marL="0" marR="0" lvl="0" indent="0" algn="ctr" defTabSz="491517" eaLnBrk="1" fontAlgn="base" latinLnBrk="0" hangingPunct="1">
              <a:lnSpc>
                <a:spcPct val="100000"/>
              </a:lnSpc>
              <a:spcBef>
                <a:spcPct val="0"/>
              </a:spcBef>
              <a:spcAft>
                <a:spcPct val="0"/>
              </a:spcAft>
              <a:buClr>
                <a:srgbClr val="CC9900"/>
              </a:buClr>
              <a:buSzTx/>
              <a:buFontTx/>
              <a:buNone/>
              <a:defRPr/>
            </a:pPr>
            <a:r>
              <a:rPr kumimoji="0" lang="en-US" altLang="zh-CN" sz="1600" b="0" i="0" u="none" strike="noStrike" kern="0" cap="none" spc="0" normalizeH="0" baseline="0" noProof="0" dirty="0">
                <a:ln>
                  <a:noFill/>
                </a:ln>
                <a:solidFill>
                  <a:schemeClr val="bg2"/>
                </a:solidFill>
                <a:effectLst/>
                <a:uLnTx/>
                <a:uFillTx/>
                <a:ea typeface="方正兰亭黑简体" panose="02000000000000000000" pitchFamily="2" charset="-122"/>
                <a:cs typeface="Arial" panose="020B0604020202020204" pitchFamily="34" charset="0"/>
                <a:sym typeface="Huawei Sans" panose="020C0503030203020204" pitchFamily="34" charset="0"/>
              </a:rPr>
              <a:t>eService</a:t>
            </a:r>
          </a:p>
        </p:txBody>
      </p:sp>
      <p:sp>
        <p:nvSpPr>
          <p:cNvPr id="134" name="矩形 133"/>
          <p:cNvSpPr/>
          <p:nvPr/>
        </p:nvSpPr>
        <p:spPr bwMode="auto">
          <a:xfrm>
            <a:off x="6960754" y="4344738"/>
            <a:ext cx="3672000" cy="391326"/>
          </a:xfrm>
          <a:prstGeom prst="rect">
            <a:avLst/>
          </a:prstGeom>
          <a:noFill/>
          <a:ln w="12700">
            <a:solidFill>
              <a:sysClr val="window" lastClr="FFFFFF">
                <a:lumMod val="75000"/>
              </a:sysClr>
            </a:solidFill>
          </a:ln>
          <a:effectLst/>
          <a:extLst>
            <a:ext uri="{909E8E84-426E-40dd-AFC4-6F175D3DCCD1}">
              <a14:hiddenFill xmlns:a14="http://schemas.microsoft.com/office/drawing/2010/main" xmlns="" xmlns:p159="http://schemas.microsoft.com/office/powerpoint/2015/09/main" xmlns:p15="http://schemas.microsoft.com/office/powerpoint/2012/main" xmlns:p14="http://schemas.microsoft.com/office/powerpoint/2010/main">
                <a:solidFill>
                  <a:schemeClr val="accent1"/>
                </a:solidFill>
              </a14:hiddenFill>
            </a:ext>
            <a:ext uri="{AF507438-7753-43e0-B8FC-AC1667EBCBE1}">
              <a14:hiddenEffects xmlns:a14="http://schemas.microsoft.com/office/drawing/2010/main" xmlns="" xmlns:p159="http://schemas.microsoft.com/office/powerpoint/2015/09/main" xmlns:p15="http://schemas.microsoft.com/office/powerpoint/2012/main" xmlns:p14="http://schemas.microsoft.com/office/powerpoint/2010/main">
                <a:effectLst>
                  <a:outerShdw dist="35921" dir="2700000" algn="ctr" rotWithShape="0">
                    <a:schemeClr val="bg2"/>
                  </a:outerShdw>
                </a:effectLst>
              </a14:hiddenEffects>
            </a:ext>
          </a:extLst>
        </p:spPr>
        <p:txBody>
          <a:bodyPr vert="horz" wrap="square" lIns="49116" tIns="24558" rIns="49116" bIns="24558" numCol="1" rtlCol="0" anchor="t" anchorCtr="0" compatLnSpc="1">
            <a:prstTxWarp prst="textNoShape">
              <a:avLst/>
            </a:prstTxWarp>
          </a:bodyPr>
          <a:lstStyle/>
          <a:p>
            <a:pPr marL="0" marR="0" lvl="0" indent="0" algn="ctr" defTabSz="491320" eaLnBrk="1" fontAlgn="base" latinLnBrk="0" hangingPunct="1">
              <a:lnSpc>
                <a:spcPct val="100000"/>
              </a:lnSpc>
              <a:spcBef>
                <a:spcPct val="0"/>
              </a:spcBef>
              <a:spcAft>
                <a:spcPct val="0"/>
              </a:spcAft>
              <a:buClr>
                <a:srgbClr val="CC9900"/>
              </a:buClr>
              <a:buSzTx/>
              <a:buFontTx/>
              <a:buNone/>
              <a:defRPr/>
            </a:pPr>
            <a:endParaRPr kumimoji="0" lang="zh-CN" altLang="en-US" sz="690" b="0" i="0" u="none" strike="noStrike" kern="0" cap="none" spc="0" normalizeH="0" baseline="0" noProof="0">
              <a:ln>
                <a:noFill/>
              </a:ln>
              <a:solidFill>
                <a:prstClr val="white"/>
              </a:solidFill>
              <a:effectLst/>
              <a:uLnTx/>
              <a:uFillTx/>
              <a:ea typeface="方正兰亭黑简体" panose="02000000000000000000" pitchFamily="2" charset="-122"/>
              <a:sym typeface="Huawei Sans" panose="020C0503030203020204" pitchFamily="34" charset="0"/>
            </a:endParaRPr>
          </a:p>
        </p:txBody>
      </p:sp>
      <p:sp>
        <p:nvSpPr>
          <p:cNvPr id="135" name="矩形 134"/>
          <p:cNvSpPr/>
          <p:nvPr/>
        </p:nvSpPr>
        <p:spPr>
          <a:xfrm>
            <a:off x="7589548" y="4144344"/>
            <a:ext cx="2414412" cy="288000"/>
          </a:xfrm>
          <a:prstGeom prst="rect">
            <a:avLst/>
          </a:prstGeom>
          <a:solidFill>
            <a:schemeClr val="bg1">
              <a:lumMod val="90000"/>
              <a:lumOff val="10000"/>
            </a:schemeClr>
          </a:solidFill>
        </p:spPr>
        <p:txBody>
          <a:bodyPr wrap="square" anchor="ctr">
            <a:spAutoFit/>
          </a:bodyPr>
          <a:lstStyle/>
          <a:p>
            <a:pPr algn="ctr" defTabSz="491517" fontAlgn="base">
              <a:spcBef>
                <a:spcPct val="0"/>
              </a:spcBef>
              <a:spcAft>
                <a:spcPct val="0"/>
              </a:spcAft>
              <a:buClr>
                <a:srgbClr val="CC9900"/>
              </a:buClr>
            </a:pPr>
            <a:r>
              <a:rPr lang="en-US" altLang="zh-CN" sz="1400" kern="0" dirty="0">
                <a:solidFill>
                  <a:schemeClr val="bg2"/>
                </a:solidFill>
                <a:ea typeface="方正兰亭黑简体" panose="02000000000000000000" pitchFamily="2" charset="-122"/>
                <a:cs typeface="Arial" panose="020B0604020202020204" pitchFamily="34" charset="0"/>
                <a:sym typeface="Huawei Sans" panose="020C0503030203020204" pitchFamily="34" charset="0"/>
              </a:rPr>
              <a:t>Data Management Engine</a:t>
            </a:r>
            <a:endParaRPr lang="en-US" altLang="zh-CN" sz="1050" kern="0" dirty="0">
              <a:solidFill>
                <a:schemeClr val="bg2"/>
              </a:solidFill>
              <a:ea typeface="方正兰亭黑简体" panose="02000000000000000000" pitchFamily="2" charset="-122"/>
              <a:cs typeface="Arial" panose="020B0604020202020204" pitchFamily="34" charset="0"/>
              <a:sym typeface="Huawei Sans" panose="020C0503030203020204" pitchFamily="34" charset="0"/>
            </a:endParaRPr>
          </a:p>
        </p:txBody>
      </p:sp>
      <p:sp>
        <p:nvSpPr>
          <p:cNvPr id="136" name="圆角矩形 135"/>
          <p:cNvSpPr/>
          <p:nvPr/>
        </p:nvSpPr>
        <p:spPr>
          <a:xfrm>
            <a:off x="7781045" y="4505194"/>
            <a:ext cx="1080000" cy="169801"/>
          </a:xfrm>
          <a:prstGeom prst="roundRect">
            <a:avLst>
              <a:gd name="adj" fmla="val 0"/>
            </a:avLst>
          </a:prstGeom>
          <a:noFill/>
          <a:ln w="9525" cap="flat" cmpd="sng" algn="ctr">
            <a:noFill/>
            <a:prstDash val="solid"/>
            <a:miter lim="800000"/>
          </a:ln>
          <a:effectLst/>
        </p:spPr>
        <p:txBody>
          <a:bodyPr lIns="0" rIns="0" rtlCol="0" anchor="ctr"/>
          <a:lstStyle/>
          <a:p>
            <a:pPr marL="0" marR="0" lvl="0" indent="0" algn="ctr" defTabSz="491320" eaLnBrk="1" fontAlgn="base" latinLnBrk="0" hangingPunct="1">
              <a:lnSpc>
                <a:spcPct val="100000"/>
              </a:lnSpc>
              <a:spcBef>
                <a:spcPct val="0"/>
              </a:spcBef>
              <a:spcAft>
                <a:spcPct val="0"/>
              </a:spcAft>
              <a:buClr>
                <a:srgbClr val="CC9900"/>
              </a:buClr>
              <a:buSzTx/>
              <a:buFontTx/>
              <a:buNone/>
              <a:defRPr/>
            </a:pPr>
            <a:r>
              <a:rPr kumimoji="0" lang="en-US" altLang="zh-CN" sz="1200" b="0" i="0" u="none" strike="noStrike" kern="0" cap="none" spc="0" normalizeH="0" baseline="0" noProof="0" dirty="0">
                <a:ln>
                  <a:noFill/>
                </a:ln>
                <a:solidFill>
                  <a:prstClr val="white"/>
                </a:solidFill>
                <a:effectLst/>
                <a:uLnTx/>
                <a:uFillTx/>
                <a:ea typeface="微软雅黑" panose="020B0503020204020204" pitchFamily="34" charset="-122"/>
                <a:sym typeface="Huawei Sans" panose="020C0503030203020204" pitchFamily="34" charset="0"/>
              </a:rPr>
              <a:t>Deployment</a:t>
            </a:r>
            <a:endParaRPr kumimoji="0" lang="zh-CN" altLang="en-US" sz="1200" b="0" i="0" u="none" strike="noStrike" kern="0" cap="none" spc="0" normalizeH="0" baseline="0" noProof="0" dirty="0">
              <a:ln>
                <a:noFill/>
              </a:ln>
              <a:solidFill>
                <a:prstClr val="white"/>
              </a:solidFill>
              <a:effectLst/>
              <a:uLnTx/>
              <a:uFillTx/>
              <a:ea typeface="微软雅黑" panose="020B0503020204020204" pitchFamily="34" charset="-122"/>
              <a:sym typeface="Huawei Sans" panose="020C0503030203020204" pitchFamily="34" charset="0"/>
            </a:endParaRPr>
          </a:p>
        </p:txBody>
      </p:sp>
      <p:sp>
        <p:nvSpPr>
          <p:cNvPr id="137" name="圆角矩形 136"/>
          <p:cNvSpPr/>
          <p:nvPr/>
        </p:nvSpPr>
        <p:spPr>
          <a:xfrm>
            <a:off x="9610925" y="4505194"/>
            <a:ext cx="1008000" cy="169801"/>
          </a:xfrm>
          <a:prstGeom prst="roundRect">
            <a:avLst>
              <a:gd name="adj" fmla="val 0"/>
            </a:avLst>
          </a:prstGeom>
          <a:noFill/>
          <a:ln w="9525" cap="flat" cmpd="sng" algn="ctr">
            <a:noFill/>
            <a:prstDash val="solid"/>
            <a:miter lim="800000"/>
          </a:ln>
          <a:effectLst/>
        </p:spPr>
        <p:txBody>
          <a:bodyPr lIns="0" rIns="0" rtlCol="0" anchor="ctr"/>
          <a:lstStyle/>
          <a:p>
            <a:pPr marL="0" marR="0" lvl="0" indent="0" algn="ctr" defTabSz="491320" eaLnBrk="1" fontAlgn="base" latinLnBrk="0" hangingPunct="1">
              <a:lnSpc>
                <a:spcPct val="100000"/>
              </a:lnSpc>
              <a:spcBef>
                <a:spcPct val="0"/>
              </a:spcBef>
              <a:spcAft>
                <a:spcPct val="0"/>
              </a:spcAft>
              <a:buClr>
                <a:srgbClr val="CC9900"/>
              </a:buClr>
              <a:buSzTx/>
              <a:buFontTx/>
              <a:buNone/>
              <a:defRPr/>
            </a:pPr>
            <a:r>
              <a:rPr kumimoji="0" lang="zh-CN" altLang="en-US" sz="1200" b="0" i="0" u="none" strike="noStrike" kern="0" cap="none" spc="0" normalizeH="0" baseline="0" noProof="0" dirty="0">
                <a:ln>
                  <a:noFill/>
                </a:ln>
                <a:solidFill>
                  <a:prstClr val="white"/>
                </a:solidFill>
                <a:effectLst/>
                <a:uLnTx/>
                <a:uFillTx/>
                <a:ea typeface="微软雅黑" panose="020B0503020204020204" pitchFamily="34" charset="-122"/>
                <a:sym typeface="Huawei Sans" panose="020C0503030203020204" pitchFamily="34" charset="0"/>
              </a:rPr>
              <a:t>Optimization</a:t>
            </a:r>
          </a:p>
        </p:txBody>
      </p:sp>
      <p:sp>
        <p:nvSpPr>
          <p:cNvPr id="138" name="圆角矩形 137"/>
          <p:cNvSpPr/>
          <p:nvPr/>
        </p:nvSpPr>
        <p:spPr>
          <a:xfrm>
            <a:off x="8804272" y="4505194"/>
            <a:ext cx="812922" cy="169801"/>
          </a:xfrm>
          <a:prstGeom prst="roundRect">
            <a:avLst>
              <a:gd name="adj" fmla="val 0"/>
            </a:avLst>
          </a:prstGeom>
          <a:noFill/>
          <a:ln w="9525" cap="flat" cmpd="sng" algn="ctr">
            <a:noFill/>
            <a:prstDash val="solid"/>
            <a:miter lim="800000"/>
          </a:ln>
          <a:effectLst/>
        </p:spPr>
        <p:txBody>
          <a:bodyPr lIns="0" rIns="0" rtlCol="0" anchor="ctr"/>
          <a:lstStyle/>
          <a:p>
            <a:pPr marL="0" marR="0" lvl="0" indent="0" algn="ctr" defTabSz="491320" eaLnBrk="1" fontAlgn="base" latinLnBrk="0" hangingPunct="1">
              <a:lnSpc>
                <a:spcPct val="100000"/>
              </a:lnSpc>
              <a:spcBef>
                <a:spcPct val="0"/>
              </a:spcBef>
              <a:spcAft>
                <a:spcPct val="0"/>
              </a:spcAft>
              <a:buClr>
                <a:srgbClr val="CC9900"/>
              </a:buClr>
              <a:buSzTx/>
              <a:buFontTx/>
              <a:buNone/>
              <a:defRPr/>
            </a:pPr>
            <a:r>
              <a:rPr kumimoji="0" lang="en-US" altLang="zh-CN" sz="1200" b="0" i="0" u="none" strike="noStrike" kern="0" cap="none" spc="0" normalizeH="0" baseline="0" noProof="0" dirty="0">
                <a:ln>
                  <a:noFill/>
                </a:ln>
                <a:solidFill>
                  <a:prstClr val="white"/>
                </a:solidFill>
                <a:effectLst/>
                <a:uLnTx/>
                <a:uFillTx/>
                <a:ea typeface="微软雅黑" panose="020B0503020204020204" pitchFamily="34" charset="-122"/>
                <a:sym typeface="Huawei Sans" panose="020C0503030203020204" pitchFamily="34" charset="0"/>
              </a:rPr>
              <a:t>O&amp;M</a:t>
            </a:r>
            <a:endParaRPr kumimoji="0" lang="zh-CN" altLang="en-US" sz="1200" b="0" i="0" u="none" strike="noStrike" kern="0" cap="none" spc="0" normalizeH="0" baseline="0" noProof="0" dirty="0">
              <a:ln>
                <a:noFill/>
              </a:ln>
              <a:solidFill>
                <a:prstClr val="white"/>
              </a:solidFill>
              <a:effectLst/>
              <a:uLnTx/>
              <a:uFillTx/>
              <a:ea typeface="微软雅黑" panose="020B0503020204020204" pitchFamily="34" charset="-122"/>
              <a:sym typeface="Huawei Sans" panose="020C0503030203020204" pitchFamily="34" charset="0"/>
            </a:endParaRPr>
          </a:p>
        </p:txBody>
      </p:sp>
      <p:sp>
        <p:nvSpPr>
          <p:cNvPr id="139" name="圆角矩形 138"/>
          <p:cNvSpPr/>
          <p:nvPr/>
        </p:nvSpPr>
        <p:spPr>
          <a:xfrm>
            <a:off x="6924589" y="4505194"/>
            <a:ext cx="812922" cy="169801"/>
          </a:xfrm>
          <a:prstGeom prst="roundRect">
            <a:avLst>
              <a:gd name="adj" fmla="val 0"/>
            </a:avLst>
          </a:prstGeom>
          <a:noFill/>
          <a:ln w="9525" cap="flat" cmpd="sng" algn="ctr">
            <a:noFill/>
            <a:prstDash val="solid"/>
            <a:miter lim="800000"/>
          </a:ln>
          <a:effectLst/>
        </p:spPr>
        <p:txBody>
          <a:bodyPr lIns="0" rIns="0" rtlCol="0" anchor="ctr"/>
          <a:lstStyle/>
          <a:p>
            <a:pPr marL="0" marR="0" lvl="0" indent="0" algn="ctr" defTabSz="491320" eaLnBrk="1" fontAlgn="base" latinLnBrk="0" hangingPunct="1">
              <a:lnSpc>
                <a:spcPct val="100000"/>
              </a:lnSpc>
              <a:spcBef>
                <a:spcPct val="0"/>
              </a:spcBef>
              <a:spcAft>
                <a:spcPct val="0"/>
              </a:spcAft>
              <a:buClr>
                <a:srgbClr val="CC9900"/>
              </a:buClr>
              <a:buSzTx/>
              <a:buFontTx/>
              <a:buNone/>
              <a:defRPr/>
            </a:pPr>
            <a:r>
              <a:rPr kumimoji="0" lang="zh-CN" altLang="en-US" sz="1200" b="0" i="0" u="none" strike="noStrike" kern="0" cap="none" spc="0" normalizeH="0" baseline="0" noProof="0" dirty="0">
                <a:ln>
                  <a:noFill/>
                </a:ln>
                <a:solidFill>
                  <a:prstClr val="white"/>
                </a:solidFill>
                <a:effectLst/>
                <a:uLnTx/>
                <a:uFillTx/>
                <a:ea typeface="微软雅黑" panose="020B0503020204020204" pitchFamily="34" charset="-122"/>
                <a:sym typeface="Huawei Sans" panose="020C0503030203020204" pitchFamily="34" charset="0"/>
              </a:rPr>
              <a:t>Planning</a:t>
            </a:r>
          </a:p>
        </p:txBody>
      </p:sp>
      <p:sp>
        <p:nvSpPr>
          <p:cNvPr id="140" name="矩形 139"/>
          <p:cNvSpPr/>
          <p:nvPr/>
        </p:nvSpPr>
        <p:spPr bwMode="auto">
          <a:xfrm>
            <a:off x="6960754" y="5146164"/>
            <a:ext cx="3672000" cy="379732"/>
          </a:xfrm>
          <a:prstGeom prst="rect">
            <a:avLst/>
          </a:prstGeom>
          <a:noFill/>
          <a:ln w="12700">
            <a:solidFill>
              <a:sysClr val="window" lastClr="FFFFFF">
                <a:lumMod val="75000"/>
              </a:sysClr>
            </a:solidFill>
          </a:ln>
          <a:effectLst/>
          <a:extLst>
            <a:ext uri="{909E8E84-426E-40dd-AFC4-6F175D3DCCD1}">
              <a14:hiddenFill xmlns:a14="http://schemas.microsoft.com/office/drawing/2010/main" xmlns="" xmlns:p159="http://schemas.microsoft.com/office/powerpoint/2015/09/main" xmlns:p15="http://schemas.microsoft.com/office/powerpoint/2012/main" xmlns:p14="http://schemas.microsoft.com/office/powerpoint/2010/main">
                <a:solidFill>
                  <a:schemeClr val="accent1"/>
                </a:solidFill>
              </a14:hiddenFill>
            </a:ext>
            <a:ext uri="{AF507438-7753-43e0-B8FC-AC1667EBCBE1}">
              <a14:hiddenEffects xmlns:a14="http://schemas.microsoft.com/office/drawing/2010/main" xmlns="" xmlns:p159="http://schemas.microsoft.com/office/powerpoint/2015/09/main" xmlns:p15="http://schemas.microsoft.com/office/powerpoint/2012/main" xmlns:p14="http://schemas.microsoft.com/office/powerpoint/2010/main">
                <a:effectLst>
                  <a:outerShdw dist="35921" dir="2700000" algn="ctr" rotWithShape="0">
                    <a:schemeClr val="bg2"/>
                  </a:outerShdw>
                </a:effectLst>
              </a14:hiddenEffects>
            </a:ext>
          </a:extLst>
        </p:spPr>
        <p:txBody>
          <a:bodyPr vert="horz" wrap="square" lIns="49116" tIns="24558" rIns="49116" bIns="24558" numCol="1" rtlCol="0" anchor="t" anchorCtr="0" compatLnSpc="1">
            <a:prstTxWarp prst="textNoShape">
              <a:avLst/>
            </a:prstTxWarp>
          </a:bodyPr>
          <a:lstStyle/>
          <a:p>
            <a:pPr marL="0" marR="0" lvl="0" indent="0" algn="ctr" defTabSz="491320" eaLnBrk="1" fontAlgn="base" latinLnBrk="0" hangingPunct="1">
              <a:lnSpc>
                <a:spcPct val="100000"/>
              </a:lnSpc>
              <a:spcBef>
                <a:spcPct val="0"/>
              </a:spcBef>
              <a:spcAft>
                <a:spcPct val="0"/>
              </a:spcAft>
              <a:buClr>
                <a:srgbClr val="CC9900"/>
              </a:buClr>
              <a:buSzTx/>
              <a:buFontTx/>
              <a:buNone/>
              <a:defRPr/>
            </a:pPr>
            <a:endParaRPr kumimoji="0" lang="zh-CN" altLang="en-US" sz="690" b="0" i="0" u="none" strike="noStrike" kern="0" cap="none" spc="0" normalizeH="0" baseline="0" noProof="0">
              <a:ln>
                <a:noFill/>
              </a:ln>
              <a:solidFill>
                <a:prstClr val="white"/>
              </a:solidFill>
              <a:effectLst/>
              <a:uLnTx/>
              <a:uFillTx/>
              <a:ea typeface="方正兰亭黑简体" panose="02000000000000000000" pitchFamily="2" charset="-122"/>
              <a:sym typeface="Huawei Sans" panose="020C0503030203020204" pitchFamily="34" charset="0"/>
            </a:endParaRPr>
          </a:p>
        </p:txBody>
      </p:sp>
      <p:sp>
        <p:nvSpPr>
          <p:cNvPr id="141" name="矩形 140"/>
          <p:cNvSpPr/>
          <p:nvPr/>
        </p:nvSpPr>
        <p:spPr>
          <a:xfrm>
            <a:off x="7572754" y="4981081"/>
            <a:ext cx="2448000" cy="252000"/>
          </a:xfrm>
          <a:prstGeom prst="rect">
            <a:avLst/>
          </a:prstGeom>
          <a:solidFill>
            <a:schemeClr val="bg1">
              <a:lumMod val="90000"/>
              <a:lumOff val="10000"/>
            </a:schemeClr>
          </a:solidFill>
        </p:spPr>
        <p:txBody>
          <a:bodyPr wrap="square" anchor="ctr">
            <a:spAutoFit/>
          </a:bodyPr>
          <a:lstStyle/>
          <a:p>
            <a:pPr lvl="0" algn="ctr" defTabSz="491517" fontAlgn="base">
              <a:spcBef>
                <a:spcPct val="0"/>
              </a:spcBef>
              <a:spcAft>
                <a:spcPct val="0"/>
              </a:spcAft>
              <a:buClr>
                <a:srgbClr val="CC9900"/>
              </a:buClr>
            </a:pPr>
            <a:r>
              <a:rPr lang="en-US" altLang="zh-CN" sz="1400" kern="0" dirty="0" err="1">
                <a:solidFill>
                  <a:schemeClr val="bg2"/>
                </a:solidFill>
                <a:ea typeface="方正兰亭黑简体" panose="02000000000000000000" pitchFamily="2" charset="-122"/>
                <a:cs typeface="Arial" panose="020B0604020202020204" pitchFamily="34" charset="0"/>
                <a:sym typeface="Huawei Sans" panose="020C0503030203020204" pitchFamily="34" charset="0"/>
              </a:rPr>
              <a:t>DeviceManager</a:t>
            </a:r>
            <a:endParaRPr lang="en-US" altLang="zh-CN" sz="1400" kern="0" dirty="0">
              <a:solidFill>
                <a:schemeClr val="bg2"/>
              </a:solidFill>
              <a:ea typeface="方正兰亭黑简体" panose="02000000000000000000" pitchFamily="2" charset="-122"/>
              <a:cs typeface="Arial" panose="020B0604020202020204" pitchFamily="34" charset="0"/>
              <a:sym typeface="Huawei Sans" panose="020C0503030203020204" pitchFamily="34" charset="0"/>
            </a:endParaRPr>
          </a:p>
        </p:txBody>
      </p:sp>
      <p:sp>
        <p:nvSpPr>
          <p:cNvPr id="142" name="矩形 141"/>
          <p:cNvSpPr/>
          <p:nvPr/>
        </p:nvSpPr>
        <p:spPr bwMode="auto">
          <a:xfrm>
            <a:off x="9058935" y="5254550"/>
            <a:ext cx="1281925" cy="252000"/>
          </a:xfrm>
          <a:prstGeom prst="rect">
            <a:avLst/>
          </a:prstGeom>
          <a:noFill/>
          <a:ln w="9525" cap="flat" cmpd="sng" algn="ctr">
            <a:noFill/>
            <a:prstDash val="solid"/>
            <a:miter lim="800000"/>
          </a:ln>
          <a:effectLst/>
          <a:extLst>
            <a:ext uri="{909E8E84-426E-40dd-AFC4-6F175D3DCCD1}">
              <a14:hiddenFill xmlns:a14="http://schemas.microsoft.com/office/drawing/2010/main" xmlns="" xmlns:p159="http://schemas.microsoft.com/office/powerpoint/2015/09/main" xmlns:p15="http://schemas.microsoft.com/office/powerpoint/2012/main" xmlns:p14="http://schemas.microsoft.com/office/powerpoint/2010/main">
                <a:solidFill>
                  <a:schemeClr val="accent1"/>
                </a:solidFill>
              </a14:hiddenFill>
            </a:ext>
            <a:ext uri="{AF507438-7753-43e0-B8FC-AC1667EBCBE1}">
              <a14:hiddenEffects xmlns:a14="http://schemas.microsoft.com/office/drawing/2010/main" xmlns="" xmlns:p159="http://schemas.microsoft.com/office/powerpoint/2015/09/main" xmlns:p15="http://schemas.microsoft.com/office/powerpoint/2012/main" xmlns:p14="http://schemas.microsoft.com/office/powerpoint/2010/main">
                <a:effectLst>
                  <a:outerShdw dist="35921" dir="2700000" algn="ctr" rotWithShape="0">
                    <a:schemeClr val="bg2"/>
                  </a:outerShdw>
                </a:effectLst>
              </a14:hiddenEffects>
            </a:ext>
          </a:extLst>
        </p:spPr>
        <p:txBody>
          <a:bodyPr lIns="0" rIns="0" rtlCol="0" anchor="ctr"/>
          <a:lstStyle/>
          <a:p>
            <a:pPr algn="ctr" defTabSz="491320" fontAlgn="base">
              <a:spcBef>
                <a:spcPct val="0"/>
              </a:spcBef>
              <a:spcAft>
                <a:spcPct val="0"/>
              </a:spcAft>
              <a:buClr>
                <a:srgbClr val="CC9900"/>
              </a:buClr>
            </a:pPr>
            <a:r>
              <a:rPr lang="en-US" altLang="zh-CN" sz="1200" kern="0" dirty="0">
                <a:solidFill>
                  <a:prstClr val="white"/>
                </a:solidFill>
                <a:ea typeface="微软雅黑" panose="020B0503020204020204" pitchFamily="34" charset="-122"/>
                <a:sym typeface="Huawei Sans" panose="020C0503030203020204" pitchFamily="34" charset="0"/>
              </a:rPr>
              <a:t>AI inference</a:t>
            </a:r>
            <a:endParaRPr lang="zh-CN" altLang="en-US" sz="1200" kern="0" dirty="0">
              <a:solidFill>
                <a:prstClr val="white"/>
              </a:solidFill>
              <a:ea typeface="微软雅黑" panose="020B0503020204020204" pitchFamily="34" charset="-122"/>
              <a:sym typeface="Huawei Sans" panose="020C0503030203020204" pitchFamily="34" charset="0"/>
            </a:endParaRPr>
          </a:p>
        </p:txBody>
      </p:sp>
      <p:sp>
        <p:nvSpPr>
          <p:cNvPr id="143" name="矩形 142"/>
          <p:cNvSpPr/>
          <p:nvPr/>
        </p:nvSpPr>
        <p:spPr bwMode="auto">
          <a:xfrm>
            <a:off x="7297835" y="5218550"/>
            <a:ext cx="1836000" cy="324000"/>
          </a:xfrm>
          <a:prstGeom prst="rect">
            <a:avLst/>
          </a:prstGeom>
          <a:noFill/>
          <a:ln w="9525" cap="flat" cmpd="sng" algn="ctr">
            <a:noFill/>
            <a:prstDash val="solid"/>
            <a:miter lim="800000"/>
          </a:ln>
          <a:effectLst/>
          <a:extLst>
            <a:ext uri="{909E8E84-426E-40dd-AFC4-6F175D3DCCD1}">
              <a14:hiddenFill xmlns:a14="http://schemas.microsoft.com/office/drawing/2010/main" xmlns="" xmlns:p159="http://schemas.microsoft.com/office/powerpoint/2015/09/main" xmlns:p15="http://schemas.microsoft.com/office/powerpoint/2012/main" xmlns:p14="http://schemas.microsoft.com/office/powerpoint/2010/main">
                <a:solidFill>
                  <a:schemeClr val="accent1"/>
                </a:solidFill>
              </a14:hiddenFill>
            </a:ext>
            <a:ext uri="{AF507438-7753-43e0-B8FC-AC1667EBCBE1}">
              <a14:hiddenEffects xmlns:a14="http://schemas.microsoft.com/office/drawing/2010/main" xmlns="" xmlns:p159="http://schemas.microsoft.com/office/powerpoint/2015/09/main" xmlns:p15="http://schemas.microsoft.com/office/powerpoint/2012/main" xmlns:p14="http://schemas.microsoft.com/office/powerpoint/2010/main">
                <a:effectLst>
                  <a:outerShdw dist="35921" dir="2700000" algn="ctr" rotWithShape="0">
                    <a:schemeClr val="bg2"/>
                  </a:outerShdw>
                </a:effectLst>
              </a14:hiddenEffects>
            </a:ext>
          </a:extLst>
        </p:spPr>
        <p:txBody>
          <a:bodyPr lIns="0" rIns="0" rtlCol="0" anchor="ctr"/>
          <a:lstStyle/>
          <a:p>
            <a:pPr algn="ctr" defTabSz="491320" fontAlgn="base">
              <a:spcBef>
                <a:spcPct val="0"/>
              </a:spcBef>
              <a:spcAft>
                <a:spcPct val="0"/>
              </a:spcAft>
              <a:buClr>
                <a:srgbClr val="CC9900"/>
              </a:buClr>
            </a:pPr>
            <a:r>
              <a:rPr lang="zh-CN" altLang="en-US" sz="1200" kern="0" dirty="0">
                <a:solidFill>
                  <a:prstClr val="white"/>
                </a:solidFill>
                <a:ea typeface="微软雅黑" panose="020B0503020204020204" pitchFamily="34" charset="-122"/>
                <a:sym typeface="Huawei Sans" panose="020C0503030203020204" pitchFamily="34" charset="0"/>
              </a:rPr>
              <a:t>Intelligent awareness </a:t>
            </a:r>
          </a:p>
        </p:txBody>
      </p:sp>
      <p:grpSp>
        <p:nvGrpSpPr>
          <p:cNvPr id="144" name="Group 1318" descr="组合 108"/>
          <p:cNvGrpSpPr/>
          <p:nvPr/>
        </p:nvGrpSpPr>
        <p:grpSpPr>
          <a:xfrm>
            <a:off x="8611967" y="3952712"/>
            <a:ext cx="427801" cy="215672"/>
            <a:chOff x="0" y="0"/>
            <a:chExt cx="298421" cy="134180"/>
          </a:xfrm>
        </p:grpSpPr>
        <p:sp>
          <p:nvSpPr>
            <p:cNvPr id="148" name="Shape 1316" descr="PA-下箭头 888"/>
            <p:cNvSpPr/>
            <p:nvPr/>
          </p:nvSpPr>
          <p:spPr>
            <a:xfrm flipH="1">
              <a:off x="0" y="-1"/>
              <a:ext cx="131054" cy="132670"/>
            </a:xfrm>
            <a:custGeom>
              <a:avLst/>
              <a:gdLst/>
              <a:ahLst/>
              <a:cxnLst>
                <a:cxn ang="0">
                  <a:pos x="wd2" y="hd2"/>
                </a:cxn>
                <a:cxn ang="5400000">
                  <a:pos x="wd2" y="hd2"/>
                </a:cxn>
                <a:cxn ang="10800000">
                  <a:pos x="wd2" y="hd2"/>
                </a:cxn>
                <a:cxn ang="16200000">
                  <a:pos x="wd2" y="hd2"/>
                </a:cxn>
              </a:cxnLst>
              <a:rect l="0" t="0" r="r" b="b"/>
              <a:pathLst>
                <a:path w="21600" h="21600" extrusionOk="0">
                  <a:moveTo>
                    <a:pt x="0" y="10931"/>
                  </a:moveTo>
                  <a:lnTo>
                    <a:pt x="5400" y="10931"/>
                  </a:lnTo>
                  <a:lnTo>
                    <a:pt x="5400" y="0"/>
                  </a:lnTo>
                  <a:lnTo>
                    <a:pt x="16200" y="0"/>
                  </a:lnTo>
                  <a:lnTo>
                    <a:pt x="16200" y="10931"/>
                  </a:lnTo>
                  <a:lnTo>
                    <a:pt x="21600" y="10931"/>
                  </a:lnTo>
                  <a:lnTo>
                    <a:pt x="10800" y="21600"/>
                  </a:lnTo>
                  <a:close/>
                </a:path>
              </a:pathLst>
            </a:custGeom>
            <a:gradFill flip="none" rotWithShape="1">
              <a:gsLst>
                <a:gs pos="0">
                  <a:srgbClr val="FFFFFF">
                    <a:alpha val="0"/>
                  </a:srgbClr>
                </a:gs>
                <a:gs pos="66447">
                  <a:srgbClr val="FFFFFF">
                    <a:alpha val="45000"/>
                  </a:srgbClr>
                </a:gs>
                <a:gs pos="100000">
                  <a:srgbClr val="FFFFFF"/>
                </a:gs>
              </a:gsLst>
              <a:lin ang="5400000" scaled="0"/>
            </a:gradFill>
            <a:ln w="12700" cap="flat">
              <a:noFill/>
              <a:miter lim="400000"/>
            </a:ln>
            <a:effectLst/>
          </p:spPr>
          <p:txBody>
            <a:bodyPr wrap="square" lIns="45361" tIns="45361" rIns="45361" bIns="45361" numCol="1" anchor="ctr">
              <a:noAutofit/>
            </a:bodyPr>
            <a:lstStyle/>
            <a:p>
              <a:pPr algn="ctr" defTabSz="463520" hangingPunct="0">
                <a:defRPr sz="200">
                  <a:solidFill>
                    <a:srgbClr val="FFFFFF"/>
                  </a:solidFill>
                  <a:latin typeface="Arial"/>
                  <a:ea typeface="Arial"/>
                  <a:cs typeface="Arial"/>
                  <a:sym typeface="Arial"/>
                </a:defRPr>
              </a:pPr>
              <a:endParaRPr sz="238" kern="0">
                <a:solidFill>
                  <a:srgbClr val="FFFFFF"/>
                </a:solidFill>
                <a:ea typeface="Arial"/>
                <a:cs typeface="Arial"/>
                <a:sym typeface="Arial"/>
              </a:endParaRPr>
            </a:p>
          </p:txBody>
        </p:sp>
        <p:sp>
          <p:nvSpPr>
            <p:cNvPr id="149" name="Shape 1317" descr="PA-下箭头 888"/>
            <p:cNvSpPr/>
            <p:nvPr/>
          </p:nvSpPr>
          <p:spPr>
            <a:xfrm rot="10800000">
              <a:off x="167368" y="1512"/>
              <a:ext cx="131054" cy="132669"/>
            </a:xfrm>
            <a:custGeom>
              <a:avLst/>
              <a:gdLst/>
              <a:ahLst/>
              <a:cxnLst>
                <a:cxn ang="0">
                  <a:pos x="wd2" y="hd2"/>
                </a:cxn>
                <a:cxn ang="5400000">
                  <a:pos x="wd2" y="hd2"/>
                </a:cxn>
                <a:cxn ang="10800000">
                  <a:pos x="wd2" y="hd2"/>
                </a:cxn>
                <a:cxn ang="16200000">
                  <a:pos x="wd2" y="hd2"/>
                </a:cxn>
              </a:cxnLst>
              <a:rect l="0" t="0" r="r" b="b"/>
              <a:pathLst>
                <a:path w="21600" h="21600" extrusionOk="0">
                  <a:moveTo>
                    <a:pt x="0" y="10931"/>
                  </a:moveTo>
                  <a:lnTo>
                    <a:pt x="5400" y="10931"/>
                  </a:lnTo>
                  <a:lnTo>
                    <a:pt x="5400" y="0"/>
                  </a:lnTo>
                  <a:lnTo>
                    <a:pt x="16200" y="0"/>
                  </a:lnTo>
                  <a:lnTo>
                    <a:pt x="16200" y="10931"/>
                  </a:lnTo>
                  <a:lnTo>
                    <a:pt x="21600" y="10931"/>
                  </a:lnTo>
                  <a:lnTo>
                    <a:pt x="10800" y="21600"/>
                  </a:lnTo>
                  <a:close/>
                </a:path>
              </a:pathLst>
            </a:custGeom>
            <a:gradFill flip="none" rotWithShape="1">
              <a:gsLst>
                <a:gs pos="0">
                  <a:srgbClr val="FFFFFF">
                    <a:alpha val="0"/>
                  </a:srgbClr>
                </a:gs>
                <a:gs pos="66447">
                  <a:srgbClr val="FFFFFF">
                    <a:alpha val="45000"/>
                  </a:srgbClr>
                </a:gs>
                <a:gs pos="100000">
                  <a:srgbClr val="FFFFFF"/>
                </a:gs>
              </a:gsLst>
              <a:lin ang="5400000" scaled="0"/>
            </a:gradFill>
            <a:ln w="12700" cap="flat">
              <a:noFill/>
              <a:miter lim="400000"/>
            </a:ln>
            <a:effectLst/>
          </p:spPr>
          <p:txBody>
            <a:bodyPr wrap="square" lIns="45361" tIns="45361" rIns="45361" bIns="45361" numCol="1" anchor="ctr">
              <a:noAutofit/>
            </a:bodyPr>
            <a:lstStyle/>
            <a:p>
              <a:pPr algn="ctr" defTabSz="463520" hangingPunct="0">
                <a:defRPr sz="200">
                  <a:solidFill>
                    <a:srgbClr val="FFFFFF"/>
                  </a:solidFill>
                  <a:latin typeface="Arial"/>
                  <a:ea typeface="Arial"/>
                  <a:cs typeface="Arial"/>
                  <a:sym typeface="Arial"/>
                </a:defRPr>
              </a:pPr>
              <a:endParaRPr sz="238" kern="0">
                <a:solidFill>
                  <a:srgbClr val="FFFFFF"/>
                </a:solidFill>
                <a:ea typeface="Arial"/>
                <a:cs typeface="Arial"/>
                <a:sym typeface="Arial"/>
              </a:endParaRPr>
            </a:p>
          </p:txBody>
        </p:sp>
      </p:grpSp>
      <p:grpSp>
        <p:nvGrpSpPr>
          <p:cNvPr id="145" name="Group 1318" descr="组合 108"/>
          <p:cNvGrpSpPr/>
          <p:nvPr/>
        </p:nvGrpSpPr>
        <p:grpSpPr>
          <a:xfrm>
            <a:off x="8611967" y="4776443"/>
            <a:ext cx="427801" cy="215672"/>
            <a:chOff x="0" y="0"/>
            <a:chExt cx="298421" cy="134180"/>
          </a:xfrm>
        </p:grpSpPr>
        <p:sp>
          <p:nvSpPr>
            <p:cNvPr id="146" name="Shape 1316" descr="PA-下箭头 888"/>
            <p:cNvSpPr/>
            <p:nvPr/>
          </p:nvSpPr>
          <p:spPr>
            <a:xfrm flipH="1">
              <a:off x="0" y="-1"/>
              <a:ext cx="131054" cy="132670"/>
            </a:xfrm>
            <a:custGeom>
              <a:avLst/>
              <a:gdLst/>
              <a:ahLst/>
              <a:cxnLst>
                <a:cxn ang="0">
                  <a:pos x="wd2" y="hd2"/>
                </a:cxn>
                <a:cxn ang="5400000">
                  <a:pos x="wd2" y="hd2"/>
                </a:cxn>
                <a:cxn ang="10800000">
                  <a:pos x="wd2" y="hd2"/>
                </a:cxn>
                <a:cxn ang="16200000">
                  <a:pos x="wd2" y="hd2"/>
                </a:cxn>
              </a:cxnLst>
              <a:rect l="0" t="0" r="r" b="b"/>
              <a:pathLst>
                <a:path w="21600" h="21600" extrusionOk="0">
                  <a:moveTo>
                    <a:pt x="0" y="10931"/>
                  </a:moveTo>
                  <a:lnTo>
                    <a:pt x="5400" y="10931"/>
                  </a:lnTo>
                  <a:lnTo>
                    <a:pt x="5400" y="0"/>
                  </a:lnTo>
                  <a:lnTo>
                    <a:pt x="16200" y="0"/>
                  </a:lnTo>
                  <a:lnTo>
                    <a:pt x="16200" y="10931"/>
                  </a:lnTo>
                  <a:lnTo>
                    <a:pt x="21600" y="10931"/>
                  </a:lnTo>
                  <a:lnTo>
                    <a:pt x="10800" y="21600"/>
                  </a:lnTo>
                  <a:close/>
                </a:path>
              </a:pathLst>
            </a:custGeom>
            <a:gradFill flip="none" rotWithShape="1">
              <a:gsLst>
                <a:gs pos="0">
                  <a:srgbClr val="FFFFFF">
                    <a:alpha val="0"/>
                  </a:srgbClr>
                </a:gs>
                <a:gs pos="66447">
                  <a:srgbClr val="FFFFFF">
                    <a:alpha val="45000"/>
                  </a:srgbClr>
                </a:gs>
                <a:gs pos="100000">
                  <a:srgbClr val="FFFFFF"/>
                </a:gs>
              </a:gsLst>
              <a:lin ang="5400000" scaled="0"/>
            </a:gradFill>
            <a:ln w="12700" cap="flat">
              <a:noFill/>
              <a:miter lim="400000"/>
            </a:ln>
            <a:effectLst/>
          </p:spPr>
          <p:txBody>
            <a:bodyPr wrap="square" lIns="45361" tIns="45361" rIns="45361" bIns="45361" numCol="1" anchor="ctr">
              <a:noAutofit/>
            </a:bodyPr>
            <a:lstStyle/>
            <a:p>
              <a:pPr algn="ctr" defTabSz="463520" hangingPunct="0">
                <a:defRPr sz="200">
                  <a:solidFill>
                    <a:srgbClr val="FFFFFF"/>
                  </a:solidFill>
                  <a:latin typeface="Arial"/>
                  <a:ea typeface="Arial"/>
                  <a:cs typeface="Arial"/>
                  <a:sym typeface="Arial"/>
                </a:defRPr>
              </a:pPr>
              <a:endParaRPr sz="238" kern="0">
                <a:solidFill>
                  <a:srgbClr val="FFFFFF"/>
                </a:solidFill>
                <a:ea typeface="Arial"/>
                <a:cs typeface="Arial"/>
                <a:sym typeface="Arial"/>
              </a:endParaRPr>
            </a:p>
          </p:txBody>
        </p:sp>
        <p:sp>
          <p:nvSpPr>
            <p:cNvPr id="147" name="Shape 1317" descr="PA-下箭头 888"/>
            <p:cNvSpPr/>
            <p:nvPr/>
          </p:nvSpPr>
          <p:spPr>
            <a:xfrm rot="10800000">
              <a:off x="167368" y="1512"/>
              <a:ext cx="131054" cy="132669"/>
            </a:xfrm>
            <a:custGeom>
              <a:avLst/>
              <a:gdLst/>
              <a:ahLst/>
              <a:cxnLst>
                <a:cxn ang="0">
                  <a:pos x="wd2" y="hd2"/>
                </a:cxn>
                <a:cxn ang="5400000">
                  <a:pos x="wd2" y="hd2"/>
                </a:cxn>
                <a:cxn ang="10800000">
                  <a:pos x="wd2" y="hd2"/>
                </a:cxn>
                <a:cxn ang="16200000">
                  <a:pos x="wd2" y="hd2"/>
                </a:cxn>
              </a:cxnLst>
              <a:rect l="0" t="0" r="r" b="b"/>
              <a:pathLst>
                <a:path w="21600" h="21600" extrusionOk="0">
                  <a:moveTo>
                    <a:pt x="0" y="10931"/>
                  </a:moveTo>
                  <a:lnTo>
                    <a:pt x="5400" y="10931"/>
                  </a:lnTo>
                  <a:lnTo>
                    <a:pt x="5400" y="0"/>
                  </a:lnTo>
                  <a:lnTo>
                    <a:pt x="16200" y="0"/>
                  </a:lnTo>
                  <a:lnTo>
                    <a:pt x="16200" y="10931"/>
                  </a:lnTo>
                  <a:lnTo>
                    <a:pt x="21600" y="10931"/>
                  </a:lnTo>
                  <a:lnTo>
                    <a:pt x="10800" y="21600"/>
                  </a:lnTo>
                  <a:close/>
                </a:path>
              </a:pathLst>
            </a:custGeom>
            <a:gradFill flip="none" rotWithShape="1">
              <a:gsLst>
                <a:gs pos="0">
                  <a:srgbClr val="FFFFFF">
                    <a:alpha val="0"/>
                  </a:srgbClr>
                </a:gs>
                <a:gs pos="66447">
                  <a:srgbClr val="FFFFFF">
                    <a:alpha val="45000"/>
                  </a:srgbClr>
                </a:gs>
                <a:gs pos="100000">
                  <a:srgbClr val="FFFFFF"/>
                </a:gs>
              </a:gsLst>
              <a:lin ang="5400000" scaled="0"/>
            </a:gradFill>
            <a:ln w="12700" cap="flat">
              <a:noFill/>
              <a:miter lim="400000"/>
            </a:ln>
            <a:effectLst/>
          </p:spPr>
          <p:txBody>
            <a:bodyPr wrap="square" lIns="45361" tIns="45361" rIns="45361" bIns="45361" numCol="1" anchor="ctr">
              <a:noAutofit/>
            </a:bodyPr>
            <a:lstStyle/>
            <a:p>
              <a:pPr algn="ctr" defTabSz="463520" hangingPunct="0">
                <a:defRPr sz="200">
                  <a:solidFill>
                    <a:srgbClr val="FFFFFF"/>
                  </a:solidFill>
                  <a:latin typeface="Arial"/>
                  <a:ea typeface="Arial"/>
                  <a:cs typeface="Arial"/>
                  <a:sym typeface="Arial"/>
                </a:defRPr>
              </a:pPr>
              <a:endParaRPr sz="238" kern="0">
                <a:solidFill>
                  <a:srgbClr val="FFFFFF"/>
                </a:solidFill>
                <a:ea typeface="Arial"/>
                <a:cs typeface="Arial"/>
                <a:sym typeface="Arial"/>
              </a:endParaRPr>
            </a:p>
          </p:txBody>
        </p:sp>
      </p:grpSp>
      <p:sp>
        <p:nvSpPr>
          <p:cNvPr id="150" name="爆炸形 2 149"/>
          <p:cNvSpPr/>
          <p:nvPr/>
        </p:nvSpPr>
        <p:spPr>
          <a:xfrm>
            <a:off x="1521072" y="2778089"/>
            <a:ext cx="980850" cy="436031"/>
          </a:xfrm>
          <a:prstGeom prst="irregularSeal2">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文本框 93">
            <a:extLst>
              <a:ext uri="{FF2B5EF4-FFF2-40B4-BE49-F238E27FC236}">
                <a16:creationId xmlns:a16="http://schemas.microsoft.com/office/drawing/2014/main" id="{9059C960-F703-634B-B560-FD990AB95824}"/>
              </a:ext>
            </a:extLst>
          </p:cNvPr>
          <p:cNvSpPr txBox="1"/>
          <p:nvPr/>
        </p:nvSpPr>
        <p:spPr>
          <a:xfrm>
            <a:off x="1615676" y="2820805"/>
            <a:ext cx="758660" cy="338554"/>
          </a:xfrm>
          <a:prstGeom prst="rect">
            <a:avLst/>
          </a:prstGeom>
          <a:noFill/>
        </p:spPr>
        <p:txBody>
          <a:bodyPr wrap="square" rtlCol="0">
            <a:spAutoFit/>
          </a:bodyPr>
          <a:lstStyle/>
          <a:p>
            <a:pPr algn="ctr" defTabSz="1160874"/>
            <a:r>
              <a:rPr lang="en-US" altLang="zh-CN" sz="1600" dirty="0">
                <a:solidFill>
                  <a:schemeClr val="bg2"/>
                </a:solidFill>
                <a:latin typeface="Arial" panose="020B0604020202020204" pitchFamily="34" charset="0"/>
                <a:ea typeface="Microsoft YaHei" panose="020B0503020204020204" pitchFamily="34" charset="-122"/>
                <a:cs typeface="Arial" panose="020B0604020202020204" pitchFamily="34" charset="0"/>
              </a:rPr>
              <a:t>Open</a:t>
            </a:r>
            <a:endParaRPr lang="en-US" sz="1600" dirty="0">
              <a:solidFill>
                <a:schemeClr val="bg2"/>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80" name="爆炸形 2 179"/>
          <p:cNvSpPr/>
          <p:nvPr/>
        </p:nvSpPr>
        <p:spPr>
          <a:xfrm>
            <a:off x="4830644" y="4563982"/>
            <a:ext cx="980850" cy="436031"/>
          </a:xfrm>
          <a:prstGeom prst="irregularSeal2">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文本框 93">
            <a:extLst>
              <a:ext uri="{FF2B5EF4-FFF2-40B4-BE49-F238E27FC236}">
                <a16:creationId xmlns:a16="http://schemas.microsoft.com/office/drawing/2014/main" id="{9059C960-F703-634B-B560-FD990AB95824}"/>
              </a:ext>
            </a:extLst>
          </p:cNvPr>
          <p:cNvSpPr txBox="1"/>
          <p:nvPr/>
        </p:nvSpPr>
        <p:spPr>
          <a:xfrm>
            <a:off x="4651153" y="4619936"/>
            <a:ext cx="1287051" cy="338554"/>
          </a:xfrm>
          <a:prstGeom prst="rect">
            <a:avLst/>
          </a:prstGeom>
          <a:noFill/>
        </p:spPr>
        <p:txBody>
          <a:bodyPr wrap="square" rtlCol="0">
            <a:spAutoFit/>
          </a:bodyPr>
          <a:lstStyle/>
          <a:p>
            <a:pPr algn="ctr" defTabSz="1160874"/>
            <a:r>
              <a:rPr lang="en-US" altLang="zh-CN" sz="1600" dirty="0">
                <a:solidFill>
                  <a:schemeClr val="bg2"/>
                </a:solidFill>
                <a:latin typeface="Arial" panose="020B0604020202020204" pitchFamily="34" charset="0"/>
                <a:ea typeface="Microsoft YaHei" panose="020B0503020204020204" pitchFamily="34" charset="-122"/>
                <a:cs typeface="Arial" panose="020B0604020202020204" pitchFamily="34" charset="0"/>
              </a:rPr>
              <a:t>Converged</a:t>
            </a:r>
            <a:endParaRPr lang="en-US" sz="1600" dirty="0">
              <a:solidFill>
                <a:schemeClr val="bg2"/>
              </a:solidFill>
              <a:latin typeface="Arial" panose="020B0604020202020204" pitchFamily="34" charset="0"/>
              <a:ea typeface="Microsoft YaHei" panose="020B0503020204020204" pitchFamily="34" charset="-122"/>
              <a:cs typeface="Arial" panose="020B0604020202020204" pitchFamily="34" charset="0"/>
            </a:endParaRPr>
          </a:p>
        </p:txBody>
      </p:sp>
      <p:grpSp>
        <p:nvGrpSpPr>
          <p:cNvPr id="48" name="组合 47"/>
          <p:cNvGrpSpPr/>
          <p:nvPr/>
        </p:nvGrpSpPr>
        <p:grpSpPr>
          <a:xfrm>
            <a:off x="9880155" y="3252995"/>
            <a:ext cx="1080521" cy="436031"/>
            <a:chOff x="11080278" y="2039821"/>
            <a:chExt cx="1080521" cy="436031"/>
          </a:xfrm>
        </p:grpSpPr>
        <p:sp>
          <p:nvSpPr>
            <p:cNvPr id="182" name="爆炸形 2 181"/>
            <p:cNvSpPr/>
            <p:nvPr/>
          </p:nvSpPr>
          <p:spPr>
            <a:xfrm>
              <a:off x="11130113" y="2039821"/>
              <a:ext cx="980850" cy="436031"/>
            </a:xfrm>
            <a:prstGeom prst="irregularSeal2">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文本框 93">
              <a:extLst>
                <a:ext uri="{FF2B5EF4-FFF2-40B4-BE49-F238E27FC236}">
                  <a16:creationId xmlns:a16="http://schemas.microsoft.com/office/drawing/2014/main" id="{9059C960-F703-634B-B560-FD990AB95824}"/>
                </a:ext>
              </a:extLst>
            </p:cNvPr>
            <p:cNvSpPr txBox="1"/>
            <p:nvPr/>
          </p:nvSpPr>
          <p:spPr>
            <a:xfrm>
              <a:off x="11080278" y="2088559"/>
              <a:ext cx="1080521" cy="338554"/>
            </a:xfrm>
            <a:prstGeom prst="rect">
              <a:avLst/>
            </a:prstGeom>
            <a:noFill/>
          </p:spPr>
          <p:txBody>
            <a:bodyPr wrap="square" rtlCol="0">
              <a:spAutoFit/>
            </a:bodyPr>
            <a:lstStyle/>
            <a:p>
              <a:pPr algn="ctr" defTabSz="1160874"/>
              <a:r>
                <a:rPr lang="zh-CN" altLang="en-US" sz="1600" dirty="0">
                  <a:solidFill>
                    <a:schemeClr val="bg2"/>
                  </a:solidFill>
                  <a:ea typeface="Microsoft YaHei" panose="020B0503020204020204" pitchFamily="34" charset="-122"/>
                  <a:cs typeface="Arial" panose="020B0604020202020204" pitchFamily="34" charset="0"/>
                </a:rPr>
                <a:t>Intelligent</a:t>
              </a:r>
              <a:endParaRPr lang="en-US" sz="1600" dirty="0">
                <a:solidFill>
                  <a:schemeClr val="bg2"/>
                </a:solidFill>
                <a:ea typeface="Microsoft YaHei" panose="020B0503020204020204" pitchFamily="34" charset="-122"/>
                <a:cs typeface="Arial" panose="020B0604020202020204" pitchFamily="34" charset="0"/>
              </a:endParaRPr>
            </a:p>
          </p:txBody>
        </p:sp>
      </p:grpSp>
      <p:grpSp>
        <p:nvGrpSpPr>
          <p:cNvPr id="184" name="组合 183"/>
          <p:cNvGrpSpPr/>
          <p:nvPr/>
        </p:nvGrpSpPr>
        <p:grpSpPr>
          <a:xfrm>
            <a:off x="1071829" y="1280996"/>
            <a:ext cx="9827745" cy="750079"/>
            <a:chOff x="789393" y="1233705"/>
            <a:chExt cx="6641764" cy="750079"/>
          </a:xfrm>
        </p:grpSpPr>
        <p:pic>
          <p:nvPicPr>
            <p:cNvPr id="185" name="图像" descr="图像">
              <a:extLst>
                <a:ext uri="{FF2B5EF4-FFF2-40B4-BE49-F238E27FC236}">
                  <a16:creationId xmlns:a16="http://schemas.microsoft.com/office/drawing/2014/main" id="{3D7A77BB-9A7C-48FA-8615-E537CFFD20B2}"/>
                </a:ext>
              </a:extLst>
            </p:cNvPr>
            <p:cNvPicPr>
              <a:picLocks noChangeAspect="1"/>
            </p:cNvPicPr>
            <p:nvPr/>
          </p:nvPicPr>
          <p:blipFill>
            <a:blip r:embed="rId4">
              <a:alphaModFix amt="60000"/>
              <a:biLevel thresh="75000"/>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6316700" y="1250707"/>
              <a:ext cx="888934" cy="292906"/>
            </a:xfrm>
            <a:prstGeom prst="rect">
              <a:avLst/>
            </a:prstGeom>
            <a:ln w="3175" cap="flat">
              <a:noFill/>
              <a:miter lim="400000"/>
            </a:ln>
            <a:effectLst/>
          </p:spPr>
        </p:pic>
        <p:pic>
          <p:nvPicPr>
            <p:cNvPr id="186" name="图像" descr="图像">
              <a:extLst>
                <a:ext uri="{FF2B5EF4-FFF2-40B4-BE49-F238E27FC236}">
                  <a16:creationId xmlns:a16="http://schemas.microsoft.com/office/drawing/2014/main" id="{B24D6770-CC8B-4444-8AE0-F642182B1EF8}"/>
                </a:ext>
              </a:extLst>
            </p:cNvPr>
            <p:cNvPicPr>
              <a:picLocks noChangeAspect="1"/>
            </p:cNvPicPr>
            <p:nvPr/>
          </p:nvPicPr>
          <p:blipFill>
            <a:blip r:embed="rId4">
              <a:alphaModFix amt="60000"/>
              <a:biLevel thresh="75000"/>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5342786" y="1250707"/>
              <a:ext cx="888934" cy="292906"/>
            </a:xfrm>
            <a:prstGeom prst="rect">
              <a:avLst/>
            </a:prstGeom>
            <a:ln w="3175" cap="flat">
              <a:noFill/>
              <a:miter lim="400000"/>
            </a:ln>
            <a:effectLst/>
          </p:spPr>
        </p:pic>
        <p:pic>
          <p:nvPicPr>
            <p:cNvPr id="187" name="图像" descr="图像">
              <a:extLst>
                <a:ext uri="{FF2B5EF4-FFF2-40B4-BE49-F238E27FC236}">
                  <a16:creationId xmlns:a16="http://schemas.microsoft.com/office/drawing/2014/main" id="{B5E720D6-8988-4EDB-AFB3-5630B4B08A7C}"/>
                </a:ext>
              </a:extLst>
            </p:cNvPr>
            <p:cNvPicPr>
              <a:picLocks noChangeAspect="1"/>
            </p:cNvPicPr>
            <p:nvPr/>
          </p:nvPicPr>
          <p:blipFill>
            <a:blip r:embed="rId6">
              <a:alphaModFix amt="60000"/>
              <a:biLevel thresh="75000"/>
              <a:extLst>
                <a:ext uri="{BEBA8EAE-BF5A-486C-A8C5-ECC9F3942E4B}">
                  <a14:imgProps xmlns:a14="http://schemas.microsoft.com/office/drawing/2010/main">
                    <a14:imgLayer r:embed="rId5">
                      <a14:imgEffect>
                        <a14:brightnessContrast bright="-40000"/>
                      </a14:imgEffect>
                    </a14:imgLayer>
                  </a14:imgProps>
                </a:ext>
              </a:extLst>
            </a:blip>
            <a:stretch>
              <a:fillRect/>
            </a:stretch>
          </p:blipFill>
          <p:spPr>
            <a:xfrm>
              <a:off x="4368873" y="1250707"/>
              <a:ext cx="888934" cy="292906"/>
            </a:xfrm>
            <a:prstGeom prst="rect">
              <a:avLst/>
            </a:prstGeom>
            <a:ln w="3175" cap="flat">
              <a:noFill/>
              <a:miter lim="400000"/>
            </a:ln>
            <a:effectLst/>
          </p:spPr>
        </p:pic>
        <p:pic>
          <p:nvPicPr>
            <p:cNvPr id="188" name="图像" descr="图像">
              <a:extLst>
                <a:ext uri="{FF2B5EF4-FFF2-40B4-BE49-F238E27FC236}">
                  <a16:creationId xmlns:a16="http://schemas.microsoft.com/office/drawing/2014/main" id="{8A9086DF-036C-4735-9243-754AEF4EF549}"/>
                </a:ext>
              </a:extLst>
            </p:cNvPr>
            <p:cNvPicPr>
              <a:picLocks noChangeAspect="1"/>
            </p:cNvPicPr>
            <p:nvPr/>
          </p:nvPicPr>
          <p:blipFill>
            <a:blip r:embed="rId4">
              <a:alphaModFix amt="60000"/>
              <a:biLevel thresh="75000"/>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3394959" y="1250707"/>
              <a:ext cx="888934" cy="292906"/>
            </a:xfrm>
            <a:prstGeom prst="rect">
              <a:avLst/>
            </a:prstGeom>
            <a:ln w="3175" cap="flat">
              <a:noFill/>
              <a:miter lim="400000"/>
            </a:ln>
            <a:effectLst/>
          </p:spPr>
        </p:pic>
        <p:pic>
          <p:nvPicPr>
            <p:cNvPr id="189" name="图像" descr="图像">
              <a:extLst>
                <a:ext uri="{FF2B5EF4-FFF2-40B4-BE49-F238E27FC236}">
                  <a16:creationId xmlns:a16="http://schemas.microsoft.com/office/drawing/2014/main" id="{DE924B77-A904-43D3-9D8C-7C9267192CCA}"/>
                </a:ext>
              </a:extLst>
            </p:cNvPr>
            <p:cNvPicPr>
              <a:picLocks noChangeAspect="1"/>
            </p:cNvPicPr>
            <p:nvPr/>
          </p:nvPicPr>
          <p:blipFill>
            <a:blip r:embed="rId7">
              <a:alphaModFix amt="60000"/>
              <a:biLevel thresh="75000"/>
              <a:extLst>
                <a:ext uri="{BEBA8EAE-BF5A-486C-A8C5-ECC9F3942E4B}">
                  <a14:imgProps xmlns:a14="http://schemas.microsoft.com/office/drawing/2010/main">
                    <a14:imgLayer r:embed="rId5">
                      <a14:imgEffect>
                        <a14:brightnessContrast bright="-40000" contrast="20000"/>
                      </a14:imgEffect>
                    </a14:imgLayer>
                  </a14:imgProps>
                </a:ext>
              </a:extLst>
            </a:blip>
            <a:stretch>
              <a:fillRect/>
            </a:stretch>
          </p:blipFill>
          <p:spPr>
            <a:xfrm>
              <a:off x="2421046" y="1250707"/>
              <a:ext cx="888934" cy="292906"/>
            </a:xfrm>
            <a:prstGeom prst="rect">
              <a:avLst/>
            </a:prstGeom>
            <a:ln w="3175" cap="flat">
              <a:noFill/>
              <a:miter lim="400000"/>
            </a:ln>
            <a:effectLst/>
          </p:spPr>
        </p:pic>
        <p:pic>
          <p:nvPicPr>
            <p:cNvPr id="190" name="图像" descr="图像">
              <a:extLst>
                <a:ext uri="{FF2B5EF4-FFF2-40B4-BE49-F238E27FC236}">
                  <a16:creationId xmlns:a16="http://schemas.microsoft.com/office/drawing/2014/main" id="{1ACACB65-0FED-43E0-91E6-3DC1D9CB83FD}"/>
                </a:ext>
              </a:extLst>
            </p:cNvPr>
            <p:cNvPicPr>
              <a:picLocks noChangeAspect="1"/>
            </p:cNvPicPr>
            <p:nvPr/>
          </p:nvPicPr>
          <p:blipFill>
            <a:blip r:embed="rId8">
              <a:biLevel thresh="75000"/>
              <a:extLst>
                <a:ext uri="{BEBA8EAE-BF5A-486C-A8C5-ECC9F3942E4B}">
                  <a14:imgProps xmlns:a14="http://schemas.microsoft.com/office/drawing/2010/main">
                    <a14:imgLayer r:embed="rId9">
                      <a14:imgEffect>
                        <a14:brightnessContrast bright="-40000"/>
                      </a14:imgEffect>
                    </a14:imgLayer>
                  </a14:imgProps>
                </a:ext>
              </a:extLst>
            </a:blip>
            <a:stretch>
              <a:fillRect/>
            </a:stretch>
          </p:blipFill>
          <p:spPr>
            <a:xfrm>
              <a:off x="789393" y="1667505"/>
              <a:ext cx="6641764" cy="316279"/>
            </a:xfrm>
            <a:prstGeom prst="rect">
              <a:avLst/>
            </a:prstGeom>
            <a:ln w="3175">
              <a:miter lim="400000"/>
            </a:ln>
          </p:spPr>
        </p:pic>
        <p:sp>
          <p:nvSpPr>
            <p:cNvPr id="191" name="文本框 170">
              <a:extLst>
                <a:ext uri="{FF2B5EF4-FFF2-40B4-BE49-F238E27FC236}">
                  <a16:creationId xmlns:a16="http://schemas.microsoft.com/office/drawing/2014/main" id="{31F7CF9F-E7C7-4475-8276-7EB752337D25}"/>
                </a:ext>
              </a:extLst>
            </p:cNvPr>
            <p:cNvSpPr txBox="1"/>
            <p:nvPr/>
          </p:nvSpPr>
          <p:spPr>
            <a:xfrm>
              <a:off x="892990" y="1233705"/>
              <a:ext cx="1419501" cy="297759"/>
            </a:xfrm>
            <a:prstGeom prst="rect">
              <a:avLst/>
            </a:prstGeom>
            <a:ln w="12700">
              <a:miter lim="400000"/>
            </a:ln>
          </p:spPr>
          <p:txBody>
            <a:bodyPr wrap="none" lIns="26811" tIns="26811" rIns="26811" bIns="26811">
              <a:spAutoFit/>
            </a:bodyPr>
            <a:lstStyle>
              <a:defPPr>
                <a:defRPr lang="en-US"/>
              </a:defPPr>
              <a:lvl1pPr defTabSz="3029585" hangingPunct="0">
                <a:defRPr sz="1000" kern="0">
                  <a:solidFill>
                    <a:schemeClr val="bg1"/>
                  </a:solidFill>
                  <a:latin typeface="Arial" panose="020B0604020202020204" pitchFamily="34" charset="0"/>
                  <a:ea typeface="微软雅黑" panose="020B0503020204020204" pitchFamily="34" charset="-122"/>
                  <a:cs typeface="Arial" panose="020B0604020202020204" pitchFamily="34" charset="0"/>
                </a:defRPr>
              </a:lvl1pPr>
            </a:lstStyle>
            <a:p>
              <a:pPr marL="0" marR="0" lvl="0" indent="0" defTabSz="3029585" eaLnBrk="1" fontAlgn="auto" latinLnBrk="0" hangingPunct="0">
                <a:lnSpc>
                  <a:spcPct val="100000"/>
                </a:lnSpc>
                <a:spcBef>
                  <a:spcPct val="0"/>
                </a:spcBef>
                <a:spcAft>
                  <a:spcPct val="0"/>
                </a:spcAft>
                <a:buClrTx/>
                <a:buSzTx/>
                <a:buFontTx/>
                <a:buNone/>
                <a:defRPr/>
              </a:pPr>
              <a:r>
                <a:rPr kumimoji="0" lang="zh-CN" altLang="en-US" sz="1600" b="1" i="0" u="none" strike="noStrike" kern="0" cap="none" spc="0" normalizeH="0" baseline="0" noProof="0">
                  <a:ln>
                    <a:noFill/>
                  </a:ln>
                  <a:solidFill>
                    <a:schemeClr val="tx2"/>
                  </a:solidFill>
                  <a:effectLst/>
                  <a:uLnTx/>
                  <a:uFillTx/>
                  <a:latin typeface="Arial" panose="020B0604020202020204" pitchFamily="34" charset="0"/>
                  <a:ea typeface="微软雅黑" panose="020B0503020204020204" pitchFamily="34" charset="-122"/>
                  <a:cs typeface="Arial" panose="020B0604020202020204" pitchFamily="34" charset="0"/>
                </a:rPr>
                <a:t>Industry applications</a:t>
              </a:r>
              <a:endParaRPr kumimoji="0" sz="1600" b="1" i="0" u="none" strike="noStrike" kern="0" cap="none" spc="0" normalizeH="0" baseline="0" noProof="0">
                <a:ln>
                  <a:noFill/>
                </a:ln>
                <a:solidFill>
                  <a:schemeClr val="tx2"/>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2" name="文本框 168">
              <a:extLst>
                <a:ext uri="{FF2B5EF4-FFF2-40B4-BE49-F238E27FC236}">
                  <a16:creationId xmlns:a16="http://schemas.microsoft.com/office/drawing/2014/main" id="{3A8E3BD4-8AD0-4835-8FDE-BE44C8B86F87}"/>
                </a:ext>
              </a:extLst>
            </p:cNvPr>
            <p:cNvSpPr txBox="1"/>
            <p:nvPr/>
          </p:nvSpPr>
          <p:spPr>
            <a:xfrm>
              <a:off x="892990" y="1652567"/>
              <a:ext cx="937305" cy="297759"/>
            </a:xfrm>
            <a:prstGeom prst="rect">
              <a:avLst/>
            </a:prstGeom>
            <a:ln w="12700">
              <a:miter lim="400000"/>
            </a:ln>
          </p:spPr>
          <p:txBody>
            <a:bodyPr wrap="none" lIns="26811" tIns="26811" rIns="26811" bIns="26811">
              <a:spAutoFit/>
            </a:bodyPr>
            <a:lstStyle>
              <a:defPPr>
                <a:defRPr lang="en-US"/>
              </a:defPPr>
              <a:lvl1pPr defTabSz="3029585" hangingPunct="0">
                <a:defRPr sz="1000" kern="0">
                  <a:solidFill>
                    <a:schemeClr val="bg1"/>
                  </a:solidFill>
                  <a:latin typeface="Arial" panose="020B0604020202020204" pitchFamily="34" charset="0"/>
                  <a:ea typeface="微软雅黑" panose="020B0503020204020204" pitchFamily="34" charset="-122"/>
                  <a:cs typeface="Arial" panose="020B0604020202020204" pitchFamily="34" charset="0"/>
                </a:defRPr>
              </a:lvl1pPr>
            </a:lstStyle>
            <a:p>
              <a:pPr marL="0" marR="0" lvl="0" indent="0" defTabSz="3029585" eaLnBrk="1" fontAlgn="auto" latinLnBrk="0" hangingPunct="0">
                <a:lnSpc>
                  <a:spcPct val="100000"/>
                </a:lnSpc>
                <a:spcBef>
                  <a:spcPct val="0"/>
                </a:spcBef>
                <a:spcAft>
                  <a:spcPct val="0"/>
                </a:spcAft>
                <a:buClrTx/>
                <a:buSzTx/>
                <a:buFontTx/>
                <a:buNone/>
                <a:defRPr/>
              </a:pPr>
              <a:r>
                <a:rPr kumimoji="0" lang="zh-CN" altLang="en-US" sz="1600" b="1" i="0" u="none" strike="noStrike" kern="0" cap="none" spc="0" normalizeH="0" baseline="0" noProof="0">
                  <a:ln>
                    <a:noFill/>
                  </a:ln>
                  <a:solidFill>
                    <a:schemeClr val="tx2"/>
                  </a:solidFill>
                  <a:effectLst/>
                  <a:uLnTx/>
                  <a:uFillTx/>
                  <a:latin typeface="Arial" panose="020B0604020202020204" pitchFamily="34" charset="0"/>
                  <a:ea typeface="微软雅黑" panose="020B0503020204020204" pitchFamily="34" charset="-122"/>
                  <a:cs typeface="Arial" panose="020B0604020202020204" pitchFamily="34" charset="0"/>
                </a:rPr>
                <a:t>Data enabling</a:t>
              </a:r>
              <a:endParaRPr kumimoji="0" sz="1600" b="1" i="0" u="none" strike="noStrike" kern="0" cap="none" spc="0" normalizeH="0" baseline="0" noProof="0">
                <a:ln>
                  <a:noFill/>
                </a:ln>
                <a:solidFill>
                  <a:schemeClr val="tx2"/>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3" name="矩形 1">
              <a:extLst>
                <a:ext uri="{FF2B5EF4-FFF2-40B4-BE49-F238E27FC236}">
                  <a16:creationId xmlns:a16="http://schemas.microsoft.com/office/drawing/2014/main" id="{705136AE-0C23-494F-85FA-0F13F4F5DBC0}"/>
                </a:ext>
              </a:extLst>
            </p:cNvPr>
            <p:cNvSpPr txBox="1"/>
            <p:nvPr/>
          </p:nvSpPr>
          <p:spPr>
            <a:xfrm>
              <a:off x="2678792" y="1601565"/>
              <a:ext cx="4144140" cy="366834"/>
            </a:xfrm>
            <a:prstGeom prst="rect">
              <a:avLst/>
            </a:prstGeom>
            <a:ln w="12700">
              <a:miter lim="400000"/>
            </a:ln>
          </p:spPr>
          <p:txBody>
            <a:bodyPr wrap="square" lIns="53627" tIns="53627" rIns="53627" bIns="53627" anchor="ctr">
              <a:spAutoFit/>
            </a:bodyPr>
            <a:lstStyle>
              <a:lvl1pPr defTabSz="3029585">
                <a:lnSpc>
                  <a:spcPct val="120000"/>
                </a:lnSpc>
                <a:defRPr sz="4000" b="0">
                  <a:latin typeface="Huawei Sans" panose="020C0503030203020204"/>
                  <a:ea typeface="Huawei Sans" panose="020C0503030203020204"/>
                  <a:cs typeface="Huawei Sans" panose="020C0503030203020204"/>
                  <a:sym typeface="Huawei Sans" panose="020C0503030203020204"/>
                </a:defRPr>
              </a:lvl1pPr>
            </a:lstStyle>
            <a:p>
              <a:pPr algn="ctr" hangingPunct="0"/>
              <a:r>
                <a:rPr lang="en-US" altLang="zh-CN" sz="1400" kern="0" dirty="0">
                  <a:solidFill>
                    <a:schemeClr val="tx2"/>
                  </a:solidFill>
                  <a:latin typeface="Arial" panose="020B0604020202020204" pitchFamily="34" charset="0"/>
                  <a:ea typeface="微软雅黑" panose="020B0503020204020204" pitchFamily="34" charset="-122"/>
                  <a:cs typeface="Arial" panose="020B0604020202020204" pitchFamily="34" charset="0"/>
                </a:rPr>
                <a:t>Data Integration</a:t>
              </a:r>
              <a:r>
                <a:rPr lang="zh-CN" altLang="en-US" sz="1400" kern="0" dirty="0">
                  <a:solidFill>
                    <a:schemeClr val="tx2"/>
                  </a:solidFill>
                  <a:latin typeface="Arial" panose="020B0604020202020204" pitchFamily="34" charset="0"/>
                  <a:ea typeface="微软雅黑" panose="020B0503020204020204" pitchFamily="34" charset="-122"/>
                  <a:cs typeface="Arial" panose="020B0604020202020204" pitchFamily="34" charset="0"/>
                </a:rPr>
                <a:t> | Data Management | Data Analysis | Data Service</a:t>
              </a:r>
              <a:endParaRPr sz="1400" kern="0" dirty="0">
                <a:solidFill>
                  <a:schemeClr val="tx2"/>
                </a:solidFill>
                <a:latin typeface="Arial" panose="020B0604020202020204" pitchFamily="34" charset="0"/>
                <a:ea typeface="微软雅黑" panose="020B0503020204020204" pitchFamily="34" charset="-122"/>
                <a:cs typeface="Arial" panose="020B0604020202020204" pitchFamily="34" charset="0"/>
              </a:endParaRPr>
            </a:p>
          </p:txBody>
        </p:sp>
        <p:sp>
          <p:nvSpPr>
            <p:cNvPr id="194" name="矩形 1">
              <a:extLst>
                <a:ext uri="{FF2B5EF4-FFF2-40B4-BE49-F238E27FC236}">
                  <a16:creationId xmlns:a16="http://schemas.microsoft.com/office/drawing/2014/main" id="{F68F000F-9A2F-4111-AD3B-121B918C3F0E}"/>
                </a:ext>
              </a:extLst>
            </p:cNvPr>
            <p:cNvSpPr txBox="1"/>
            <p:nvPr/>
          </p:nvSpPr>
          <p:spPr>
            <a:xfrm>
              <a:off x="2535816" y="1278912"/>
              <a:ext cx="659395" cy="213573"/>
            </a:xfrm>
            <a:prstGeom prst="rect">
              <a:avLst/>
            </a:prstGeom>
          </p:spPr>
          <p:txBody>
            <a:bodyPr wrap="none" lIns="0" tIns="0" rIns="0" bIns="0" anchor="ctr" anchorCtr="1">
              <a:spAutoFit/>
            </a:bodyPr>
            <a:lstStyle>
              <a:defPPr>
                <a:defRPr lang="en-US"/>
              </a:defPPr>
              <a:lvl1pPr algn="ctr">
                <a:defRPr sz="1000">
                  <a:solidFill>
                    <a:schemeClr val="bg1"/>
                  </a:solidFill>
                  <a:latin typeface="Arial" panose="020B0604020202020204" pitchFamily="34" charset="0"/>
                  <a:ea typeface="微软雅黑" panose="020B0503020204020204" pitchFamily="34" charset="-122"/>
                  <a:cs typeface="Arial" panose="020B0604020202020204" pitchFamily="34" charset="0"/>
                </a:defRPr>
              </a:lvl1pPr>
            </a:lstStyle>
            <a:p>
              <a:pPr marL="0" marR="0" lvl="0" indent="0" algn="ctr" defTabSz="914089" eaLnBrk="1" fontAlgn="auto" latinLnBrk="0" hangingPunct="1">
                <a:lnSpc>
                  <a:spcPct val="100000"/>
                </a:lnSpc>
                <a:spcBef>
                  <a:spcPct val="0"/>
                </a:spcBef>
                <a:spcAft>
                  <a:spcPct val="0"/>
                </a:spcAft>
                <a:buClrTx/>
                <a:buSzTx/>
                <a:buFontTx/>
                <a:buNone/>
                <a:defRPr/>
              </a:pPr>
              <a:r>
                <a:rPr kumimoji="0" lang="zh-CN" altLang="en-US" sz="1400" b="0" i="0" u="none" strike="noStrike" kern="0" cap="none" spc="0" normalizeH="0" baseline="0" noProof="0">
                  <a:ln>
                    <a:noFill/>
                  </a:ln>
                  <a:solidFill>
                    <a:schemeClr val="tx2"/>
                  </a:solidFill>
                  <a:effectLst/>
                  <a:uLnTx/>
                  <a:uFillTx/>
                  <a:latin typeface="Arial" panose="020B0604020202020204" pitchFamily="34" charset="0"/>
                  <a:ea typeface="微软雅黑" panose="020B0503020204020204" pitchFamily="34" charset="-122"/>
                  <a:cs typeface="Arial" panose="020B0604020202020204" pitchFamily="34" charset="0"/>
                </a:rPr>
                <a:t>Government</a:t>
              </a:r>
              <a:endParaRPr kumimoji="0" lang="en-US" altLang="zh-CN" sz="1400" b="0" i="0" u="none" strike="noStrike" kern="0" cap="none" spc="0" normalizeH="0" baseline="0" noProof="0">
                <a:ln>
                  <a:noFill/>
                </a:ln>
                <a:solidFill>
                  <a:schemeClr val="tx2"/>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5" name="矩形 1">
              <a:extLst>
                <a:ext uri="{FF2B5EF4-FFF2-40B4-BE49-F238E27FC236}">
                  <a16:creationId xmlns:a16="http://schemas.microsoft.com/office/drawing/2014/main" id="{98A54DC6-2CCD-444E-A736-412BC02D0E1B}"/>
                </a:ext>
              </a:extLst>
            </p:cNvPr>
            <p:cNvSpPr txBox="1"/>
            <p:nvPr/>
          </p:nvSpPr>
          <p:spPr>
            <a:xfrm>
              <a:off x="3656324" y="1278912"/>
              <a:ext cx="366211" cy="213573"/>
            </a:xfrm>
            <a:prstGeom prst="rect">
              <a:avLst/>
            </a:prstGeom>
          </p:spPr>
          <p:txBody>
            <a:bodyPr wrap="none" lIns="0" tIns="0" rIns="0" bIns="0" anchor="ctr" anchorCtr="1">
              <a:spAutoFit/>
            </a:bodyPr>
            <a:lstStyle>
              <a:defPPr>
                <a:defRPr lang="en-US"/>
              </a:defPPr>
              <a:lvl1pPr algn="ctr">
                <a:defRPr sz="1000">
                  <a:solidFill>
                    <a:schemeClr val="bg1"/>
                  </a:solidFill>
                  <a:latin typeface="Arial" panose="020B0604020202020204" pitchFamily="34" charset="0"/>
                  <a:ea typeface="微软雅黑" panose="020B0503020204020204" pitchFamily="34" charset="-122"/>
                  <a:cs typeface="Arial" panose="020B0604020202020204" pitchFamily="34" charset="0"/>
                </a:defRPr>
              </a:lvl1pPr>
            </a:lstStyle>
            <a:p>
              <a:pPr marL="0" marR="0" lvl="0" indent="0" algn="ctr" defTabSz="914089" eaLnBrk="1" fontAlgn="auto" latinLnBrk="0" hangingPunct="1">
                <a:lnSpc>
                  <a:spcPct val="100000"/>
                </a:lnSpc>
                <a:spcBef>
                  <a:spcPct val="0"/>
                </a:spcBef>
                <a:spcAft>
                  <a:spcPct val="0"/>
                </a:spcAft>
                <a:buClrTx/>
                <a:buSzTx/>
                <a:buFontTx/>
                <a:buNone/>
                <a:defRPr/>
              </a:pPr>
              <a:r>
                <a:rPr kumimoji="0" lang="zh-CN" altLang="en-US" sz="1400" b="0" i="0" u="none" strike="noStrike" kern="0" cap="none" spc="0" normalizeH="0" baseline="0" noProof="0">
                  <a:ln>
                    <a:noFill/>
                  </a:ln>
                  <a:solidFill>
                    <a:schemeClr val="tx2"/>
                  </a:solidFill>
                  <a:effectLst/>
                  <a:uLnTx/>
                  <a:uFillTx/>
                  <a:latin typeface="Arial" panose="020B0604020202020204" pitchFamily="34" charset="0"/>
                  <a:ea typeface="微软雅黑" panose="020B0503020204020204" pitchFamily="34" charset="-122"/>
                  <a:cs typeface="Arial" panose="020B0604020202020204" pitchFamily="34" charset="0"/>
                </a:rPr>
                <a:t>Carrier</a:t>
              </a:r>
            </a:p>
          </p:txBody>
        </p:sp>
        <p:sp>
          <p:nvSpPr>
            <p:cNvPr id="196" name="矩形 1">
              <a:extLst>
                <a:ext uri="{FF2B5EF4-FFF2-40B4-BE49-F238E27FC236}">
                  <a16:creationId xmlns:a16="http://schemas.microsoft.com/office/drawing/2014/main" id="{66F6F309-14E4-4094-A685-513A2B847675}"/>
                </a:ext>
              </a:extLst>
            </p:cNvPr>
            <p:cNvSpPr txBox="1"/>
            <p:nvPr/>
          </p:nvSpPr>
          <p:spPr>
            <a:xfrm>
              <a:off x="4600166" y="1278912"/>
              <a:ext cx="426352" cy="213573"/>
            </a:xfrm>
            <a:prstGeom prst="rect">
              <a:avLst/>
            </a:prstGeom>
          </p:spPr>
          <p:txBody>
            <a:bodyPr wrap="none" lIns="0" tIns="0" rIns="0" bIns="0" anchor="ctr" anchorCtr="1">
              <a:spAutoFit/>
            </a:bodyPr>
            <a:lstStyle>
              <a:defPPr>
                <a:defRPr lang="en-US"/>
              </a:defPPr>
              <a:lvl1pPr algn="ctr">
                <a:defRPr sz="1000">
                  <a:solidFill>
                    <a:schemeClr val="bg1"/>
                  </a:solidFill>
                  <a:latin typeface="Arial" panose="020B0604020202020204" pitchFamily="34" charset="0"/>
                  <a:ea typeface="微软雅黑" panose="020B0503020204020204" pitchFamily="34" charset="-122"/>
                  <a:cs typeface="Arial" panose="020B0604020202020204" pitchFamily="34" charset="0"/>
                </a:defRPr>
              </a:lvl1pPr>
            </a:lstStyle>
            <a:p>
              <a:pPr marL="0" marR="0" lvl="0" indent="0" algn="ctr" defTabSz="914089" eaLnBrk="1" fontAlgn="auto" latinLnBrk="0" hangingPunct="1">
                <a:lnSpc>
                  <a:spcPct val="100000"/>
                </a:lnSpc>
                <a:spcBef>
                  <a:spcPct val="0"/>
                </a:spcBef>
                <a:spcAft>
                  <a:spcPct val="0"/>
                </a:spcAft>
                <a:buClrTx/>
                <a:buSzTx/>
                <a:buFontTx/>
                <a:buNone/>
                <a:defRPr/>
              </a:pPr>
              <a:r>
                <a:rPr kumimoji="0" lang="zh-CN" altLang="en-US" sz="1400" b="0" i="0" u="none" strike="noStrike" kern="0" cap="none" spc="0" normalizeH="0" baseline="0" noProof="0">
                  <a:ln>
                    <a:noFill/>
                  </a:ln>
                  <a:solidFill>
                    <a:schemeClr val="tx2"/>
                  </a:solidFill>
                  <a:effectLst/>
                  <a:uLnTx/>
                  <a:uFillTx/>
                  <a:latin typeface="Arial" panose="020B0604020202020204" pitchFamily="34" charset="0"/>
                  <a:ea typeface="微软雅黑" panose="020B0503020204020204" pitchFamily="34" charset="-122"/>
                  <a:cs typeface="Arial" panose="020B0604020202020204" pitchFamily="34" charset="0"/>
                </a:rPr>
                <a:t>Finance</a:t>
              </a:r>
            </a:p>
          </p:txBody>
        </p:sp>
        <p:sp>
          <p:nvSpPr>
            <p:cNvPr id="197" name="矩形 1">
              <a:extLst>
                <a:ext uri="{FF2B5EF4-FFF2-40B4-BE49-F238E27FC236}">
                  <a16:creationId xmlns:a16="http://schemas.microsoft.com/office/drawing/2014/main" id="{E7456A51-5C29-472D-BCAC-6B786325768D}"/>
                </a:ext>
              </a:extLst>
            </p:cNvPr>
            <p:cNvSpPr txBox="1"/>
            <p:nvPr/>
          </p:nvSpPr>
          <p:spPr>
            <a:xfrm>
              <a:off x="5400104" y="1278912"/>
              <a:ext cx="774306" cy="213573"/>
            </a:xfrm>
            <a:prstGeom prst="rect">
              <a:avLst/>
            </a:prstGeom>
          </p:spPr>
          <p:txBody>
            <a:bodyPr wrap="none" lIns="0" tIns="0" rIns="0" bIns="0" anchor="ctr" anchorCtr="1">
              <a:spAutoFit/>
            </a:bodyPr>
            <a:lstStyle>
              <a:defPPr>
                <a:defRPr lang="en-US"/>
              </a:defPPr>
              <a:lvl1pPr algn="ctr">
                <a:defRPr sz="1000">
                  <a:solidFill>
                    <a:schemeClr val="bg1"/>
                  </a:solidFill>
                  <a:latin typeface="Arial" panose="020B0604020202020204" pitchFamily="34" charset="0"/>
                  <a:ea typeface="微软雅黑" panose="020B0503020204020204" pitchFamily="34" charset="-122"/>
                  <a:cs typeface="Arial" panose="020B0604020202020204" pitchFamily="34" charset="0"/>
                </a:defRPr>
              </a:lvl1pPr>
            </a:lstStyle>
            <a:p>
              <a:pPr marL="0" marR="0" lvl="0" indent="0" algn="ctr" defTabSz="914089" eaLnBrk="1" fontAlgn="auto" latinLnBrk="0" hangingPunct="1">
                <a:lnSpc>
                  <a:spcPct val="100000"/>
                </a:lnSpc>
                <a:spcBef>
                  <a:spcPct val="0"/>
                </a:spcBef>
                <a:spcAft>
                  <a:spcPct val="0"/>
                </a:spcAft>
                <a:buClrTx/>
                <a:buSzTx/>
                <a:buFontTx/>
                <a:buNone/>
                <a:defRPr/>
              </a:pPr>
              <a:r>
                <a:rPr kumimoji="0" lang="zh-CN" altLang="en-US" sz="1400" b="0" i="0" u="none" strike="noStrike" kern="0" cap="none" spc="0" normalizeH="0" baseline="0" noProof="0">
                  <a:ln>
                    <a:noFill/>
                  </a:ln>
                  <a:solidFill>
                    <a:schemeClr val="tx2"/>
                  </a:solidFill>
                  <a:effectLst/>
                  <a:uLnTx/>
                  <a:uFillTx/>
                  <a:latin typeface="Arial" panose="020B0604020202020204" pitchFamily="34" charset="0"/>
                  <a:ea typeface="微软雅黑" panose="020B0503020204020204" pitchFamily="34" charset="-122"/>
                  <a:cs typeface="Arial" panose="020B0604020202020204" pitchFamily="34" charset="0"/>
                </a:rPr>
                <a:t>Public security</a:t>
              </a:r>
            </a:p>
          </p:txBody>
        </p:sp>
        <p:sp>
          <p:nvSpPr>
            <p:cNvPr id="198" name="矩形 1">
              <a:extLst>
                <a:ext uri="{FF2B5EF4-FFF2-40B4-BE49-F238E27FC236}">
                  <a16:creationId xmlns:a16="http://schemas.microsoft.com/office/drawing/2014/main" id="{6B358D7F-3938-4B85-B0F0-03883A3C679D}"/>
                </a:ext>
              </a:extLst>
            </p:cNvPr>
            <p:cNvSpPr txBox="1"/>
            <p:nvPr/>
          </p:nvSpPr>
          <p:spPr>
            <a:xfrm>
              <a:off x="6487850" y="1278912"/>
              <a:ext cx="546632" cy="213573"/>
            </a:xfrm>
            <a:prstGeom prst="rect">
              <a:avLst/>
            </a:prstGeom>
          </p:spPr>
          <p:txBody>
            <a:bodyPr wrap="none" lIns="0" tIns="0" rIns="0" bIns="0" anchor="ctr" anchorCtr="1">
              <a:spAutoFit/>
            </a:bodyPr>
            <a:lstStyle>
              <a:defPPr>
                <a:defRPr lang="en-US"/>
              </a:defPPr>
              <a:lvl1pPr algn="ctr">
                <a:defRPr sz="1000">
                  <a:solidFill>
                    <a:schemeClr val="bg1"/>
                  </a:solidFill>
                  <a:latin typeface="Arial" panose="020B0604020202020204" pitchFamily="34" charset="0"/>
                  <a:ea typeface="微软雅黑" panose="020B0503020204020204" pitchFamily="34" charset="-122"/>
                  <a:cs typeface="Arial" panose="020B0604020202020204" pitchFamily="34" charset="0"/>
                </a:defRPr>
              </a:lvl1pPr>
            </a:lstStyle>
            <a:p>
              <a:pPr marL="0" marR="0" lvl="0" indent="0" algn="ctr" defTabSz="914089" eaLnBrk="1" fontAlgn="auto" latinLnBrk="0" hangingPunct="1">
                <a:lnSpc>
                  <a:spcPct val="100000"/>
                </a:lnSpc>
                <a:spcBef>
                  <a:spcPct val="0"/>
                </a:spcBef>
                <a:spcAft>
                  <a:spcPct val="0"/>
                </a:spcAft>
                <a:buClrTx/>
                <a:buSzTx/>
                <a:buFontTx/>
                <a:buNone/>
                <a:defRPr/>
              </a:pPr>
              <a:r>
                <a:rPr kumimoji="0" lang="zh-CN" altLang="en-US" sz="1400" b="0" i="0" u="none" strike="noStrike" kern="0" cap="none" spc="0" normalizeH="0" baseline="0" noProof="0">
                  <a:ln>
                    <a:noFill/>
                  </a:ln>
                  <a:solidFill>
                    <a:schemeClr val="tx2"/>
                  </a:solidFill>
                  <a:effectLst/>
                  <a:uLnTx/>
                  <a:uFillTx/>
                  <a:latin typeface="Arial" panose="020B0604020202020204" pitchFamily="34" charset="0"/>
                  <a:ea typeface="微软雅黑" panose="020B0503020204020204" pitchFamily="34" charset="-122"/>
                  <a:cs typeface="Arial" panose="020B0604020202020204" pitchFamily="34" charset="0"/>
                </a:rPr>
                <a:t>Enterprise</a:t>
              </a:r>
              <a:endParaRPr kumimoji="0" lang="en-US" altLang="zh-CN" sz="1400" b="0" i="0" u="none" strike="noStrike" kern="0" cap="none" spc="0" normalizeH="0" baseline="0" noProof="0">
                <a:ln>
                  <a:noFill/>
                </a:ln>
                <a:solidFill>
                  <a:schemeClr val="tx2"/>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cxnSp>
        <p:nvCxnSpPr>
          <p:cNvPr id="47" name="直接连接符 46"/>
          <p:cNvCxnSpPr/>
          <p:nvPr/>
        </p:nvCxnSpPr>
        <p:spPr>
          <a:xfrm>
            <a:off x="7756799" y="4500094"/>
            <a:ext cx="0" cy="180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p:nvPr/>
        </p:nvCxnSpPr>
        <p:spPr>
          <a:xfrm>
            <a:off x="8871725" y="4500094"/>
            <a:ext cx="0" cy="180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0" name="直接连接符 199"/>
          <p:cNvCxnSpPr/>
          <p:nvPr/>
        </p:nvCxnSpPr>
        <p:spPr>
          <a:xfrm>
            <a:off x="9557917" y="4500094"/>
            <a:ext cx="0" cy="180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1" name="直接连接符 200"/>
          <p:cNvCxnSpPr/>
          <p:nvPr/>
        </p:nvCxnSpPr>
        <p:spPr>
          <a:xfrm>
            <a:off x="9078128" y="5290550"/>
            <a:ext cx="0" cy="180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41985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矩形 90"/>
          <p:cNvSpPr/>
          <p:nvPr/>
        </p:nvSpPr>
        <p:spPr>
          <a:xfrm>
            <a:off x="4074905" y="1683484"/>
            <a:ext cx="7967744" cy="3476696"/>
          </a:xfrm>
          <a:prstGeom prst="rect">
            <a:avLst/>
          </a:prstGeom>
          <a:solidFill>
            <a:sysClr val="window" lastClr="FFFFFF">
              <a:lumMod val="95000"/>
              <a:alpha val="12000"/>
            </a:sysClr>
          </a:solidFill>
          <a:ln w="12700" cap="flat" cmpd="sng" algn="ctr">
            <a:noFill/>
            <a:prstDash val="solid"/>
            <a:miter lim="800000"/>
          </a:ln>
          <a:effectLst/>
        </p:spPr>
        <p:txBody>
          <a:bodyPr lIns="68522" tIns="34260" rIns="68522" bIns="34260" rtlCol="0" anchor="ctr"/>
          <a:lstStyle/>
          <a:p>
            <a:pPr defTabSz="685526">
              <a:defRPr/>
            </a:pPr>
            <a:endParaRPr lang="zh-CN" altLang="en-US" sz="1349" kern="0" dirty="0">
              <a:solidFill>
                <a:prstClr val="white"/>
              </a:solidFill>
              <a:latin typeface="+mj-lt"/>
              <a:ea typeface="微软雅黑" panose="020B0503020204020204" pitchFamily="34" charset="-122"/>
              <a:cs typeface="Arial" panose="020B0604020202020204" pitchFamily="34" charset="0"/>
            </a:endParaRPr>
          </a:p>
        </p:txBody>
      </p:sp>
      <p:sp>
        <p:nvSpPr>
          <p:cNvPr id="90" name="矩形 89"/>
          <p:cNvSpPr/>
          <p:nvPr/>
        </p:nvSpPr>
        <p:spPr>
          <a:xfrm>
            <a:off x="199484" y="1683484"/>
            <a:ext cx="3677572" cy="3476696"/>
          </a:xfrm>
          <a:prstGeom prst="rect">
            <a:avLst/>
          </a:prstGeom>
          <a:solidFill>
            <a:sysClr val="window" lastClr="FFFFFF">
              <a:lumMod val="95000"/>
              <a:alpha val="12000"/>
            </a:sysClr>
          </a:solidFill>
          <a:ln w="12700" cap="flat" cmpd="sng" algn="ctr">
            <a:noFill/>
            <a:prstDash val="solid"/>
            <a:miter lim="800000"/>
          </a:ln>
          <a:effectLst/>
        </p:spPr>
        <p:txBody>
          <a:bodyPr lIns="68522" tIns="34260" rIns="68522" bIns="34260" rtlCol="0" anchor="ctr"/>
          <a:lstStyle/>
          <a:p>
            <a:pPr defTabSz="685526">
              <a:defRPr/>
            </a:pPr>
            <a:endParaRPr lang="zh-CN" altLang="en-US" sz="1349" kern="0" dirty="0">
              <a:solidFill>
                <a:prstClr val="white"/>
              </a:solidFill>
              <a:latin typeface="+mj-lt"/>
              <a:ea typeface="微软雅黑" panose="020B0503020204020204" pitchFamily="34" charset="-122"/>
              <a:cs typeface="Arial" panose="020B0604020202020204" pitchFamily="34" charset="0"/>
            </a:endParaRPr>
          </a:p>
        </p:txBody>
      </p:sp>
      <p:sp>
        <p:nvSpPr>
          <p:cNvPr id="4" name="矩形 3"/>
          <p:cNvSpPr/>
          <p:nvPr/>
        </p:nvSpPr>
        <p:spPr>
          <a:xfrm>
            <a:off x="471857" y="331956"/>
            <a:ext cx="11867406" cy="523220"/>
          </a:xfrm>
          <a:prstGeom prst="rect">
            <a:avLst/>
          </a:prstGeom>
        </p:spPr>
        <p:txBody>
          <a:bodyPr wrap="square">
            <a:spAutoFit/>
          </a:bodyPr>
          <a:lstStyle/>
          <a:p>
            <a:r>
              <a:rPr lang="en-US" altLang="zh-CN" sz="2800" dirty="0" err="1">
                <a:solidFill>
                  <a:schemeClr val="tx2"/>
                </a:solidFill>
                <a:ea typeface="微软雅黑" panose="020B0503020204020204" pitchFamily="34" charset="-122"/>
                <a:cs typeface="Times New Roman" panose="02020603050405020304" pitchFamily="18" charset="0"/>
              </a:rPr>
              <a:t>OceanStor</a:t>
            </a:r>
            <a:r>
              <a:rPr lang="en-US" altLang="zh-CN" sz="2800" dirty="0">
                <a:solidFill>
                  <a:schemeClr val="tx2"/>
                </a:solidFill>
                <a:ea typeface="微软雅黑" panose="020B0503020204020204" pitchFamily="34" charset="-122"/>
                <a:cs typeface="Times New Roman" panose="02020603050405020304" pitchFamily="18" charset="0"/>
              </a:rPr>
              <a:t> Dorado V6 All-Flash: New Series of All-Flash Storage</a:t>
            </a:r>
          </a:p>
        </p:txBody>
      </p:sp>
      <p:grpSp>
        <p:nvGrpSpPr>
          <p:cNvPr id="88" name="组合 87"/>
          <p:cNvGrpSpPr/>
          <p:nvPr/>
        </p:nvGrpSpPr>
        <p:grpSpPr>
          <a:xfrm>
            <a:off x="83181" y="1612765"/>
            <a:ext cx="4428825" cy="3108251"/>
            <a:chOff x="203457" y="1627597"/>
            <a:chExt cx="4428825" cy="3108251"/>
          </a:xfrm>
        </p:grpSpPr>
        <p:pic>
          <p:nvPicPr>
            <p:cNvPr id="5" name="图片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3457" y="1627597"/>
              <a:ext cx="4428825" cy="3108251"/>
            </a:xfrm>
            <a:prstGeom prst="rect">
              <a:avLst/>
            </a:prstGeom>
          </p:spPr>
        </p:pic>
        <p:pic>
          <p:nvPicPr>
            <p:cNvPr id="6" name="图片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46191" y="1627597"/>
              <a:ext cx="2486966" cy="2486966"/>
            </a:xfrm>
            <a:prstGeom prst="rect">
              <a:avLst/>
            </a:prstGeom>
          </p:spPr>
        </p:pic>
      </p:grpSp>
      <p:sp>
        <p:nvSpPr>
          <p:cNvPr id="7" name="矩形 6"/>
          <p:cNvSpPr/>
          <p:nvPr/>
        </p:nvSpPr>
        <p:spPr>
          <a:xfrm>
            <a:off x="4712053" y="1951956"/>
            <a:ext cx="1050288" cy="584775"/>
          </a:xfrm>
          <a:prstGeom prst="rect">
            <a:avLst/>
          </a:prstGeom>
        </p:spPr>
        <p:txBody>
          <a:bodyPr wrap="none">
            <a:spAutoFit/>
          </a:bodyPr>
          <a:lstStyle/>
          <a:p>
            <a:pPr algn="ctr" defTabSz="914377" fontAlgn="ctr">
              <a:buClr>
                <a:srgbClr val="1D1D1A"/>
              </a:buClr>
              <a:buSzPct val="100000"/>
            </a:pPr>
            <a:r>
              <a:rPr lang="en-US" altLang="zh-CN" sz="3200" dirty="0">
                <a:gradFill flip="none" rotWithShape="1">
                  <a:gsLst>
                    <a:gs pos="13000">
                      <a:srgbClr val="FFE89F"/>
                    </a:gs>
                    <a:gs pos="67000">
                      <a:srgbClr val="FFC000"/>
                    </a:gs>
                  </a:gsLst>
                  <a:lin ang="5400000" scaled="1"/>
                  <a:tileRect/>
                </a:gradFill>
                <a:effectLst>
                  <a:outerShdw blurRad="38100" dist="38100" dir="2700000" algn="tl">
                    <a:srgbClr val="000000">
                      <a:alpha val="43137"/>
                    </a:srgbClr>
                  </a:outerShdw>
                </a:effectLst>
                <a:ea typeface="微软雅黑" pitchFamily="34" charset="-122"/>
                <a:cs typeface="Arial" pitchFamily="34" charset="0"/>
              </a:rPr>
              <a:t>No.1</a:t>
            </a:r>
          </a:p>
        </p:txBody>
      </p:sp>
      <p:sp>
        <p:nvSpPr>
          <p:cNvPr id="8" name="矩形 7"/>
          <p:cNvSpPr/>
          <p:nvPr/>
        </p:nvSpPr>
        <p:spPr>
          <a:xfrm>
            <a:off x="6208593" y="4853695"/>
            <a:ext cx="1187115" cy="305497"/>
          </a:xfrm>
          <a:prstGeom prst="rect">
            <a:avLst/>
          </a:prstGeom>
        </p:spPr>
        <p:txBody>
          <a:bodyPr wrap="none" lIns="142523" tIns="71261" rIns="142523" bIns="71261">
            <a:spAutoFit/>
          </a:bodyPr>
          <a:lstStyle/>
          <a:p>
            <a:pPr defTabSz="685800" fontAlgn="base">
              <a:spcBef>
                <a:spcPct val="0"/>
              </a:spcBef>
              <a:spcAft>
                <a:spcPct val="0"/>
              </a:spcAft>
            </a:pPr>
            <a:r>
              <a:rPr lang="en-US" altLang="zh-CN" sz="1050" i="1" dirty="0">
                <a:solidFill>
                  <a:prstClr val="white"/>
                </a:solidFill>
                <a:ea typeface="宋体" pitchFamily="2" charset="-122"/>
                <a:cs typeface="Arial" pitchFamily="34" charset="0"/>
              </a:rPr>
              <a:t>Source: SPC-1</a:t>
            </a:r>
            <a:endParaRPr lang="zh-CN" altLang="en-US" sz="1050" i="1" dirty="0">
              <a:solidFill>
                <a:prstClr val="white"/>
              </a:solidFill>
              <a:ea typeface="宋体" pitchFamily="2" charset="-122"/>
              <a:cs typeface="Arial" pitchFamily="34" charset="0"/>
            </a:endParaRPr>
          </a:p>
        </p:txBody>
      </p:sp>
      <p:sp>
        <p:nvSpPr>
          <p:cNvPr id="9" name="Shape 741"/>
          <p:cNvSpPr/>
          <p:nvPr/>
        </p:nvSpPr>
        <p:spPr>
          <a:xfrm flipH="1">
            <a:off x="4184840" y="4407860"/>
            <a:ext cx="987552" cy="380823"/>
          </a:xfrm>
          <a:prstGeom prst="rect">
            <a:avLst/>
          </a:prstGeom>
          <a:ln w="3175">
            <a:miter lim="400000"/>
          </a:ln>
          <a:extLst>
            <a:ext uri="{C572A759-6A51-4108-AA02-DFA0A04FC94B}">
              <ma14:wrappingTextBoxFlag xmlns:ma14="http://schemas.microsoft.com/office/mac/drawingml/2011/main" xmlns="" val="1"/>
            </a:ext>
          </a:extLst>
        </p:spPr>
        <p:txBody>
          <a:bodyPr wrap="square" lIns="28550" tIns="28550" rIns="28550" bIns="28550" anchor="ctr">
            <a:spAutoFit/>
          </a:bodyPr>
          <a:lstStyle/>
          <a:p>
            <a:pPr algn="ctr" defTabSz="685800" fontAlgn="base">
              <a:spcBef>
                <a:spcPct val="0"/>
              </a:spcBef>
              <a:spcAft>
                <a:spcPct val="0"/>
              </a:spcAft>
              <a:defRPr sz="1800"/>
            </a:pPr>
            <a:r>
              <a:rPr lang="en-US" sz="1050" b="1" dirty="0" err="1">
                <a:solidFill>
                  <a:srgbClr val="FFFFFF"/>
                </a:solidFill>
                <a:effectLst>
                  <a:outerShdw blurRad="38100" dist="38100" dir="2700000" algn="tl">
                    <a:srgbClr val="000000">
                      <a:alpha val="43137"/>
                    </a:srgbClr>
                  </a:outerShdw>
                </a:effectLst>
                <a:cs typeface="Arial" pitchFamily="34" charset="0"/>
                <a:sym typeface="+mn-lt"/>
              </a:rPr>
              <a:t>NetApp</a:t>
            </a:r>
            <a:endParaRPr lang="en-US" sz="1050" b="1" dirty="0">
              <a:solidFill>
                <a:srgbClr val="FFFFFF"/>
              </a:solidFill>
              <a:effectLst>
                <a:outerShdw blurRad="38100" dist="38100" dir="2700000" algn="tl">
                  <a:srgbClr val="000000">
                    <a:alpha val="43137"/>
                  </a:srgbClr>
                </a:outerShdw>
              </a:effectLst>
              <a:cs typeface="Arial" pitchFamily="34" charset="0"/>
              <a:sym typeface="+mn-lt"/>
            </a:endParaRPr>
          </a:p>
          <a:p>
            <a:pPr algn="ctr" defTabSz="685800" fontAlgn="base">
              <a:spcBef>
                <a:spcPct val="0"/>
              </a:spcBef>
              <a:spcAft>
                <a:spcPct val="0"/>
              </a:spcAft>
              <a:defRPr sz="1800"/>
            </a:pPr>
            <a:r>
              <a:rPr lang="en-US" sz="1050" b="1" dirty="0">
                <a:solidFill>
                  <a:srgbClr val="FFFFFF"/>
                </a:solidFill>
                <a:effectLst>
                  <a:outerShdw blurRad="38100" dist="38100" dir="2700000" algn="tl">
                    <a:srgbClr val="000000">
                      <a:alpha val="43137"/>
                    </a:srgbClr>
                  </a:outerShdw>
                </a:effectLst>
                <a:cs typeface="Arial" pitchFamily="34" charset="0"/>
                <a:sym typeface="+mn-lt"/>
              </a:rPr>
              <a:t>AFF A800</a:t>
            </a:r>
            <a:endParaRPr sz="1050" b="1" dirty="0">
              <a:solidFill>
                <a:srgbClr val="FFFFFF"/>
              </a:solidFill>
              <a:effectLst>
                <a:outerShdw blurRad="38100" dist="38100" dir="2700000" algn="tl">
                  <a:srgbClr val="000000">
                    <a:alpha val="43137"/>
                  </a:srgbClr>
                </a:outerShdw>
              </a:effectLst>
              <a:cs typeface="Arial" pitchFamily="34" charset="0"/>
              <a:sym typeface="+mn-lt"/>
            </a:endParaRPr>
          </a:p>
        </p:txBody>
      </p:sp>
      <p:sp>
        <p:nvSpPr>
          <p:cNvPr id="10" name="Shape 742"/>
          <p:cNvSpPr/>
          <p:nvPr/>
        </p:nvSpPr>
        <p:spPr>
          <a:xfrm flipH="1">
            <a:off x="5321702" y="4407861"/>
            <a:ext cx="994716" cy="380823"/>
          </a:xfrm>
          <a:prstGeom prst="rect">
            <a:avLst/>
          </a:prstGeom>
          <a:ln w="3175">
            <a:miter lim="400000"/>
          </a:ln>
          <a:extLst>
            <a:ext uri="{C572A759-6A51-4108-AA02-DFA0A04FC94B}">
              <ma14:wrappingTextBoxFlag xmlns:ma14="http://schemas.microsoft.com/office/mac/drawingml/2011/main" xmlns="" val="1"/>
            </a:ext>
          </a:extLst>
        </p:spPr>
        <p:txBody>
          <a:bodyPr wrap="square" lIns="28550" tIns="28550" rIns="28550" bIns="28550" anchor="ctr">
            <a:spAutoFit/>
          </a:bodyPr>
          <a:lstStyle/>
          <a:p>
            <a:pPr algn="ctr" defTabSz="685800" fontAlgn="base">
              <a:spcBef>
                <a:spcPct val="0"/>
              </a:spcBef>
              <a:spcAft>
                <a:spcPct val="0"/>
              </a:spcAft>
              <a:defRPr sz="1800"/>
            </a:pPr>
            <a:r>
              <a:rPr lang="en-US" sz="1050" b="1" dirty="0">
                <a:solidFill>
                  <a:srgbClr val="FFFFFF"/>
                </a:solidFill>
                <a:effectLst>
                  <a:outerShdw blurRad="38100" dist="38100" dir="2700000" algn="tl">
                    <a:srgbClr val="000000">
                      <a:alpha val="43137"/>
                    </a:srgbClr>
                  </a:outerShdw>
                </a:effectLst>
                <a:cs typeface="Arial" pitchFamily="34" charset="0"/>
                <a:sym typeface="+mn-lt"/>
              </a:rPr>
              <a:t>Fujitsu</a:t>
            </a:r>
          </a:p>
          <a:p>
            <a:pPr algn="ctr" defTabSz="685800" fontAlgn="base">
              <a:spcBef>
                <a:spcPct val="0"/>
              </a:spcBef>
              <a:spcAft>
                <a:spcPct val="0"/>
              </a:spcAft>
              <a:defRPr sz="1800"/>
            </a:pPr>
            <a:r>
              <a:rPr lang="en-US" sz="1050" b="1" dirty="0">
                <a:solidFill>
                  <a:srgbClr val="FFFFFF"/>
                </a:solidFill>
                <a:effectLst>
                  <a:outerShdw blurRad="38100" dist="38100" dir="2700000" algn="tl">
                    <a:srgbClr val="000000">
                      <a:alpha val="43137"/>
                    </a:srgbClr>
                  </a:outerShdw>
                </a:effectLst>
                <a:cs typeface="Arial" pitchFamily="34" charset="0"/>
                <a:sym typeface="+mn-lt"/>
              </a:rPr>
              <a:t>DX8900 S4</a:t>
            </a:r>
          </a:p>
        </p:txBody>
      </p:sp>
      <p:sp>
        <p:nvSpPr>
          <p:cNvPr id="11" name="Shape 733"/>
          <p:cNvSpPr/>
          <p:nvPr/>
        </p:nvSpPr>
        <p:spPr>
          <a:xfrm flipH="1">
            <a:off x="5604407" y="3347904"/>
            <a:ext cx="441455" cy="992898"/>
          </a:xfrm>
          <a:prstGeom prst="rect">
            <a:avLst/>
          </a:prstGeom>
          <a:gradFill>
            <a:gsLst>
              <a:gs pos="0">
                <a:srgbClr val="00B0F0">
                  <a:alpha val="0"/>
                </a:srgbClr>
              </a:gs>
              <a:gs pos="100000">
                <a:srgbClr val="00B0F0"/>
              </a:gs>
            </a:gsLst>
            <a:lin ang="16200000" scaled="0"/>
          </a:gradFill>
          <a:ln w="6350">
            <a:gradFill>
              <a:gsLst>
                <a:gs pos="0">
                  <a:srgbClr val="00FFFF"/>
                </a:gs>
                <a:gs pos="100000">
                  <a:srgbClr val="00FFFF">
                    <a:alpha val="0"/>
                  </a:srgbClr>
                </a:gs>
              </a:gsLst>
              <a:lin ang="16200000" scaled="0"/>
            </a:gradFill>
            <a:miter lim="400000"/>
          </a:ln>
        </p:spPr>
        <p:txBody>
          <a:bodyPr lIns="8170" tIns="8170" rIns="8170" bIns="8170"/>
          <a:lstStyle/>
          <a:p>
            <a:pPr defTabSz="1623021" fontAlgn="base">
              <a:spcBef>
                <a:spcPct val="0"/>
              </a:spcBef>
              <a:spcAft>
                <a:spcPct val="0"/>
              </a:spcAft>
              <a:buClr>
                <a:srgbClr val="000000"/>
              </a:buClr>
              <a:defRPr sz="400">
                <a:uFill>
                  <a:solidFill/>
                </a:uFill>
              </a:defRPr>
            </a:pPr>
            <a:endParaRPr sz="100" dirty="0">
              <a:solidFill>
                <a:srgbClr val="FFFFFF"/>
              </a:solidFill>
              <a:effectLst>
                <a:outerShdw blurRad="38100" dist="38100" dir="2700000" algn="tl">
                  <a:srgbClr val="000000">
                    <a:alpha val="43137"/>
                  </a:srgbClr>
                </a:outerShdw>
              </a:effectLst>
              <a:uFill>
                <a:solidFill/>
              </a:uFill>
              <a:cs typeface="Arial" pitchFamily="34" charset="0"/>
              <a:sym typeface="+mn-lt"/>
            </a:endParaRPr>
          </a:p>
        </p:txBody>
      </p:sp>
      <p:sp>
        <p:nvSpPr>
          <p:cNvPr id="12" name="Shape 748"/>
          <p:cNvSpPr/>
          <p:nvPr/>
        </p:nvSpPr>
        <p:spPr>
          <a:xfrm flipH="1">
            <a:off x="4457889" y="4021161"/>
            <a:ext cx="441455" cy="319642"/>
          </a:xfrm>
          <a:prstGeom prst="rect">
            <a:avLst/>
          </a:prstGeom>
          <a:gradFill>
            <a:gsLst>
              <a:gs pos="0">
                <a:srgbClr val="00B0F0">
                  <a:alpha val="0"/>
                </a:srgbClr>
              </a:gs>
              <a:gs pos="100000">
                <a:srgbClr val="00B0F0"/>
              </a:gs>
            </a:gsLst>
            <a:lin ang="16200000" scaled="0"/>
          </a:gradFill>
          <a:ln w="6350">
            <a:gradFill>
              <a:gsLst>
                <a:gs pos="0">
                  <a:srgbClr val="00FFFF"/>
                </a:gs>
                <a:gs pos="100000">
                  <a:srgbClr val="00FFFF">
                    <a:alpha val="0"/>
                  </a:srgbClr>
                </a:gs>
              </a:gsLst>
              <a:lin ang="16200000" scaled="0"/>
            </a:gradFill>
            <a:miter lim="400000"/>
          </a:ln>
        </p:spPr>
        <p:txBody>
          <a:bodyPr lIns="8170" tIns="8170" rIns="8170" bIns="8170"/>
          <a:lstStyle/>
          <a:p>
            <a:pPr defTabSz="1623021" fontAlgn="base">
              <a:spcBef>
                <a:spcPct val="0"/>
              </a:spcBef>
              <a:spcAft>
                <a:spcPct val="0"/>
              </a:spcAft>
              <a:buClr>
                <a:srgbClr val="000000"/>
              </a:buClr>
              <a:defRPr sz="400">
                <a:uFill>
                  <a:solidFill/>
                </a:uFill>
              </a:defRPr>
            </a:pPr>
            <a:endParaRPr sz="100" dirty="0">
              <a:solidFill>
                <a:srgbClr val="FFFFFF"/>
              </a:solidFill>
              <a:effectLst>
                <a:outerShdw blurRad="38100" dist="38100" dir="2700000" algn="tl">
                  <a:srgbClr val="000000">
                    <a:alpha val="43137"/>
                  </a:srgbClr>
                </a:outerShdw>
              </a:effectLst>
              <a:uFill>
                <a:solidFill/>
              </a:uFill>
              <a:cs typeface="Arial" pitchFamily="34" charset="0"/>
              <a:sym typeface="+mn-lt"/>
            </a:endParaRPr>
          </a:p>
        </p:txBody>
      </p:sp>
      <p:sp>
        <p:nvSpPr>
          <p:cNvPr id="13" name="Shape 733"/>
          <p:cNvSpPr/>
          <p:nvPr/>
        </p:nvSpPr>
        <p:spPr>
          <a:xfrm flipH="1">
            <a:off x="6738143" y="2580215"/>
            <a:ext cx="441455" cy="1760589"/>
          </a:xfrm>
          <a:prstGeom prst="rect">
            <a:avLst/>
          </a:prstGeom>
          <a:gradFill>
            <a:gsLst>
              <a:gs pos="0">
                <a:srgbClr val="FFC000">
                  <a:alpha val="0"/>
                </a:srgbClr>
              </a:gs>
              <a:gs pos="100000">
                <a:srgbClr val="FFC000"/>
              </a:gs>
            </a:gsLst>
            <a:lin ang="16200000" scaled="0"/>
          </a:gradFill>
          <a:ln w="6350">
            <a:gradFill>
              <a:gsLst>
                <a:gs pos="0">
                  <a:srgbClr val="FFC000"/>
                </a:gs>
                <a:gs pos="100000">
                  <a:srgbClr val="FFC000">
                    <a:alpha val="0"/>
                  </a:srgbClr>
                </a:gs>
              </a:gsLst>
              <a:lin ang="16200000" scaled="0"/>
            </a:gradFill>
            <a:miter lim="400000"/>
          </a:ln>
        </p:spPr>
        <p:txBody>
          <a:bodyPr lIns="8170" tIns="8170" rIns="8170" bIns="8170"/>
          <a:lstStyle/>
          <a:p>
            <a:pPr defTabSz="1623021" fontAlgn="base">
              <a:spcBef>
                <a:spcPct val="0"/>
              </a:spcBef>
              <a:spcAft>
                <a:spcPct val="0"/>
              </a:spcAft>
              <a:buClr>
                <a:srgbClr val="000000"/>
              </a:buClr>
              <a:defRPr sz="400">
                <a:uFill>
                  <a:solidFill/>
                </a:uFill>
              </a:defRPr>
            </a:pPr>
            <a:endParaRPr sz="100" dirty="0">
              <a:solidFill>
                <a:srgbClr val="FFFFFF"/>
              </a:solidFill>
              <a:effectLst>
                <a:outerShdw blurRad="38100" dist="38100" dir="2700000" algn="tl">
                  <a:srgbClr val="000000">
                    <a:alpha val="43137"/>
                  </a:srgbClr>
                </a:outerShdw>
              </a:effectLst>
              <a:uFill>
                <a:solidFill/>
              </a:uFill>
              <a:cs typeface="Arial" pitchFamily="34" charset="0"/>
              <a:sym typeface="+mn-lt"/>
            </a:endParaRPr>
          </a:p>
        </p:txBody>
      </p:sp>
      <p:sp>
        <p:nvSpPr>
          <p:cNvPr id="14" name="Shape 738"/>
          <p:cNvSpPr/>
          <p:nvPr/>
        </p:nvSpPr>
        <p:spPr>
          <a:xfrm flipH="1">
            <a:off x="6362847" y="1884508"/>
            <a:ext cx="1410592" cy="673211"/>
          </a:xfrm>
          <a:prstGeom prst="rect">
            <a:avLst/>
          </a:prstGeom>
          <a:ln w="3175">
            <a:miter lim="400000"/>
          </a:ln>
          <a:extLst>
            <a:ext uri="{C572A759-6A51-4108-AA02-DFA0A04FC94B}">
              <ma14:wrappingTextBoxFlag xmlns:ma14="http://schemas.microsoft.com/office/mac/drawingml/2011/main" xmlns="" val="1"/>
            </a:ext>
          </a:extLst>
        </p:spPr>
        <p:txBody>
          <a:bodyPr wrap="none" lIns="28550" tIns="28550" rIns="28550" bIns="28550" anchor="ctr">
            <a:spAutoFit/>
          </a:bodyPr>
          <a:lstStyle>
            <a:lvl1pPr algn="ctr">
              <a:defRPr sz="3000">
                <a:solidFill>
                  <a:srgbClr val="FFFFFF"/>
                </a:solidFill>
                <a:latin typeface="Microsoft YaHei"/>
                <a:ea typeface="Microsoft YaHei"/>
                <a:cs typeface="Microsoft YaHei"/>
                <a:sym typeface="Microsoft YaHei"/>
              </a:defRPr>
            </a:lvl1pPr>
          </a:lstStyle>
          <a:p>
            <a:pPr defTabSz="685800" fontAlgn="base">
              <a:spcBef>
                <a:spcPct val="0"/>
              </a:spcBef>
              <a:spcAft>
                <a:spcPct val="0"/>
              </a:spcAft>
              <a:defRPr sz="1800">
                <a:solidFill>
                  <a:srgbClr val="000000"/>
                </a:solidFill>
              </a:defRPr>
            </a:pPr>
            <a:r>
              <a:rPr lang="en-US" sz="2000" dirty="0">
                <a:gradFill flip="none" rotWithShape="1">
                  <a:gsLst>
                    <a:gs pos="13000">
                      <a:srgbClr val="FFE89F"/>
                    </a:gs>
                    <a:gs pos="67000">
                      <a:srgbClr val="FFC000"/>
                    </a:gs>
                  </a:gsLst>
                  <a:lin ang="5400000" scaled="1"/>
                  <a:tileRect/>
                </a:gradFill>
                <a:effectLst>
                  <a:outerShdw blurRad="38100" dist="38100" dir="2700000" algn="tl">
                    <a:srgbClr val="000000">
                      <a:alpha val="43137"/>
                    </a:srgbClr>
                  </a:outerShdw>
                </a:effectLst>
                <a:latin typeface="+mn-lt"/>
                <a:ea typeface="微软雅黑" pitchFamily="34" charset="-122"/>
                <a:cs typeface="Arial" pitchFamily="34" charset="0"/>
                <a:sym typeface="+mn-lt"/>
              </a:rPr>
              <a:t>20</a:t>
            </a:r>
            <a:r>
              <a:rPr sz="2000" dirty="0">
                <a:gradFill flip="none" rotWithShape="1">
                  <a:gsLst>
                    <a:gs pos="13000">
                      <a:srgbClr val="FFE89F"/>
                    </a:gs>
                    <a:gs pos="67000">
                      <a:srgbClr val="FFC000"/>
                    </a:gs>
                  </a:gsLst>
                  <a:lin ang="5400000" scaled="1"/>
                  <a:tileRect/>
                </a:gradFill>
                <a:effectLst>
                  <a:outerShdw blurRad="38100" dist="38100" dir="2700000" algn="tl">
                    <a:srgbClr val="000000">
                      <a:alpha val="43137"/>
                    </a:srgbClr>
                  </a:outerShdw>
                </a:effectLst>
                <a:latin typeface="+mn-lt"/>
                <a:ea typeface="微软雅黑" pitchFamily="34" charset="-122"/>
                <a:cs typeface="Arial" pitchFamily="34" charset="0"/>
                <a:sym typeface="+mn-lt"/>
              </a:rPr>
              <a:t>,000,</a:t>
            </a:r>
            <a:r>
              <a:rPr lang="en-US" sz="2000" dirty="0">
                <a:gradFill flip="none" rotWithShape="1">
                  <a:gsLst>
                    <a:gs pos="13000">
                      <a:srgbClr val="FFE89F"/>
                    </a:gs>
                    <a:gs pos="67000">
                      <a:srgbClr val="FFC000"/>
                    </a:gs>
                  </a:gsLst>
                  <a:lin ang="5400000" scaled="1"/>
                  <a:tileRect/>
                </a:gradFill>
                <a:effectLst>
                  <a:outerShdw blurRad="38100" dist="38100" dir="2700000" algn="tl">
                    <a:srgbClr val="000000">
                      <a:alpha val="43137"/>
                    </a:srgbClr>
                  </a:outerShdw>
                </a:effectLst>
                <a:latin typeface="+mn-lt"/>
                <a:ea typeface="微软雅黑" pitchFamily="34" charset="-122"/>
                <a:cs typeface="Arial" pitchFamily="34" charset="0"/>
                <a:sym typeface="+mn-lt"/>
              </a:rPr>
              <a:t>000</a:t>
            </a:r>
            <a:r>
              <a:rPr sz="2000" dirty="0">
                <a:gradFill flip="none" rotWithShape="1">
                  <a:gsLst>
                    <a:gs pos="13000">
                      <a:srgbClr val="FFE89F"/>
                    </a:gs>
                    <a:gs pos="67000">
                      <a:srgbClr val="FFC000"/>
                    </a:gs>
                  </a:gsLst>
                  <a:lin ang="5400000" scaled="1"/>
                  <a:tileRect/>
                </a:gradFill>
                <a:effectLst>
                  <a:outerShdw blurRad="38100" dist="38100" dir="2700000" algn="tl">
                    <a:srgbClr val="000000">
                      <a:alpha val="43137"/>
                    </a:srgbClr>
                  </a:outerShdw>
                </a:effectLst>
                <a:latin typeface="+mn-lt"/>
                <a:ea typeface="微软雅黑" pitchFamily="34" charset="-122"/>
                <a:cs typeface="Arial" pitchFamily="34" charset="0"/>
                <a:sym typeface="+mn-lt"/>
              </a:rPr>
              <a:t> </a:t>
            </a:r>
            <a:endParaRPr lang="en-US" sz="2000" dirty="0">
              <a:gradFill flip="none" rotWithShape="1">
                <a:gsLst>
                  <a:gs pos="13000">
                    <a:srgbClr val="FFE89F"/>
                  </a:gs>
                  <a:gs pos="67000">
                    <a:srgbClr val="FFC000"/>
                  </a:gs>
                </a:gsLst>
                <a:lin ang="5400000" scaled="1"/>
                <a:tileRect/>
              </a:gradFill>
              <a:effectLst>
                <a:outerShdw blurRad="38100" dist="38100" dir="2700000" algn="tl">
                  <a:srgbClr val="000000">
                    <a:alpha val="43137"/>
                  </a:srgbClr>
                </a:outerShdw>
              </a:effectLst>
              <a:latin typeface="+mn-lt"/>
              <a:ea typeface="微软雅黑" pitchFamily="34" charset="-122"/>
              <a:cs typeface="Arial" pitchFamily="34" charset="0"/>
              <a:sym typeface="+mn-lt"/>
            </a:endParaRPr>
          </a:p>
          <a:p>
            <a:pPr defTabSz="685800" fontAlgn="base">
              <a:spcBef>
                <a:spcPct val="0"/>
              </a:spcBef>
              <a:spcAft>
                <a:spcPct val="0"/>
              </a:spcAft>
              <a:defRPr sz="1800">
                <a:solidFill>
                  <a:srgbClr val="000000"/>
                </a:solidFill>
              </a:defRPr>
            </a:pPr>
            <a:r>
              <a:rPr sz="2000" dirty="0">
                <a:gradFill flip="none" rotWithShape="1">
                  <a:gsLst>
                    <a:gs pos="13000">
                      <a:srgbClr val="FFE89F"/>
                    </a:gs>
                    <a:gs pos="67000">
                      <a:srgbClr val="FFC000"/>
                    </a:gs>
                  </a:gsLst>
                  <a:lin ang="5400000" scaled="1"/>
                  <a:tileRect/>
                </a:gradFill>
                <a:effectLst>
                  <a:outerShdw blurRad="38100" dist="38100" dir="2700000" algn="tl">
                    <a:srgbClr val="000000">
                      <a:alpha val="43137"/>
                    </a:srgbClr>
                  </a:outerShdw>
                </a:effectLst>
                <a:latin typeface="+mn-lt"/>
                <a:ea typeface="微软雅黑" pitchFamily="34" charset="-122"/>
                <a:cs typeface="Arial" pitchFamily="34" charset="0"/>
                <a:sym typeface="+mn-lt"/>
              </a:rPr>
              <a:t>IOPS</a:t>
            </a:r>
          </a:p>
        </p:txBody>
      </p:sp>
      <p:sp>
        <p:nvSpPr>
          <p:cNvPr id="15" name="Shape 742"/>
          <p:cNvSpPr/>
          <p:nvPr/>
        </p:nvSpPr>
        <p:spPr>
          <a:xfrm flipH="1">
            <a:off x="6416192" y="4407860"/>
            <a:ext cx="1283955" cy="380823"/>
          </a:xfrm>
          <a:prstGeom prst="rect">
            <a:avLst/>
          </a:prstGeom>
          <a:ln w="3175">
            <a:miter lim="400000"/>
          </a:ln>
          <a:extLst>
            <a:ext uri="{C572A759-6A51-4108-AA02-DFA0A04FC94B}">
              <ma14:wrappingTextBoxFlag xmlns:ma14="http://schemas.microsoft.com/office/mac/drawingml/2011/main" xmlns="" val="1"/>
            </a:ext>
          </a:extLst>
        </p:spPr>
        <p:txBody>
          <a:bodyPr wrap="none" lIns="28550" tIns="28550" rIns="28550" bIns="28550" anchor="ctr">
            <a:spAutoFit/>
          </a:bodyPr>
          <a:lstStyle/>
          <a:p>
            <a:pPr algn="ctr" defTabSz="685800" fontAlgn="base">
              <a:spcBef>
                <a:spcPct val="0"/>
              </a:spcBef>
              <a:spcAft>
                <a:spcPct val="0"/>
              </a:spcAft>
              <a:defRPr sz="1800"/>
            </a:pPr>
            <a:r>
              <a:rPr lang="en-US" sz="1050" b="1" dirty="0">
                <a:solidFill>
                  <a:srgbClr val="FFFFFF"/>
                </a:solidFill>
                <a:effectLst>
                  <a:outerShdw blurRad="38100" dist="38100" dir="2700000" algn="tl">
                    <a:srgbClr val="000000">
                      <a:alpha val="43137"/>
                    </a:srgbClr>
                  </a:outerShdw>
                </a:effectLst>
                <a:cs typeface="Arial" pitchFamily="34" charset="0"/>
                <a:sym typeface="+mn-lt"/>
              </a:rPr>
              <a:t>H</a:t>
            </a:r>
            <a:r>
              <a:rPr lang="en-US" altLang="zh-CN" sz="1050" b="1" dirty="0">
                <a:solidFill>
                  <a:srgbClr val="FFFFFF"/>
                </a:solidFill>
                <a:effectLst>
                  <a:outerShdw blurRad="38100" dist="38100" dir="2700000" algn="tl">
                    <a:srgbClr val="000000">
                      <a:alpha val="43137"/>
                    </a:srgbClr>
                  </a:outerShdw>
                </a:effectLst>
                <a:cs typeface="Arial" pitchFamily="34" charset="0"/>
                <a:sym typeface="+mn-lt"/>
              </a:rPr>
              <a:t>uawei </a:t>
            </a:r>
            <a:r>
              <a:rPr lang="en-US" sz="1050" b="1" dirty="0" err="1">
                <a:solidFill>
                  <a:srgbClr val="FFFFFF"/>
                </a:solidFill>
                <a:effectLst>
                  <a:outerShdw blurRad="38100" dist="38100" dir="2700000" algn="tl">
                    <a:srgbClr val="000000">
                      <a:alpha val="43137"/>
                    </a:srgbClr>
                  </a:outerShdw>
                </a:effectLst>
                <a:cs typeface="Arial" pitchFamily="34" charset="0"/>
                <a:sym typeface="+mn-lt"/>
              </a:rPr>
              <a:t>OceanStor</a:t>
            </a:r>
            <a:r>
              <a:rPr lang="en-US" sz="1050" b="1" dirty="0">
                <a:solidFill>
                  <a:srgbClr val="FFFFFF"/>
                </a:solidFill>
                <a:effectLst>
                  <a:outerShdw blurRad="38100" dist="38100" dir="2700000" algn="tl">
                    <a:srgbClr val="000000">
                      <a:alpha val="43137"/>
                    </a:srgbClr>
                  </a:outerShdw>
                </a:effectLst>
                <a:cs typeface="Arial" pitchFamily="34" charset="0"/>
                <a:sym typeface="+mn-lt"/>
              </a:rPr>
              <a:t> </a:t>
            </a:r>
          </a:p>
          <a:p>
            <a:pPr algn="ctr" defTabSz="685800" fontAlgn="base">
              <a:spcBef>
                <a:spcPct val="0"/>
              </a:spcBef>
              <a:spcAft>
                <a:spcPct val="0"/>
              </a:spcAft>
              <a:defRPr sz="1800"/>
            </a:pPr>
            <a:r>
              <a:rPr lang="en-US" sz="1050" b="1" dirty="0">
                <a:solidFill>
                  <a:srgbClr val="FFFFFF"/>
                </a:solidFill>
                <a:effectLst>
                  <a:outerShdw blurRad="38100" dist="38100" dir="2700000" algn="tl">
                    <a:srgbClr val="000000">
                      <a:alpha val="43137"/>
                    </a:srgbClr>
                  </a:outerShdw>
                </a:effectLst>
                <a:cs typeface="Arial" pitchFamily="34" charset="0"/>
                <a:sym typeface="+mn-lt"/>
              </a:rPr>
              <a:t>D</a:t>
            </a:r>
            <a:r>
              <a:rPr lang="en-US" altLang="zh-CN" sz="1050" b="1" dirty="0">
                <a:solidFill>
                  <a:srgbClr val="FFFFFF"/>
                </a:solidFill>
                <a:effectLst>
                  <a:outerShdw blurRad="38100" dist="38100" dir="2700000" algn="tl">
                    <a:srgbClr val="000000">
                      <a:alpha val="43137"/>
                    </a:srgbClr>
                  </a:outerShdw>
                </a:effectLst>
                <a:cs typeface="Arial" pitchFamily="34" charset="0"/>
                <a:sym typeface="+mn-lt"/>
              </a:rPr>
              <a:t>orado18000 </a:t>
            </a:r>
            <a:r>
              <a:rPr lang="en-US" sz="1050" b="1" dirty="0">
                <a:solidFill>
                  <a:srgbClr val="FFFFFF"/>
                </a:solidFill>
                <a:effectLst>
                  <a:outerShdw blurRad="38100" dist="38100" dir="2700000" algn="tl">
                    <a:srgbClr val="000000">
                      <a:alpha val="43137"/>
                    </a:srgbClr>
                  </a:outerShdw>
                </a:effectLst>
                <a:cs typeface="Arial" pitchFamily="34" charset="0"/>
                <a:sym typeface="+mn-lt"/>
              </a:rPr>
              <a:t>V6</a:t>
            </a:r>
            <a:endParaRPr sz="1050" b="1" dirty="0">
              <a:solidFill>
                <a:srgbClr val="FFFFFF"/>
              </a:solidFill>
              <a:effectLst>
                <a:outerShdw blurRad="38100" dist="38100" dir="2700000" algn="tl">
                  <a:srgbClr val="000000">
                    <a:alpha val="43137"/>
                  </a:srgbClr>
                </a:outerShdw>
              </a:effectLst>
              <a:cs typeface="Arial" pitchFamily="34" charset="0"/>
              <a:sym typeface="+mn-lt"/>
            </a:endParaRPr>
          </a:p>
        </p:txBody>
      </p:sp>
      <p:pic>
        <p:nvPicPr>
          <p:cNvPr id="18" name="图片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47806" y="2098372"/>
            <a:ext cx="387704" cy="314438"/>
          </a:xfrm>
          <a:prstGeom prst="rect">
            <a:avLst/>
          </a:prstGeom>
        </p:spPr>
      </p:pic>
      <p:sp>
        <p:nvSpPr>
          <p:cNvPr id="20" name="Shape 738"/>
          <p:cNvSpPr/>
          <p:nvPr/>
        </p:nvSpPr>
        <p:spPr>
          <a:xfrm flipH="1">
            <a:off x="5376940" y="3004203"/>
            <a:ext cx="952133" cy="273101"/>
          </a:xfrm>
          <a:prstGeom prst="rect">
            <a:avLst/>
          </a:prstGeom>
          <a:ln w="3175">
            <a:miter lim="400000"/>
          </a:ln>
          <a:extLst>
            <a:ext uri="{C572A759-6A51-4108-AA02-DFA0A04FC94B}">
              <ma14:wrappingTextBoxFlag xmlns:ma14="http://schemas.microsoft.com/office/mac/drawingml/2011/main" xmlns="" val="1"/>
            </a:ext>
          </a:extLst>
        </p:spPr>
        <p:txBody>
          <a:bodyPr wrap="none" lIns="28550" tIns="28550" rIns="28550" bIns="28550" anchor="ctr">
            <a:spAutoFit/>
          </a:bodyPr>
          <a:lstStyle>
            <a:lvl1pPr algn="ctr">
              <a:defRPr sz="3000">
                <a:solidFill>
                  <a:srgbClr val="FFFFFF"/>
                </a:solidFill>
                <a:latin typeface="Microsoft YaHei"/>
                <a:ea typeface="Microsoft YaHei"/>
                <a:cs typeface="Microsoft YaHei"/>
                <a:sym typeface="Microsoft YaHei"/>
              </a:defRPr>
            </a:lvl1pPr>
          </a:lstStyle>
          <a:p>
            <a:pPr defTabSz="685800" fontAlgn="base">
              <a:spcBef>
                <a:spcPct val="0"/>
              </a:spcBef>
              <a:spcAft>
                <a:spcPct val="0"/>
              </a:spcAft>
              <a:defRPr sz="1800">
                <a:solidFill>
                  <a:srgbClr val="000000"/>
                </a:solidFill>
              </a:defRPr>
            </a:pPr>
            <a:r>
              <a:rPr lang="en-US" sz="1400" dirty="0">
                <a:solidFill>
                  <a:schemeClr val="tx2"/>
                </a:solidFill>
                <a:effectLst>
                  <a:outerShdw blurRad="38100" dist="38100" dir="2700000" algn="tl">
                    <a:srgbClr val="000000">
                      <a:alpha val="43137"/>
                    </a:srgbClr>
                  </a:outerShdw>
                </a:effectLst>
                <a:latin typeface="+mn-lt"/>
                <a:ea typeface="微软雅黑" pitchFamily="34" charset="-122"/>
                <a:cs typeface="Arial" pitchFamily="34" charset="0"/>
                <a:sym typeface="+mn-lt"/>
              </a:rPr>
              <a:t>10,001,522</a:t>
            </a:r>
          </a:p>
        </p:txBody>
      </p:sp>
      <p:sp>
        <p:nvSpPr>
          <p:cNvPr id="21" name="Shape 738"/>
          <p:cNvSpPr/>
          <p:nvPr/>
        </p:nvSpPr>
        <p:spPr>
          <a:xfrm flipH="1">
            <a:off x="4252242" y="3720842"/>
            <a:ext cx="852748" cy="273101"/>
          </a:xfrm>
          <a:prstGeom prst="rect">
            <a:avLst/>
          </a:prstGeom>
          <a:ln w="3175">
            <a:miter lim="400000"/>
          </a:ln>
          <a:extLst>
            <a:ext uri="{C572A759-6A51-4108-AA02-DFA0A04FC94B}">
              <ma14:wrappingTextBoxFlag xmlns:ma14="http://schemas.microsoft.com/office/mac/drawingml/2011/main" xmlns="" val="1"/>
            </a:ext>
          </a:extLst>
        </p:spPr>
        <p:txBody>
          <a:bodyPr wrap="none" lIns="28550" tIns="28550" rIns="28550" bIns="28550" anchor="ctr">
            <a:spAutoFit/>
          </a:bodyPr>
          <a:lstStyle>
            <a:lvl1pPr algn="ctr">
              <a:defRPr sz="3000">
                <a:solidFill>
                  <a:srgbClr val="FFFFFF"/>
                </a:solidFill>
                <a:latin typeface="Microsoft YaHei"/>
                <a:ea typeface="Microsoft YaHei"/>
                <a:cs typeface="Microsoft YaHei"/>
                <a:sym typeface="Microsoft YaHei"/>
              </a:defRPr>
            </a:lvl1pPr>
          </a:lstStyle>
          <a:p>
            <a:pPr defTabSz="685800" fontAlgn="base">
              <a:spcBef>
                <a:spcPct val="0"/>
              </a:spcBef>
              <a:spcAft>
                <a:spcPct val="0"/>
              </a:spcAft>
              <a:defRPr sz="1800">
                <a:solidFill>
                  <a:srgbClr val="000000"/>
                </a:solidFill>
              </a:defRPr>
            </a:pPr>
            <a:r>
              <a:rPr lang="en-US" sz="1400" dirty="0">
                <a:solidFill>
                  <a:schemeClr val="tx2"/>
                </a:solidFill>
                <a:effectLst>
                  <a:outerShdw blurRad="38100" dist="38100" dir="2700000" algn="tl">
                    <a:srgbClr val="000000">
                      <a:alpha val="43137"/>
                    </a:srgbClr>
                  </a:outerShdw>
                </a:effectLst>
                <a:latin typeface="+mn-lt"/>
                <a:ea typeface="微软雅黑" pitchFamily="34" charset="-122"/>
                <a:cs typeface="Arial" pitchFamily="34" charset="0"/>
                <a:sym typeface="+mn-lt"/>
              </a:rPr>
              <a:t>2,401,171</a:t>
            </a:r>
          </a:p>
        </p:txBody>
      </p:sp>
      <p:cxnSp>
        <p:nvCxnSpPr>
          <p:cNvPr id="22" name="直接连接符 21"/>
          <p:cNvCxnSpPr/>
          <p:nvPr/>
        </p:nvCxnSpPr>
        <p:spPr>
          <a:xfrm>
            <a:off x="4303057" y="4342847"/>
            <a:ext cx="3024000"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89" name="组合 88"/>
          <p:cNvGrpSpPr/>
          <p:nvPr/>
        </p:nvGrpSpPr>
        <p:grpSpPr>
          <a:xfrm>
            <a:off x="7913845" y="2699230"/>
            <a:ext cx="3986639" cy="1873499"/>
            <a:chOff x="8229796" y="2704244"/>
            <a:chExt cx="3986639" cy="1702061"/>
          </a:xfrm>
        </p:grpSpPr>
        <p:pic>
          <p:nvPicPr>
            <p:cNvPr id="59" name="Picture 8" descr="X:\华为\2019\6月\数据慧存，重新定义智能高端全闪存-赵雁凌-新\文件\link\控制器.png"/>
            <p:cNvPicPr>
              <a:picLocks noChangeAspect="1" noChangeArrowheads="1"/>
            </p:cNvPicPr>
            <p:nvPr/>
          </p:nvPicPr>
          <p:blipFill rotWithShape="1">
            <a:blip r:embed="rId6" cstate="print">
              <a:duotone>
                <a:schemeClr val="bg2">
                  <a:shade val="45000"/>
                  <a:satMod val="135000"/>
                </a:schemeClr>
                <a:prstClr val="white"/>
              </a:duotone>
              <a:extLst>
                <a:ext uri="{BEBA8EAE-BF5A-486C-A8C5-ECC9F3942E4B}">
                  <a14:imgProps xmlns:a14="http://schemas.microsoft.com/office/drawing/2010/main">
                    <a14:imgLayer r:embed="rId7">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l="10714" r="10714"/>
            <a:stretch/>
          </p:blipFill>
          <p:spPr bwMode="auto">
            <a:xfrm>
              <a:off x="8377167" y="2914359"/>
              <a:ext cx="538027" cy="536207"/>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8" descr="X:\华为\2019\6月\数据慧存，重新定义智能高端全闪存-赵雁凌-新\文件\link\控制器.png"/>
            <p:cNvPicPr>
              <a:picLocks noChangeAspect="1" noChangeArrowheads="1"/>
            </p:cNvPicPr>
            <p:nvPr/>
          </p:nvPicPr>
          <p:blipFill rotWithShape="1">
            <a:blip r:embed="rId8" cstate="print">
              <a:duotone>
                <a:schemeClr val="bg2">
                  <a:shade val="45000"/>
                  <a:satMod val="135000"/>
                </a:schemeClr>
                <a:prstClr val="white"/>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l="10714" r="10714"/>
            <a:stretch/>
          </p:blipFill>
          <p:spPr bwMode="auto">
            <a:xfrm>
              <a:off x="9416552" y="2914359"/>
              <a:ext cx="538027" cy="536207"/>
            </a:xfrm>
            <a:prstGeom prst="rect">
              <a:avLst/>
            </a:prstGeom>
            <a:noFill/>
            <a:extLst>
              <a:ext uri="{909E8E84-426E-40DD-AFC4-6F175D3DCCD1}">
                <a14:hiddenFill xmlns:a14="http://schemas.microsoft.com/office/drawing/2010/main">
                  <a:solidFill>
                    <a:srgbClr val="FFFFFF"/>
                  </a:solidFill>
                </a14:hiddenFill>
              </a:ext>
            </a:extLst>
          </p:spPr>
        </p:pic>
        <p:sp>
          <p:nvSpPr>
            <p:cNvPr id="61" name="十字形 60"/>
            <p:cNvSpPr/>
            <p:nvPr/>
          </p:nvSpPr>
          <p:spPr>
            <a:xfrm rot="2700000">
              <a:off x="8624814" y="3167937"/>
              <a:ext cx="311466" cy="311465"/>
            </a:xfrm>
            <a:prstGeom prst="plus">
              <a:avLst>
                <a:gd name="adj" fmla="val 36065"/>
              </a:avLst>
            </a:prstGeom>
            <a:gradFill>
              <a:gsLst>
                <a:gs pos="0">
                  <a:srgbClr val="FF3737">
                    <a:alpha val="50000"/>
                  </a:srgbClr>
                </a:gs>
                <a:gs pos="100000">
                  <a:srgbClr val="FF3737">
                    <a:alpha val="15000"/>
                  </a:srgbClr>
                </a:gs>
              </a:gsLst>
              <a:lin ang="5400000" scaled="0"/>
            </a:gradFill>
            <a:ln w="12700" cap="flat" cmpd="sng" algn="ctr">
              <a:solidFill>
                <a:srgbClr val="C00000">
                  <a:alpha val="73000"/>
                </a:srgbClr>
              </a:solidFill>
              <a:prstDash val="solid"/>
              <a:miter lim="800000"/>
            </a:ln>
            <a:effectLst/>
          </p:spPr>
          <p:txBody>
            <a:bodyPr rtlCol="0" anchor="ctr"/>
            <a:lstStyle/>
            <a:p>
              <a:pPr marL="0" marR="0" lvl="0" indent="0" algn="ctr" defTabSz="816301" eaLnBrk="1" fontAlgn="auto" latinLnBrk="0" hangingPunct="1">
                <a:lnSpc>
                  <a:spcPct val="100000"/>
                </a:lnSpc>
                <a:spcBef>
                  <a:spcPts val="0"/>
                </a:spcBef>
                <a:spcAft>
                  <a:spcPts val="0"/>
                </a:spcAft>
                <a:buClrTx/>
                <a:buSzTx/>
                <a:buFontTx/>
                <a:buNone/>
                <a:tabLst/>
                <a:defRPr/>
              </a:pPr>
              <a:endParaRPr kumimoji="0" lang="zh-CN" altLang="en-US" sz="600" b="1" i="0" u="none" strike="noStrike" kern="0" cap="none" spc="0" normalizeH="0" baseline="0" noProof="0">
                <a:ln>
                  <a:noFill/>
                </a:ln>
                <a:solidFill>
                  <a:schemeClr val="tx2"/>
                </a:solidFill>
                <a:effectLst/>
                <a:uLnTx/>
                <a:uFillTx/>
                <a:latin typeface="微软雅黑" panose="020B0503020204020204" pitchFamily="34" charset="-122"/>
                <a:ea typeface="微软雅黑" panose="020B0503020204020204" pitchFamily="34" charset="-122"/>
              </a:endParaRPr>
            </a:p>
          </p:txBody>
        </p:sp>
        <p:pic>
          <p:nvPicPr>
            <p:cNvPr id="62" name="Picture 8" descr="X:\华为\2019\6月\数据慧存，重新定义智能高端全闪存-赵雁凌-新\文件\link\控制器.png"/>
            <p:cNvPicPr>
              <a:picLocks noChangeAspect="1" noChangeArrowheads="1"/>
            </p:cNvPicPr>
            <p:nvPr/>
          </p:nvPicPr>
          <p:blipFill rotWithShape="1">
            <a:blip r:embed="rId8" cstate="print">
              <a:duotone>
                <a:schemeClr val="bg2">
                  <a:shade val="45000"/>
                  <a:satMod val="135000"/>
                </a:schemeClr>
                <a:prstClr val="white"/>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l="10714" r="10714"/>
            <a:stretch/>
          </p:blipFill>
          <p:spPr bwMode="auto">
            <a:xfrm>
              <a:off x="9416552" y="3651987"/>
              <a:ext cx="538027" cy="536207"/>
            </a:xfrm>
            <a:prstGeom prst="rect">
              <a:avLst/>
            </a:prstGeom>
            <a:noFill/>
            <a:extLst>
              <a:ext uri="{909E8E84-426E-40DD-AFC4-6F175D3DCCD1}">
                <a14:hiddenFill xmlns:a14="http://schemas.microsoft.com/office/drawing/2010/main">
                  <a:solidFill>
                    <a:srgbClr val="FFFFFF"/>
                  </a:solidFill>
                </a14:hiddenFill>
              </a:ext>
            </a:extLst>
          </p:spPr>
        </p:pic>
        <p:sp>
          <p:nvSpPr>
            <p:cNvPr id="63" name="十字形 62"/>
            <p:cNvSpPr/>
            <p:nvPr/>
          </p:nvSpPr>
          <p:spPr>
            <a:xfrm rot="2700000">
              <a:off x="9662570" y="3894804"/>
              <a:ext cx="311466" cy="311465"/>
            </a:xfrm>
            <a:prstGeom prst="plus">
              <a:avLst>
                <a:gd name="adj" fmla="val 36065"/>
              </a:avLst>
            </a:prstGeom>
            <a:gradFill>
              <a:gsLst>
                <a:gs pos="0">
                  <a:srgbClr val="FF3737">
                    <a:alpha val="50000"/>
                  </a:srgbClr>
                </a:gs>
                <a:gs pos="100000">
                  <a:srgbClr val="FF3737">
                    <a:alpha val="15000"/>
                  </a:srgbClr>
                </a:gs>
              </a:gsLst>
              <a:lin ang="5400000" scaled="0"/>
            </a:gradFill>
            <a:ln w="12700" cap="flat" cmpd="sng" algn="ctr">
              <a:solidFill>
                <a:srgbClr val="C00000">
                  <a:alpha val="73000"/>
                </a:srgbClr>
              </a:solidFill>
              <a:prstDash val="solid"/>
              <a:miter lim="800000"/>
            </a:ln>
            <a:effectLst/>
          </p:spPr>
          <p:txBody>
            <a:bodyPr rtlCol="0" anchor="ctr"/>
            <a:lstStyle/>
            <a:p>
              <a:pPr marL="0" marR="0" lvl="0" indent="0" algn="ctr" defTabSz="816301" eaLnBrk="1" fontAlgn="auto" latinLnBrk="0" hangingPunct="1">
                <a:lnSpc>
                  <a:spcPct val="100000"/>
                </a:lnSpc>
                <a:spcBef>
                  <a:spcPts val="0"/>
                </a:spcBef>
                <a:spcAft>
                  <a:spcPts val="0"/>
                </a:spcAft>
                <a:buClrTx/>
                <a:buSzTx/>
                <a:buFontTx/>
                <a:buNone/>
                <a:tabLst/>
                <a:defRPr/>
              </a:pPr>
              <a:endParaRPr kumimoji="0" lang="zh-CN" altLang="en-US" sz="600" b="1" i="0" u="none" strike="noStrike" kern="0" cap="none" spc="0" normalizeH="0" baseline="0" noProof="0">
                <a:ln>
                  <a:noFill/>
                </a:ln>
                <a:solidFill>
                  <a:schemeClr val="tx2"/>
                </a:solidFill>
                <a:effectLst/>
                <a:uLnTx/>
                <a:uFillTx/>
                <a:latin typeface="微软雅黑" panose="020B0503020204020204" pitchFamily="34" charset="-122"/>
                <a:ea typeface="微软雅黑" panose="020B0503020204020204" pitchFamily="34" charset="-122"/>
              </a:endParaRPr>
            </a:p>
          </p:txBody>
        </p:sp>
        <p:pic>
          <p:nvPicPr>
            <p:cNvPr id="64" name="Picture 8" descr="X:\华为\2019\6月\数据慧存，重新定义智能高端全闪存-赵雁凌-新\文件\link\控制器.png"/>
            <p:cNvPicPr>
              <a:picLocks noChangeAspect="1" noChangeArrowheads="1"/>
            </p:cNvPicPr>
            <p:nvPr/>
          </p:nvPicPr>
          <p:blipFill rotWithShape="1">
            <a:blip r:embed="rId8" cstate="print">
              <a:duotone>
                <a:schemeClr val="bg2">
                  <a:shade val="45000"/>
                  <a:satMod val="135000"/>
                </a:schemeClr>
                <a:prstClr val="white"/>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l="10714" r="10714"/>
            <a:stretch/>
          </p:blipFill>
          <p:spPr bwMode="auto">
            <a:xfrm>
              <a:off x="8377167" y="3651987"/>
              <a:ext cx="538027" cy="536207"/>
            </a:xfrm>
            <a:prstGeom prst="rect">
              <a:avLst/>
            </a:prstGeom>
            <a:noFill/>
            <a:extLst>
              <a:ext uri="{909E8E84-426E-40DD-AFC4-6F175D3DCCD1}">
                <a14:hiddenFill xmlns:a14="http://schemas.microsoft.com/office/drawing/2010/main">
                  <a:solidFill>
                    <a:srgbClr val="FFFFFF"/>
                  </a:solidFill>
                </a14:hiddenFill>
              </a:ext>
            </a:extLst>
          </p:spPr>
        </p:pic>
        <p:sp>
          <p:nvSpPr>
            <p:cNvPr id="65" name="十字形 64"/>
            <p:cNvSpPr/>
            <p:nvPr/>
          </p:nvSpPr>
          <p:spPr>
            <a:xfrm rot="2700000">
              <a:off x="8624814" y="3894804"/>
              <a:ext cx="311466" cy="311465"/>
            </a:xfrm>
            <a:prstGeom prst="plus">
              <a:avLst>
                <a:gd name="adj" fmla="val 36065"/>
              </a:avLst>
            </a:prstGeom>
            <a:gradFill>
              <a:gsLst>
                <a:gs pos="0">
                  <a:srgbClr val="FF3737">
                    <a:alpha val="50000"/>
                  </a:srgbClr>
                </a:gs>
                <a:gs pos="100000">
                  <a:srgbClr val="FF3737">
                    <a:alpha val="15000"/>
                  </a:srgbClr>
                </a:gs>
              </a:gsLst>
              <a:lin ang="5400000" scaled="0"/>
            </a:gradFill>
            <a:ln w="12700" cap="flat" cmpd="sng" algn="ctr">
              <a:solidFill>
                <a:srgbClr val="C00000">
                  <a:alpha val="73000"/>
                </a:srgbClr>
              </a:solidFill>
              <a:prstDash val="solid"/>
              <a:miter lim="800000"/>
            </a:ln>
            <a:effectLst/>
          </p:spPr>
          <p:txBody>
            <a:bodyPr rtlCol="0" anchor="ctr"/>
            <a:lstStyle/>
            <a:p>
              <a:pPr marL="0" marR="0" lvl="0" indent="0" algn="ctr" defTabSz="816301" eaLnBrk="1" fontAlgn="auto" latinLnBrk="0" hangingPunct="1">
                <a:lnSpc>
                  <a:spcPct val="100000"/>
                </a:lnSpc>
                <a:spcBef>
                  <a:spcPts val="0"/>
                </a:spcBef>
                <a:spcAft>
                  <a:spcPts val="0"/>
                </a:spcAft>
                <a:buClrTx/>
                <a:buSzTx/>
                <a:buFontTx/>
                <a:buNone/>
                <a:tabLst/>
                <a:defRPr/>
              </a:pPr>
              <a:endParaRPr kumimoji="0" lang="zh-CN" altLang="en-US" sz="600" b="1" i="0" u="none" strike="noStrike" kern="0" cap="none" spc="0" normalizeH="0" baseline="0" noProof="0">
                <a:ln>
                  <a:noFill/>
                </a:ln>
                <a:solidFill>
                  <a:schemeClr val="tx2"/>
                </a:solidFill>
                <a:effectLst/>
                <a:uLnTx/>
                <a:uFillTx/>
                <a:latin typeface="微软雅黑" panose="020B0503020204020204" pitchFamily="34" charset="-122"/>
                <a:ea typeface="微软雅黑" panose="020B0503020204020204" pitchFamily="34" charset="-122"/>
              </a:endParaRPr>
            </a:p>
          </p:txBody>
        </p:sp>
        <p:cxnSp>
          <p:nvCxnSpPr>
            <p:cNvPr id="66" name="直接连接符 65"/>
            <p:cNvCxnSpPr/>
            <p:nvPr/>
          </p:nvCxnSpPr>
          <p:spPr>
            <a:xfrm>
              <a:off x="8884781" y="3920090"/>
              <a:ext cx="562653" cy="0"/>
            </a:xfrm>
            <a:prstGeom prst="line">
              <a:avLst/>
            </a:prstGeom>
            <a:noFill/>
            <a:ln w="28575" cap="flat" cmpd="sng" algn="ctr">
              <a:gradFill flip="none" rotWithShape="1">
                <a:gsLst>
                  <a:gs pos="0">
                    <a:sysClr val="window" lastClr="FFFFFF">
                      <a:alpha val="20000"/>
                    </a:sysClr>
                  </a:gs>
                  <a:gs pos="50000">
                    <a:sysClr val="window" lastClr="FFFFFF">
                      <a:alpha val="55000"/>
                    </a:sysClr>
                  </a:gs>
                  <a:gs pos="100000">
                    <a:sysClr val="window" lastClr="FFFFFF">
                      <a:alpha val="20000"/>
                    </a:sysClr>
                  </a:gs>
                </a:gsLst>
                <a:lin ang="10800000" scaled="1"/>
                <a:tileRect/>
              </a:gradFill>
              <a:prstDash val="solid"/>
              <a:miter lim="800000"/>
            </a:ln>
            <a:effectLst/>
          </p:spPr>
        </p:cxnSp>
        <p:cxnSp>
          <p:nvCxnSpPr>
            <p:cNvPr id="67" name="直接连接符 66"/>
            <p:cNvCxnSpPr/>
            <p:nvPr/>
          </p:nvCxnSpPr>
          <p:spPr>
            <a:xfrm>
              <a:off x="9685565" y="3427141"/>
              <a:ext cx="0" cy="246750"/>
            </a:xfrm>
            <a:prstGeom prst="line">
              <a:avLst/>
            </a:prstGeom>
            <a:noFill/>
            <a:ln w="28575" cap="flat" cmpd="sng" algn="ctr">
              <a:gradFill>
                <a:gsLst>
                  <a:gs pos="0">
                    <a:sysClr val="window" lastClr="FFFFFF">
                      <a:alpha val="20000"/>
                    </a:sysClr>
                  </a:gs>
                  <a:gs pos="50000">
                    <a:sysClr val="window" lastClr="FFFFFF">
                      <a:alpha val="55000"/>
                    </a:sysClr>
                  </a:gs>
                  <a:gs pos="100000">
                    <a:sysClr val="window" lastClr="FFFFFF">
                      <a:alpha val="20000"/>
                    </a:sysClr>
                  </a:gs>
                </a:gsLst>
                <a:lin ang="5400000" scaled="0"/>
              </a:gradFill>
              <a:prstDash val="solid"/>
              <a:miter lim="800000"/>
            </a:ln>
            <a:effectLst/>
          </p:spPr>
        </p:cxnSp>
        <p:cxnSp>
          <p:nvCxnSpPr>
            <p:cNvPr id="68" name="直接连接符 67"/>
            <p:cNvCxnSpPr/>
            <p:nvPr/>
          </p:nvCxnSpPr>
          <p:spPr>
            <a:xfrm flipV="1">
              <a:off x="8875352" y="3284123"/>
              <a:ext cx="584654" cy="407057"/>
            </a:xfrm>
            <a:prstGeom prst="line">
              <a:avLst/>
            </a:prstGeom>
            <a:noFill/>
            <a:ln w="28575" cap="flat" cmpd="sng" algn="ctr">
              <a:gradFill flip="none" rotWithShape="1">
                <a:gsLst>
                  <a:gs pos="0">
                    <a:sysClr val="window" lastClr="FFFFFF">
                      <a:alpha val="20000"/>
                    </a:sysClr>
                  </a:gs>
                  <a:gs pos="50000">
                    <a:sysClr val="window" lastClr="FFFFFF">
                      <a:alpha val="55000"/>
                    </a:sysClr>
                  </a:gs>
                  <a:gs pos="100000">
                    <a:sysClr val="window" lastClr="FFFFFF">
                      <a:alpha val="20000"/>
                    </a:sysClr>
                  </a:gs>
                </a:gsLst>
                <a:lin ang="10800000" scaled="1"/>
                <a:tileRect/>
              </a:gradFill>
              <a:prstDash val="solid"/>
              <a:miter lim="800000"/>
            </a:ln>
            <a:effectLst/>
          </p:spPr>
        </p:cxnSp>
        <p:cxnSp>
          <p:nvCxnSpPr>
            <p:cNvPr id="69" name="直接连接符 68"/>
            <p:cNvCxnSpPr/>
            <p:nvPr/>
          </p:nvCxnSpPr>
          <p:spPr>
            <a:xfrm flipH="1" flipV="1">
              <a:off x="8875352" y="3284123"/>
              <a:ext cx="584654" cy="407057"/>
            </a:xfrm>
            <a:prstGeom prst="line">
              <a:avLst/>
            </a:prstGeom>
            <a:noFill/>
            <a:ln w="28575" cap="flat" cmpd="sng" algn="ctr">
              <a:gradFill flip="none" rotWithShape="1">
                <a:gsLst>
                  <a:gs pos="0">
                    <a:sysClr val="window" lastClr="FFFFFF">
                      <a:alpha val="20000"/>
                    </a:sysClr>
                  </a:gs>
                  <a:gs pos="50000">
                    <a:sysClr val="window" lastClr="FFFFFF">
                      <a:alpha val="55000"/>
                    </a:sysClr>
                  </a:gs>
                  <a:gs pos="100000">
                    <a:sysClr val="window" lastClr="FFFFFF">
                      <a:alpha val="20000"/>
                    </a:sysClr>
                  </a:gs>
                </a:gsLst>
                <a:lin ang="10800000" scaled="1"/>
                <a:tileRect/>
              </a:gradFill>
              <a:prstDash val="solid"/>
              <a:miter lim="800000"/>
            </a:ln>
            <a:effectLst/>
          </p:spPr>
        </p:cxnSp>
        <p:pic>
          <p:nvPicPr>
            <p:cNvPr id="70" name="Picture 8" descr="X:\华为\2019\6月\数据慧存，重新定义智能高端全闪存-赵雁凌-新\文件\link\控制器.png"/>
            <p:cNvPicPr>
              <a:picLocks noChangeAspect="1" noChangeArrowheads="1"/>
            </p:cNvPicPr>
            <p:nvPr/>
          </p:nvPicPr>
          <p:blipFill rotWithShape="1">
            <a:blip r:embed="rId8" cstate="print">
              <a:duotone>
                <a:schemeClr val="bg2">
                  <a:shade val="45000"/>
                  <a:satMod val="135000"/>
                </a:schemeClr>
                <a:prstClr val="white"/>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l="10714" r="10714"/>
            <a:stretch/>
          </p:blipFill>
          <p:spPr bwMode="auto">
            <a:xfrm>
              <a:off x="11572915" y="2914359"/>
              <a:ext cx="538027" cy="536207"/>
            </a:xfrm>
            <a:prstGeom prst="rect">
              <a:avLst/>
            </a:prstGeom>
            <a:noFill/>
            <a:extLst>
              <a:ext uri="{909E8E84-426E-40DD-AFC4-6F175D3DCCD1}">
                <a14:hiddenFill xmlns:a14="http://schemas.microsoft.com/office/drawing/2010/main">
                  <a:solidFill>
                    <a:srgbClr val="FFFFFF"/>
                  </a:solidFill>
                </a14:hiddenFill>
              </a:ext>
            </a:extLst>
          </p:spPr>
        </p:pic>
        <p:sp>
          <p:nvSpPr>
            <p:cNvPr id="71" name="十字形 70"/>
            <p:cNvSpPr/>
            <p:nvPr/>
          </p:nvSpPr>
          <p:spPr>
            <a:xfrm rot="2700000">
              <a:off x="11818932" y="3165120"/>
              <a:ext cx="311466" cy="311465"/>
            </a:xfrm>
            <a:prstGeom prst="plus">
              <a:avLst>
                <a:gd name="adj" fmla="val 36065"/>
              </a:avLst>
            </a:prstGeom>
            <a:gradFill>
              <a:gsLst>
                <a:gs pos="0">
                  <a:srgbClr val="FF3737">
                    <a:alpha val="50000"/>
                  </a:srgbClr>
                </a:gs>
                <a:gs pos="100000">
                  <a:srgbClr val="FF3737">
                    <a:alpha val="15000"/>
                  </a:srgbClr>
                </a:gs>
              </a:gsLst>
              <a:lin ang="5400000" scaled="0"/>
            </a:gradFill>
            <a:ln w="12700" cap="flat" cmpd="sng" algn="ctr">
              <a:solidFill>
                <a:srgbClr val="C00000">
                  <a:alpha val="73000"/>
                </a:srgbClr>
              </a:solidFill>
              <a:prstDash val="solid"/>
              <a:miter lim="800000"/>
            </a:ln>
            <a:effectLst/>
          </p:spPr>
          <p:txBody>
            <a:bodyPr rtlCol="0" anchor="ctr"/>
            <a:lstStyle/>
            <a:p>
              <a:pPr marL="0" marR="0" lvl="0" indent="0" algn="ctr" defTabSz="816301" eaLnBrk="1" fontAlgn="auto" latinLnBrk="0" hangingPunct="1">
                <a:lnSpc>
                  <a:spcPct val="100000"/>
                </a:lnSpc>
                <a:spcBef>
                  <a:spcPts val="0"/>
                </a:spcBef>
                <a:spcAft>
                  <a:spcPts val="0"/>
                </a:spcAft>
                <a:buClrTx/>
                <a:buSzTx/>
                <a:buFontTx/>
                <a:buNone/>
                <a:tabLst/>
                <a:defRPr/>
              </a:pPr>
              <a:endParaRPr kumimoji="0" lang="zh-CN" altLang="en-US" sz="600" b="1" i="0" u="none" strike="noStrike" kern="0" cap="none" spc="0" normalizeH="0" baseline="0" noProof="0">
                <a:ln>
                  <a:noFill/>
                </a:ln>
                <a:solidFill>
                  <a:schemeClr val="tx2"/>
                </a:solidFill>
                <a:effectLst/>
                <a:uLnTx/>
                <a:uFillTx/>
                <a:latin typeface="微软雅黑" panose="020B0503020204020204" pitchFamily="34" charset="-122"/>
                <a:ea typeface="微软雅黑" panose="020B0503020204020204" pitchFamily="34" charset="-122"/>
              </a:endParaRPr>
            </a:p>
          </p:txBody>
        </p:sp>
        <p:pic>
          <p:nvPicPr>
            <p:cNvPr id="72" name="Picture 8" descr="X:\华为\2019\6月\数据慧存，重新定义智能高端全闪存-赵雁凌-新\文件\link\控制器.png"/>
            <p:cNvPicPr>
              <a:picLocks noChangeAspect="1" noChangeArrowheads="1"/>
            </p:cNvPicPr>
            <p:nvPr/>
          </p:nvPicPr>
          <p:blipFill rotWithShape="1">
            <a:blip r:embed="rId8" cstate="print">
              <a:duotone>
                <a:schemeClr val="bg2">
                  <a:shade val="45000"/>
                  <a:satMod val="135000"/>
                </a:schemeClr>
                <a:prstClr val="white"/>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l="10714" r="10714"/>
            <a:stretch/>
          </p:blipFill>
          <p:spPr bwMode="auto">
            <a:xfrm>
              <a:off x="11572915" y="3651987"/>
              <a:ext cx="538027" cy="536207"/>
            </a:xfrm>
            <a:prstGeom prst="rect">
              <a:avLst/>
            </a:prstGeom>
            <a:noFill/>
            <a:extLst>
              <a:ext uri="{909E8E84-426E-40DD-AFC4-6F175D3DCCD1}">
                <a14:hiddenFill xmlns:a14="http://schemas.microsoft.com/office/drawing/2010/main">
                  <a:solidFill>
                    <a:srgbClr val="FFFFFF"/>
                  </a:solidFill>
                </a14:hiddenFill>
              </a:ext>
            </a:extLst>
          </p:spPr>
        </p:pic>
        <p:sp>
          <p:nvSpPr>
            <p:cNvPr id="73" name="十字形 72"/>
            <p:cNvSpPr/>
            <p:nvPr/>
          </p:nvSpPr>
          <p:spPr>
            <a:xfrm rot="2700000">
              <a:off x="9662570" y="3167937"/>
              <a:ext cx="311466" cy="311465"/>
            </a:xfrm>
            <a:prstGeom prst="plus">
              <a:avLst>
                <a:gd name="adj" fmla="val 36065"/>
              </a:avLst>
            </a:prstGeom>
            <a:gradFill>
              <a:gsLst>
                <a:gs pos="0">
                  <a:srgbClr val="FF3737">
                    <a:alpha val="50000"/>
                  </a:srgbClr>
                </a:gs>
                <a:gs pos="100000">
                  <a:srgbClr val="FF3737">
                    <a:alpha val="15000"/>
                  </a:srgbClr>
                </a:gs>
              </a:gsLst>
              <a:lin ang="5400000" scaled="0"/>
            </a:gradFill>
            <a:ln w="12700" cap="flat" cmpd="sng" algn="ctr">
              <a:solidFill>
                <a:srgbClr val="C00000">
                  <a:alpha val="73000"/>
                </a:srgbClr>
              </a:solidFill>
              <a:prstDash val="solid"/>
              <a:miter lim="800000"/>
            </a:ln>
            <a:effectLst/>
          </p:spPr>
          <p:txBody>
            <a:bodyPr rtlCol="0" anchor="ctr"/>
            <a:lstStyle/>
            <a:p>
              <a:pPr marL="0" marR="0" lvl="0" indent="0" algn="ctr" defTabSz="816301" eaLnBrk="1" fontAlgn="auto" latinLnBrk="0" hangingPunct="1">
                <a:lnSpc>
                  <a:spcPct val="100000"/>
                </a:lnSpc>
                <a:spcBef>
                  <a:spcPts val="0"/>
                </a:spcBef>
                <a:spcAft>
                  <a:spcPts val="0"/>
                </a:spcAft>
                <a:buClrTx/>
                <a:buSzTx/>
                <a:buFontTx/>
                <a:buNone/>
                <a:tabLst/>
                <a:defRPr/>
              </a:pPr>
              <a:endParaRPr kumimoji="0" lang="zh-CN" altLang="en-US" sz="600" b="1" i="0" u="none" strike="noStrike" kern="0" cap="none" spc="0" normalizeH="0" baseline="0" noProof="0">
                <a:ln>
                  <a:noFill/>
                </a:ln>
                <a:solidFill>
                  <a:schemeClr val="tx2"/>
                </a:solidFill>
                <a:effectLst/>
                <a:uLnTx/>
                <a:uFillTx/>
                <a:latin typeface="微软雅黑" panose="020B0503020204020204" pitchFamily="34" charset="-122"/>
                <a:ea typeface="微软雅黑" panose="020B0503020204020204" pitchFamily="34" charset="-122"/>
              </a:endParaRPr>
            </a:p>
          </p:txBody>
        </p:sp>
        <p:pic>
          <p:nvPicPr>
            <p:cNvPr id="74" name="Picture 8" descr="X:\华为\2019\6月\数据慧存，重新定义智能高端全闪存-赵雁凌-新\文件\link\控制器.png"/>
            <p:cNvPicPr>
              <a:picLocks noChangeAspect="1" noChangeArrowheads="1"/>
            </p:cNvPicPr>
            <p:nvPr/>
          </p:nvPicPr>
          <p:blipFill rotWithShape="1">
            <a:blip r:embed="rId8" cstate="print">
              <a:duotone>
                <a:schemeClr val="bg2">
                  <a:shade val="45000"/>
                  <a:satMod val="135000"/>
                </a:schemeClr>
                <a:prstClr val="white"/>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l="10714" r="10714"/>
            <a:stretch/>
          </p:blipFill>
          <p:spPr bwMode="auto">
            <a:xfrm>
              <a:off x="10533530" y="3651987"/>
              <a:ext cx="538027" cy="536207"/>
            </a:xfrm>
            <a:prstGeom prst="rect">
              <a:avLst/>
            </a:prstGeom>
            <a:noFill/>
            <a:extLst>
              <a:ext uri="{909E8E84-426E-40DD-AFC4-6F175D3DCCD1}">
                <a14:hiddenFill xmlns:a14="http://schemas.microsoft.com/office/drawing/2010/main">
                  <a:solidFill>
                    <a:srgbClr val="FFFFFF"/>
                  </a:solidFill>
                </a14:hiddenFill>
              </a:ext>
            </a:extLst>
          </p:spPr>
        </p:pic>
        <p:sp>
          <p:nvSpPr>
            <p:cNvPr id="75" name="十字形 74"/>
            <p:cNvSpPr/>
            <p:nvPr/>
          </p:nvSpPr>
          <p:spPr>
            <a:xfrm rot="2700000">
              <a:off x="10781175" y="3894804"/>
              <a:ext cx="311466" cy="311465"/>
            </a:xfrm>
            <a:prstGeom prst="plus">
              <a:avLst>
                <a:gd name="adj" fmla="val 36065"/>
              </a:avLst>
            </a:prstGeom>
            <a:gradFill>
              <a:gsLst>
                <a:gs pos="0">
                  <a:srgbClr val="FF3737">
                    <a:alpha val="50000"/>
                  </a:srgbClr>
                </a:gs>
                <a:gs pos="100000">
                  <a:srgbClr val="FF3737">
                    <a:alpha val="15000"/>
                  </a:srgbClr>
                </a:gs>
              </a:gsLst>
              <a:lin ang="5400000" scaled="0"/>
            </a:gradFill>
            <a:ln w="12700" cap="flat" cmpd="sng" algn="ctr">
              <a:solidFill>
                <a:srgbClr val="C00000">
                  <a:alpha val="73000"/>
                </a:srgbClr>
              </a:solidFill>
              <a:prstDash val="solid"/>
              <a:miter lim="800000"/>
            </a:ln>
            <a:effectLst/>
          </p:spPr>
          <p:txBody>
            <a:bodyPr rtlCol="0" anchor="ctr"/>
            <a:lstStyle/>
            <a:p>
              <a:pPr marL="0" marR="0" lvl="0" indent="0" algn="ctr" defTabSz="816301" eaLnBrk="1" fontAlgn="auto" latinLnBrk="0" hangingPunct="1">
                <a:lnSpc>
                  <a:spcPct val="100000"/>
                </a:lnSpc>
                <a:spcBef>
                  <a:spcPts val="0"/>
                </a:spcBef>
                <a:spcAft>
                  <a:spcPts val="0"/>
                </a:spcAft>
                <a:buClrTx/>
                <a:buSzTx/>
                <a:buFontTx/>
                <a:buNone/>
                <a:tabLst/>
                <a:defRPr/>
              </a:pPr>
              <a:endParaRPr kumimoji="0" lang="zh-CN" altLang="en-US" sz="600" b="1" i="0" u="none" strike="noStrike" kern="0" cap="none" spc="0" normalizeH="0" baseline="0" noProof="0">
                <a:ln>
                  <a:noFill/>
                </a:ln>
                <a:solidFill>
                  <a:schemeClr val="tx2"/>
                </a:solidFill>
                <a:effectLst/>
                <a:uLnTx/>
                <a:uFillTx/>
                <a:latin typeface="微软雅黑" panose="020B0503020204020204" pitchFamily="34" charset="-122"/>
                <a:ea typeface="微软雅黑" panose="020B0503020204020204" pitchFamily="34" charset="-122"/>
              </a:endParaRPr>
            </a:p>
          </p:txBody>
        </p:sp>
        <p:cxnSp>
          <p:nvCxnSpPr>
            <p:cNvPr id="76" name="直接连接符 75"/>
            <p:cNvCxnSpPr/>
            <p:nvPr/>
          </p:nvCxnSpPr>
          <p:spPr>
            <a:xfrm>
              <a:off x="10802544" y="3425571"/>
              <a:ext cx="0" cy="248321"/>
            </a:xfrm>
            <a:prstGeom prst="line">
              <a:avLst/>
            </a:prstGeom>
            <a:noFill/>
            <a:ln w="28575" cap="flat" cmpd="sng" algn="ctr">
              <a:gradFill>
                <a:gsLst>
                  <a:gs pos="0">
                    <a:sysClr val="window" lastClr="FFFFFF">
                      <a:alpha val="20000"/>
                    </a:sysClr>
                  </a:gs>
                  <a:gs pos="50000">
                    <a:sysClr val="window" lastClr="FFFFFF">
                      <a:alpha val="55000"/>
                    </a:sysClr>
                  </a:gs>
                  <a:gs pos="100000">
                    <a:sysClr val="window" lastClr="FFFFFF">
                      <a:alpha val="20000"/>
                    </a:sysClr>
                  </a:gs>
                </a:gsLst>
                <a:lin ang="5400000" scaled="0"/>
              </a:gradFill>
              <a:prstDash val="solid"/>
              <a:miter lim="800000"/>
            </a:ln>
            <a:effectLst/>
          </p:spPr>
        </p:cxnSp>
        <p:cxnSp>
          <p:nvCxnSpPr>
            <p:cNvPr id="77" name="直接连接符 76"/>
            <p:cNvCxnSpPr/>
            <p:nvPr/>
          </p:nvCxnSpPr>
          <p:spPr>
            <a:xfrm>
              <a:off x="11041143" y="3920090"/>
              <a:ext cx="562653" cy="0"/>
            </a:xfrm>
            <a:prstGeom prst="line">
              <a:avLst/>
            </a:prstGeom>
            <a:noFill/>
            <a:ln w="28575" cap="flat" cmpd="sng" algn="ctr">
              <a:gradFill flip="none" rotWithShape="1">
                <a:gsLst>
                  <a:gs pos="0">
                    <a:sysClr val="window" lastClr="FFFFFF">
                      <a:alpha val="20000"/>
                    </a:sysClr>
                  </a:gs>
                  <a:gs pos="50000">
                    <a:sysClr val="window" lastClr="FFFFFF">
                      <a:alpha val="55000"/>
                    </a:sysClr>
                  </a:gs>
                  <a:gs pos="100000">
                    <a:sysClr val="window" lastClr="FFFFFF">
                      <a:alpha val="20000"/>
                    </a:sysClr>
                  </a:gs>
                </a:gsLst>
                <a:lin ang="10800000" scaled="1"/>
                <a:tileRect/>
              </a:gradFill>
              <a:prstDash val="solid"/>
              <a:miter lim="800000"/>
            </a:ln>
            <a:effectLst/>
          </p:spPr>
        </p:cxnSp>
        <p:cxnSp>
          <p:nvCxnSpPr>
            <p:cNvPr id="78" name="直接连接符 77"/>
            <p:cNvCxnSpPr/>
            <p:nvPr/>
          </p:nvCxnSpPr>
          <p:spPr>
            <a:xfrm>
              <a:off x="11841928" y="3427141"/>
              <a:ext cx="0" cy="246750"/>
            </a:xfrm>
            <a:prstGeom prst="line">
              <a:avLst/>
            </a:prstGeom>
            <a:noFill/>
            <a:ln w="28575" cap="flat" cmpd="sng" algn="ctr">
              <a:gradFill>
                <a:gsLst>
                  <a:gs pos="0">
                    <a:sysClr val="window" lastClr="FFFFFF">
                      <a:alpha val="20000"/>
                    </a:sysClr>
                  </a:gs>
                  <a:gs pos="50000">
                    <a:sysClr val="window" lastClr="FFFFFF">
                      <a:alpha val="55000"/>
                    </a:sysClr>
                  </a:gs>
                  <a:gs pos="100000">
                    <a:sysClr val="window" lastClr="FFFFFF">
                      <a:alpha val="20000"/>
                    </a:sysClr>
                  </a:gs>
                </a:gsLst>
                <a:lin ang="5400000" scaled="0"/>
              </a:gradFill>
              <a:prstDash val="solid"/>
              <a:miter lim="800000"/>
            </a:ln>
            <a:effectLst/>
          </p:spPr>
        </p:cxnSp>
        <p:cxnSp>
          <p:nvCxnSpPr>
            <p:cNvPr id="79" name="直接连接符 78"/>
            <p:cNvCxnSpPr/>
            <p:nvPr/>
          </p:nvCxnSpPr>
          <p:spPr>
            <a:xfrm flipV="1">
              <a:off x="11031713" y="3284123"/>
              <a:ext cx="584654" cy="407057"/>
            </a:xfrm>
            <a:prstGeom prst="line">
              <a:avLst/>
            </a:prstGeom>
            <a:noFill/>
            <a:ln w="28575" cap="flat" cmpd="sng" algn="ctr">
              <a:gradFill flip="none" rotWithShape="1">
                <a:gsLst>
                  <a:gs pos="0">
                    <a:sysClr val="window" lastClr="FFFFFF">
                      <a:alpha val="20000"/>
                    </a:sysClr>
                  </a:gs>
                  <a:gs pos="50000">
                    <a:sysClr val="window" lastClr="FFFFFF">
                      <a:alpha val="55000"/>
                    </a:sysClr>
                  </a:gs>
                  <a:gs pos="100000">
                    <a:sysClr val="window" lastClr="FFFFFF">
                      <a:alpha val="20000"/>
                    </a:sysClr>
                  </a:gs>
                </a:gsLst>
                <a:lin ang="10800000" scaled="1"/>
                <a:tileRect/>
              </a:gradFill>
              <a:prstDash val="solid"/>
              <a:miter lim="800000"/>
            </a:ln>
            <a:effectLst/>
          </p:spPr>
        </p:cxnSp>
        <p:cxnSp>
          <p:nvCxnSpPr>
            <p:cNvPr id="80" name="直接连接符 79"/>
            <p:cNvCxnSpPr/>
            <p:nvPr/>
          </p:nvCxnSpPr>
          <p:spPr>
            <a:xfrm flipH="1" flipV="1">
              <a:off x="11031713" y="3284123"/>
              <a:ext cx="584654" cy="407057"/>
            </a:xfrm>
            <a:prstGeom prst="line">
              <a:avLst/>
            </a:prstGeom>
            <a:noFill/>
            <a:ln w="28575" cap="flat" cmpd="sng" algn="ctr">
              <a:gradFill flip="none" rotWithShape="1">
                <a:gsLst>
                  <a:gs pos="0">
                    <a:sysClr val="window" lastClr="FFFFFF">
                      <a:alpha val="20000"/>
                    </a:sysClr>
                  </a:gs>
                  <a:gs pos="50000">
                    <a:sysClr val="window" lastClr="FFFFFF">
                      <a:alpha val="55000"/>
                    </a:sysClr>
                  </a:gs>
                  <a:gs pos="100000">
                    <a:sysClr val="window" lastClr="FFFFFF">
                      <a:alpha val="20000"/>
                    </a:sysClr>
                  </a:gs>
                </a:gsLst>
                <a:lin ang="10800000" scaled="1"/>
                <a:tileRect/>
              </a:gradFill>
              <a:prstDash val="solid"/>
              <a:miter lim="800000"/>
            </a:ln>
            <a:effectLst/>
          </p:spPr>
        </p:cxnSp>
        <p:pic>
          <p:nvPicPr>
            <p:cNvPr id="81" name="Picture 8" descr="X:\华为\2019\6月\数据慧存，重新定义智能高端全闪存-赵雁凌-新\文件\link\控制器.png"/>
            <p:cNvPicPr>
              <a:picLocks noChangeAspect="1" noChangeArrowheads="1"/>
            </p:cNvPicPr>
            <p:nvPr/>
          </p:nvPicPr>
          <p:blipFill rotWithShape="1">
            <a:blip r:embed="rId9" cstate="print">
              <a:duotone>
                <a:schemeClr val="bg2">
                  <a:shade val="45000"/>
                  <a:satMod val="135000"/>
                </a:schemeClr>
                <a:prstClr val="white"/>
              </a:duotone>
              <a:extLst>
                <a:ext uri="{BEBA8EAE-BF5A-486C-A8C5-ECC9F3942E4B}">
                  <a14:imgProps xmlns:a14="http://schemas.microsoft.com/office/drawing/2010/main">
                    <a14:imgLayer r:embed="rId7">
                      <a14:imgEffect>
                        <a14:brightnessContrast bright="-40000" contrast="20000"/>
                      </a14:imgEffect>
                    </a14:imgLayer>
                  </a14:imgProps>
                </a:ext>
                <a:ext uri="{28A0092B-C50C-407E-A947-70E740481C1C}">
                  <a14:useLocalDpi xmlns:a14="http://schemas.microsoft.com/office/drawing/2010/main" val="0"/>
                </a:ext>
              </a:extLst>
            </a:blip>
            <a:srcRect l="10714" r="10714"/>
            <a:stretch/>
          </p:blipFill>
          <p:spPr bwMode="auto">
            <a:xfrm>
              <a:off x="10533530" y="2914359"/>
              <a:ext cx="538027" cy="536207"/>
            </a:xfrm>
            <a:prstGeom prst="rect">
              <a:avLst/>
            </a:prstGeom>
            <a:noFill/>
            <a:extLst>
              <a:ext uri="{909E8E84-426E-40DD-AFC4-6F175D3DCCD1}">
                <a14:hiddenFill xmlns:a14="http://schemas.microsoft.com/office/drawing/2010/main">
                  <a:solidFill>
                    <a:srgbClr val="FFFFFF"/>
                  </a:solidFill>
                </a14:hiddenFill>
              </a:ext>
            </a:extLst>
          </p:spPr>
        </p:pic>
        <p:sp>
          <p:nvSpPr>
            <p:cNvPr id="82" name="十字形 81"/>
            <p:cNvSpPr/>
            <p:nvPr/>
          </p:nvSpPr>
          <p:spPr>
            <a:xfrm rot="2700000">
              <a:off x="10779546" y="3165120"/>
              <a:ext cx="311466" cy="311465"/>
            </a:xfrm>
            <a:prstGeom prst="plus">
              <a:avLst>
                <a:gd name="adj" fmla="val 36065"/>
              </a:avLst>
            </a:prstGeom>
            <a:gradFill>
              <a:gsLst>
                <a:gs pos="0">
                  <a:srgbClr val="FF3737">
                    <a:alpha val="50000"/>
                  </a:srgbClr>
                </a:gs>
                <a:gs pos="100000">
                  <a:srgbClr val="FF3737">
                    <a:alpha val="15000"/>
                  </a:srgbClr>
                </a:gs>
              </a:gsLst>
              <a:lin ang="5400000" scaled="0"/>
            </a:gradFill>
            <a:ln w="12700" cap="flat" cmpd="sng" algn="ctr">
              <a:solidFill>
                <a:srgbClr val="C00000">
                  <a:alpha val="73000"/>
                </a:srgbClr>
              </a:solidFill>
              <a:prstDash val="solid"/>
              <a:miter lim="800000"/>
            </a:ln>
            <a:effectLst/>
          </p:spPr>
          <p:txBody>
            <a:bodyPr rtlCol="0" anchor="ctr"/>
            <a:lstStyle/>
            <a:p>
              <a:pPr marL="0" marR="0" lvl="0" indent="0" algn="ctr" defTabSz="816301" eaLnBrk="1" fontAlgn="auto" latinLnBrk="0" hangingPunct="1">
                <a:lnSpc>
                  <a:spcPct val="100000"/>
                </a:lnSpc>
                <a:spcBef>
                  <a:spcPts val="0"/>
                </a:spcBef>
                <a:spcAft>
                  <a:spcPts val="0"/>
                </a:spcAft>
                <a:buClrTx/>
                <a:buSzTx/>
                <a:buFontTx/>
                <a:buNone/>
                <a:tabLst/>
                <a:defRPr/>
              </a:pPr>
              <a:endParaRPr kumimoji="0" lang="zh-CN" altLang="en-US" sz="600" b="1" i="0" u="none" strike="noStrike" kern="0" cap="none" spc="0" normalizeH="0" baseline="0" noProof="0">
                <a:ln>
                  <a:noFill/>
                </a:ln>
                <a:solidFill>
                  <a:schemeClr val="tx2"/>
                </a:solidFill>
                <a:effectLst/>
                <a:uLnTx/>
                <a:uFillTx/>
                <a:latin typeface="微软雅黑" panose="020B0503020204020204" pitchFamily="34" charset="-122"/>
                <a:ea typeface="微软雅黑" panose="020B0503020204020204" pitchFamily="34" charset="-122"/>
              </a:endParaRPr>
            </a:p>
          </p:txBody>
        </p:sp>
        <p:cxnSp>
          <p:nvCxnSpPr>
            <p:cNvPr id="83" name="直接连接符 82"/>
            <p:cNvCxnSpPr/>
            <p:nvPr/>
          </p:nvCxnSpPr>
          <p:spPr>
            <a:xfrm>
              <a:off x="9685565" y="3576964"/>
              <a:ext cx="1116976" cy="0"/>
            </a:xfrm>
            <a:prstGeom prst="line">
              <a:avLst/>
            </a:prstGeom>
            <a:noFill/>
            <a:ln w="28575" cap="flat" cmpd="sng" algn="ctr">
              <a:gradFill flip="none" rotWithShape="1">
                <a:gsLst>
                  <a:gs pos="0">
                    <a:sysClr val="window" lastClr="FFFFFF">
                      <a:alpha val="20000"/>
                    </a:sysClr>
                  </a:gs>
                  <a:gs pos="50000">
                    <a:sysClr val="window" lastClr="FFFFFF">
                      <a:alpha val="55000"/>
                    </a:sysClr>
                  </a:gs>
                  <a:gs pos="100000">
                    <a:sysClr val="window" lastClr="FFFFFF">
                      <a:alpha val="20000"/>
                    </a:sysClr>
                  </a:gs>
                </a:gsLst>
                <a:lin ang="10800000" scaled="1"/>
                <a:tileRect/>
              </a:gradFill>
              <a:prstDash val="solid"/>
              <a:miter lim="800000"/>
            </a:ln>
            <a:effectLst/>
          </p:spPr>
        </p:cxnSp>
        <p:sp>
          <p:nvSpPr>
            <p:cNvPr id="84" name="圆角矩形 83"/>
            <p:cNvSpPr/>
            <p:nvPr/>
          </p:nvSpPr>
          <p:spPr>
            <a:xfrm>
              <a:off x="8229796" y="2704244"/>
              <a:ext cx="1858812" cy="1702061"/>
            </a:xfrm>
            <a:prstGeom prst="roundRect">
              <a:avLst>
                <a:gd name="adj" fmla="val 10405"/>
              </a:avLst>
            </a:prstGeom>
            <a:noFill/>
            <a:ln w="12700" cap="flat" cmpd="sng" algn="ctr">
              <a:solidFill>
                <a:schemeClr val="bg1">
                  <a:lumMod val="50000"/>
                  <a:alpha val="73000"/>
                </a:schemeClr>
              </a:solidFill>
              <a:prstDash val="solid"/>
              <a:miter lim="800000"/>
            </a:ln>
            <a:effectLst/>
          </p:spPr>
          <p:txBody>
            <a:bodyPr rtlCol="0" anchor="ctr"/>
            <a:lstStyle/>
            <a:p>
              <a:pPr marL="0" marR="0" lvl="0" indent="0" algn="ctr" defTabSz="816301" eaLnBrk="1" fontAlgn="auto" latinLnBrk="0" hangingPunct="1">
                <a:lnSpc>
                  <a:spcPct val="100000"/>
                </a:lnSpc>
                <a:spcBef>
                  <a:spcPts val="0"/>
                </a:spcBef>
                <a:spcAft>
                  <a:spcPts val="0"/>
                </a:spcAft>
                <a:buClrTx/>
                <a:buSzTx/>
                <a:buFontTx/>
                <a:buNone/>
                <a:tabLst/>
                <a:defRPr/>
              </a:pPr>
              <a:endParaRPr kumimoji="0" lang="zh-CN" altLang="en-US" sz="600" b="1" i="0" u="none" strike="noStrike" kern="0" cap="none" spc="0" normalizeH="0" baseline="0" noProof="0">
                <a:ln>
                  <a:noFill/>
                </a:ln>
                <a:solidFill>
                  <a:schemeClr val="tx2"/>
                </a:solidFill>
                <a:effectLst/>
                <a:uLnTx/>
                <a:uFillTx/>
                <a:latin typeface="微软雅黑" panose="020B0503020204020204" pitchFamily="34" charset="-122"/>
                <a:ea typeface="微软雅黑" panose="020B0503020204020204" pitchFamily="34" charset="-122"/>
              </a:endParaRPr>
            </a:p>
          </p:txBody>
        </p:sp>
        <p:sp>
          <p:nvSpPr>
            <p:cNvPr id="85" name="圆角矩形 84"/>
            <p:cNvSpPr/>
            <p:nvPr/>
          </p:nvSpPr>
          <p:spPr>
            <a:xfrm>
              <a:off x="10357623" y="2704244"/>
              <a:ext cx="1858812" cy="1702061"/>
            </a:xfrm>
            <a:prstGeom prst="roundRect">
              <a:avLst>
                <a:gd name="adj" fmla="val 10405"/>
              </a:avLst>
            </a:prstGeom>
            <a:noFill/>
            <a:ln w="12700" cap="flat" cmpd="sng" algn="ctr">
              <a:solidFill>
                <a:schemeClr val="bg1">
                  <a:lumMod val="50000"/>
                  <a:alpha val="73000"/>
                </a:schemeClr>
              </a:solidFill>
              <a:prstDash val="solid"/>
              <a:miter lim="800000"/>
            </a:ln>
            <a:effectLst/>
          </p:spPr>
          <p:txBody>
            <a:bodyPr rtlCol="0" anchor="ctr"/>
            <a:lstStyle/>
            <a:p>
              <a:pPr marL="0" marR="0" lvl="0" indent="0" algn="ctr" defTabSz="816301" eaLnBrk="1" fontAlgn="auto" latinLnBrk="0" hangingPunct="1">
                <a:lnSpc>
                  <a:spcPct val="100000"/>
                </a:lnSpc>
                <a:spcBef>
                  <a:spcPts val="0"/>
                </a:spcBef>
                <a:spcAft>
                  <a:spcPts val="0"/>
                </a:spcAft>
                <a:buClrTx/>
                <a:buSzTx/>
                <a:buFontTx/>
                <a:buNone/>
                <a:tabLst/>
                <a:defRPr/>
              </a:pPr>
              <a:endParaRPr kumimoji="0" lang="zh-CN" altLang="en-US" sz="600" b="1" i="0" u="none" strike="noStrike" kern="0" cap="none" spc="0" normalizeH="0" baseline="0" noProof="0">
                <a:ln>
                  <a:noFill/>
                </a:ln>
                <a:solidFill>
                  <a:schemeClr val="tx2"/>
                </a:solidFill>
                <a:effectLst/>
                <a:uLnTx/>
                <a:uFillTx/>
                <a:latin typeface="微软雅黑" panose="020B0503020204020204" pitchFamily="34" charset="-122"/>
                <a:ea typeface="微软雅黑" panose="020B0503020204020204" pitchFamily="34" charset="-122"/>
              </a:endParaRPr>
            </a:p>
          </p:txBody>
        </p:sp>
      </p:grpSp>
      <p:sp>
        <p:nvSpPr>
          <p:cNvPr id="86" name="文本框 85"/>
          <p:cNvSpPr txBox="1"/>
          <p:nvPr/>
        </p:nvSpPr>
        <p:spPr>
          <a:xfrm>
            <a:off x="8851982" y="2084000"/>
            <a:ext cx="2363225" cy="365434"/>
          </a:xfrm>
          <a:prstGeom prst="rect">
            <a:avLst/>
          </a:prstGeom>
          <a:ln w="3175">
            <a:miter lim="400000"/>
          </a:ln>
        </p:spPr>
        <p:txBody>
          <a:bodyPr wrap="none" lIns="28550" tIns="28550" rIns="28550" bIns="28550" anchor="ctr">
            <a:spAutoFit/>
          </a:bodyPr>
          <a:lstStyle>
            <a:defPPr>
              <a:defRPr lang="en-US"/>
            </a:defPPr>
            <a:lvl1pPr algn="ctr" defTabSz="685800" fontAlgn="base">
              <a:spcBef>
                <a:spcPct val="0"/>
              </a:spcBef>
              <a:spcAft>
                <a:spcPct val="0"/>
              </a:spcAft>
              <a:defRPr sz="2000">
                <a:gradFill flip="none" rotWithShape="1">
                  <a:gsLst>
                    <a:gs pos="13000">
                      <a:srgbClr val="FFE89F"/>
                    </a:gs>
                    <a:gs pos="67000">
                      <a:srgbClr val="FFC000"/>
                    </a:gs>
                  </a:gsLst>
                  <a:lin ang="5400000" scaled="1"/>
                  <a:tileRect/>
                </a:gradFill>
                <a:effectLst>
                  <a:outerShdw blurRad="38100" dist="38100" dir="2700000" algn="tl">
                    <a:srgbClr val="000000">
                      <a:alpha val="43137"/>
                    </a:srgbClr>
                  </a:outerShdw>
                </a:effectLst>
                <a:ea typeface="微软雅黑" pitchFamily="34" charset="-122"/>
                <a:cs typeface="Arial" pitchFamily="34" charset="0"/>
              </a:defRPr>
            </a:lvl1pPr>
          </a:lstStyle>
          <a:p>
            <a:r>
              <a:rPr lang="en-US" altLang="zh-CN" dirty="0"/>
              <a:t>Tolerance 7 Out of 8</a:t>
            </a:r>
          </a:p>
        </p:txBody>
      </p:sp>
      <p:cxnSp>
        <p:nvCxnSpPr>
          <p:cNvPr id="93" name="直接连接符 92"/>
          <p:cNvCxnSpPr/>
          <p:nvPr/>
        </p:nvCxnSpPr>
        <p:spPr>
          <a:xfrm>
            <a:off x="7826515" y="1805120"/>
            <a:ext cx="0" cy="3240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624653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矩形 89"/>
          <p:cNvSpPr/>
          <p:nvPr/>
        </p:nvSpPr>
        <p:spPr>
          <a:xfrm>
            <a:off x="4865938" y="1900725"/>
            <a:ext cx="6890417" cy="3520974"/>
          </a:xfrm>
          <a:prstGeom prst="rect">
            <a:avLst/>
          </a:prstGeom>
          <a:solidFill>
            <a:sysClr val="window" lastClr="FFFFFF">
              <a:lumMod val="95000"/>
              <a:alpha val="12000"/>
            </a:sysClr>
          </a:solidFill>
          <a:ln w="12700" cap="flat" cmpd="sng" algn="ctr">
            <a:noFill/>
            <a:prstDash val="solid"/>
            <a:miter lim="800000"/>
          </a:ln>
          <a:effectLst/>
        </p:spPr>
        <p:txBody>
          <a:bodyPr lIns="68522" tIns="34260" rIns="68522" bIns="34260" rtlCol="0" anchor="ctr"/>
          <a:lstStyle/>
          <a:p>
            <a:pPr defTabSz="685526">
              <a:defRPr/>
            </a:pPr>
            <a:endParaRPr lang="zh-CN" altLang="en-US" sz="1349" kern="0" dirty="0">
              <a:solidFill>
                <a:prstClr val="white"/>
              </a:solidFill>
              <a:latin typeface="+mj-lt"/>
              <a:ea typeface="微软雅黑" panose="020B0503020204020204" pitchFamily="34" charset="-122"/>
              <a:cs typeface="Arial" panose="020B0604020202020204" pitchFamily="34" charset="0"/>
            </a:endParaRPr>
          </a:p>
        </p:txBody>
      </p:sp>
      <p:sp>
        <p:nvSpPr>
          <p:cNvPr id="125" name="矩形 124"/>
          <p:cNvSpPr/>
          <p:nvPr/>
        </p:nvSpPr>
        <p:spPr>
          <a:xfrm>
            <a:off x="471858" y="1900725"/>
            <a:ext cx="4120242" cy="3520974"/>
          </a:xfrm>
          <a:prstGeom prst="rect">
            <a:avLst/>
          </a:prstGeom>
          <a:solidFill>
            <a:sysClr val="window" lastClr="FFFFFF">
              <a:lumMod val="95000"/>
              <a:alpha val="12000"/>
            </a:sysClr>
          </a:solidFill>
          <a:ln w="12700" cap="flat" cmpd="sng" algn="ctr">
            <a:noFill/>
            <a:prstDash val="solid"/>
            <a:miter lim="800000"/>
          </a:ln>
          <a:effectLst/>
        </p:spPr>
        <p:txBody>
          <a:bodyPr lIns="68522" tIns="34260" rIns="68522" bIns="34260" rtlCol="0" anchor="ctr"/>
          <a:lstStyle/>
          <a:p>
            <a:pPr defTabSz="685526">
              <a:defRPr/>
            </a:pPr>
            <a:endParaRPr lang="zh-CN" altLang="en-US" sz="1349" kern="0" dirty="0">
              <a:solidFill>
                <a:prstClr val="white"/>
              </a:solidFill>
              <a:latin typeface="+mj-lt"/>
              <a:ea typeface="微软雅黑" panose="020B0503020204020204" pitchFamily="34" charset="-122"/>
              <a:cs typeface="Arial" panose="020B0604020202020204" pitchFamily="34" charset="0"/>
            </a:endParaRPr>
          </a:p>
        </p:txBody>
      </p:sp>
      <p:sp>
        <p:nvSpPr>
          <p:cNvPr id="3" name="矩形 2"/>
          <p:cNvSpPr/>
          <p:nvPr/>
        </p:nvSpPr>
        <p:spPr>
          <a:xfrm>
            <a:off x="471857" y="331956"/>
            <a:ext cx="11867406" cy="523220"/>
          </a:xfrm>
          <a:prstGeom prst="rect">
            <a:avLst/>
          </a:prstGeom>
        </p:spPr>
        <p:txBody>
          <a:bodyPr wrap="square">
            <a:spAutoFit/>
          </a:bodyPr>
          <a:lstStyle/>
          <a:p>
            <a:r>
              <a:rPr lang="en-US" altLang="zh-CN" sz="2800" dirty="0" err="1">
                <a:solidFill>
                  <a:schemeClr val="tx2"/>
                </a:solidFill>
                <a:ea typeface="微软雅黑" panose="020B0503020204020204" pitchFamily="34" charset="-122"/>
                <a:cs typeface="Times New Roman" panose="02020603050405020304" pitchFamily="18" charset="0"/>
              </a:rPr>
              <a:t>OceanStor</a:t>
            </a:r>
            <a:r>
              <a:rPr lang="en-US" altLang="zh-CN" sz="2800" dirty="0">
                <a:solidFill>
                  <a:schemeClr val="tx2"/>
                </a:solidFill>
                <a:ea typeface="微软雅黑" panose="020B0503020204020204" pitchFamily="34" charset="-122"/>
                <a:cs typeface="Times New Roman" panose="02020603050405020304" pitchFamily="18" charset="0"/>
              </a:rPr>
              <a:t> Distributed Storage: New Horizon of Capacity for Big Data</a:t>
            </a:r>
          </a:p>
        </p:txBody>
      </p:sp>
      <p:grpSp>
        <p:nvGrpSpPr>
          <p:cNvPr id="2" name="组合 1"/>
          <p:cNvGrpSpPr/>
          <p:nvPr/>
        </p:nvGrpSpPr>
        <p:grpSpPr>
          <a:xfrm>
            <a:off x="4956498" y="2467296"/>
            <a:ext cx="3284847" cy="2551720"/>
            <a:chOff x="7541585" y="2726705"/>
            <a:chExt cx="3284847" cy="2077152"/>
          </a:xfrm>
        </p:grpSpPr>
        <p:sp>
          <p:nvSpPr>
            <p:cNvPr id="48" name="Shape 738"/>
            <p:cNvSpPr/>
            <p:nvPr/>
          </p:nvSpPr>
          <p:spPr>
            <a:xfrm flipH="1">
              <a:off x="9530617" y="2726705"/>
              <a:ext cx="1227851" cy="365434"/>
            </a:xfrm>
            <a:prstGeom prst="rect">
              <a:avLst/>
            </a:prstGeom>
            <a:ln w="3175">
              <a:miter lim="400000"/>
            </a:ln>
            <a:extLst>
              <a:ext uri="{C572A759-6A51-4108-AA02-DFA0A04FC94B}">
                <ma14:wrappingTextBoxFlag xmlns="" xmlns:ma14="http://schemas.microsoft.com/office/mac/drawingml/2011/main" val="1"/>
              </a:ext>
            </a:extLst>
          </p:spPr>
          <p:txBody>
            <a:bodyPr wrap="none" lIns="28550" tIns="28550" rIns="28550" bIns="28550" anchor="ctr">
              <a:spAutoFit/>
            </a:bodyPr>
            <a:lstStyle>
              <a:lvl1pPr algn="ctr">
                <a:defRPr sz="3000">
                  <a:solidFill>
                    <a:srgbClr val="FFFFFF"/>
                  </a:solidFill>
                  <a:latin typeface="Microsoft YaHei"/>
                  <a:ea typeface="Microsoft YaHei"/>
                  <a:cs typeface="Microsoft YaHei"/>
                  <a:sym typeface="Microsoft YaHei"/>
                </a:defRPr>
              </a:lvl1pPr>
            </a:lstStyle>
            <a:p>
              <a:pPr defTabSz="685800" fontAlgn="base">
                <a:spcBef>
                  <a:spcPct val="0"/>
                </a:spcBef>
                <a:spcAft>
                  <a:spcPct val="0"/>
                </a:spcAft>
                <a:defRPr sz="1800">
                  <a:solidFill>
                    <a:srgbClr val="000000"/>
                  </a:solidFill>
                </a:defRPr>
              </a:pPr>
              <a:r>
                <a:rPr lang="en-US" sz="2000" dirty="0">
                  <a:gradFill flip="none" rotWithShape="1">
                    <a:gsLst>
                      <a:gs pos="13000">
                        <a:srgbClr val="FFE89F"/>
                      </a:gs>
                      <a:gs pos="67000">
                        <a:srgbClr val="FFC000"/>
                      </a:gs>
                    </a:gsLst>
                    <a:lin ang="5400000" scaled="1"/>
                    <a:tileRect/>
                  </a:gradFill>
                  <a:effectLst>
                    <a:outerShdw blurRad="38100" dist="38100" dir="2700000" algn="tl">
                      <a:srgbClr val="000000">
                        <a:alpha val="43137"/>
                      </a:srgbClr>
                    </a:outerShdw>
                  </a:effectLst>
                  <a:latin typeface="+mj-lt"/>
                  <a:ea typeface="微软雅黑" pitchFamily="34" charset="-122"/>
                  <a:cs typeface="Arial" pitchFamily="34" charset="0"/>
                  <a:sym typeface="+mn-lt"/>
                </a:rPr>
                <a:t>24Disks/U</a:t>
              </a:r>
              <a:endParaRPr sz="2000" dirty="0">
                <a:gradFill flip="none" rotWithShape="1">
                  <a:gsLst>
                    <a:gs pos="13000">
                      <a:srgbClr val="FFE89F"/>
                    </a:gs>
                    <a:gs pos="67000">
                      <a:srgbClr val="FFC000"/>
                    </a:gs>
                  </a:gsLst>
                  <a:lin ang="5400000" scaled="1"/>
                  <a:tileRect/>
                </a:gradFill>
                <a:effectLst>
                  <a:outerShdw blurRad="38100" dist="38100" dir="2700000" algn="tl">
                    <a:srgbClr val="000000">
                      <a:alpha val="43137"/>
                    </a:srgbClr>
                  </a:outerShdw>
                </a:effectLst>
                <a:latin typeface="+mj-lt"/>
                <a:ea typeface="微软雅黑" pitchFamily="34" charset="-122"/>
                <a:cs typeface="Arial" pitchFamily="34" charset="0"/>
                <a:sym typeface="+mn-lt"/>
              </a:endParaRPr>
            </a:p>
          </p:txBody>
        </p:sp>
        <p:sp>
          <p:nvSpPr>
            <p:cNvPr id="50" name="Shape 741"/>
            <p:cNvSpPr/>
            <p:nvPr/>
          </p:nvSpPr>
          <p:spPr>
            <a:xfrm flipH="1">
              <a:off x="7541585" y="4423034"/>
              <a:ext cx="1111312" cy="380823"/>
            </a:xfrm>
            <a:prstGeom prst="rect">
              <a:avLst/>
            </a:prstGeom>
            <a:ln w="3175">
              <a:miter lim="400000"/>
            </a:ln>
            <a:extLst>
              <a:ext uri="{C572A759-6A51-4108-AA02-DFA0A04FC94B}">
                <ma14:wrappingTextBoxFlag xmlns="" xmlns:ma14="http://schemas.microsoft.com/office/mac/drawingml/2011/main" val="1"/>
              </a:ext>
            </a:extLst>
          </p:spPr>
          <p:txBody>
            <a:bodyPr wrap="square" lIns="28550" tIns="28550" rIns="28550" bIns="28550" anchor="ctr">
              <a:spAutoFit/>
            </a:bodyPr>
            <a:lstStyle/>
            <a:p>
              <a:pPr marL="0" marR="0" lvl="0" indent="0" algn="ctr" defTabSz="685800" eaLnBrk="1" fontAlgn="base" latinLnBrk="0" hangingPunct="1">
                <a:lnSpc>
                  <a:spcPct val="100000"/>
                </a:lnSpc>
                <a:spcBef>
                  <a:spcPct val="0"/>
                </a:spcBef>
                <a:spcAft>
                  <a:spcPct val="0"/>
                </a:spcAft>
                <a:buClrTx/>
                <a:buSzTx/>
                <a:buFontTx/>
                <a:buNone/>
                <a:tabLst/>
                <a:defRPr sz="1800"/>
              </a:pPr>
              <a:r>
                <a:rPr kumimoji="0" lang="en-US" sz="1050" i="0" u="none" strike="noStrike" kern="0" cap="none" spc="0" normalizeH="0" baseline="0" noProof="0" dirty="0">
                  <a:ln>
                    <a:noFill/>
                  </a:ln>
                  <a:solidFill>
                    <a:srgbClr val="FFFFFF"/>
                  </a:solidFill>
                  <a:uLnTx/>
                  <a:uFillTx/>
                  <a:latin typeface="+mj-lt"/>
                  <a:cs typeface="Arial" pitchFamily="34" charset="0"/>
                  <a:sym typeface="+mn-lt"/>
                </a:rPr>
                <a:t>General Purpose</a:t>
              </a:r>
            </a:p>
            <a:p>
              <a:pPr marL="0" marR="0" lvl="0" indent="0" algn="ctr" defTabSz="685800" eaLnBrk="1" fontAlgn="base" latinLnBrk="0" hangingPunct="1">
                <a:lnSpc>
                  <a:spcPct val="100000"/>
                </a:lnSpc>
                <a:spcBef>
                  <a:spcPct val="0"/>
                </a:spcBef>
                <a:spcAft>
                  <a:spcPct val="0"/>
                </a:spcAft>
                <a:buClrTx/>
                <a:buSzTx/>
                <a:buFontTx/>
                <a:buNone/>
                <a:tabLst/>
                <a:defRPr sz="1800"/>
              </a:pPr>
              <a:r>
                <a:rPr kumimoji="0" lang="en-US" sz="1050" i="0" u="none" strike="noStrike" kern="0" cap="none" spc="0" normalizeH="0" baseline="0" noProof="0" dirty="0">
                  <a:ln>
                    <a:noFill/>
                  </a:ln>
                  <a:solidFill>
                    <a:srgbClr val="FFFFFF"/>
                  </a:solidFill>
                  <a:uLnTx/>
                  <a:uFillTx/>
                  <a:latin typeface="+mj-lt"/>
                  <a:cs typeface="Arial" pitchFamily="34" charset="0"/>
                  <a:sym typeface="+mn-lt"/>
                </a:rPr>
                <a:t>Server</a:t>
              </a:r>
              <a:endParaRPr kumimoji="0" sz="1050" i="0" u="none" strike="noStrike" kern="0" cap="none" spc="0" normalizeH="0" baseline="0" noProof="0" dirty="0">
                <a:ln>
                  <a:noFill/>
                </a:ln>
                <a:solidFill>
                  <a:srgbClr val="FFFFFF"/>
                </a:solidFill>
                <a:uLnTx/>
                <a:uFillTx/>
                <a:latin typeface="+mj-lt"/>
                <a:cs typeface="Arial" pitchFamily="34" charset="0"/>
                <a:sym typeface="+mn-lt"/>
              </a:endParaRPr>
            </a:p>
          </p:txBody>
        </p:sp>
        <p:sp>
          <p:nvSpPr>
            <p:cNvPr id="51" name="Shape 748"/>
            <p:cNvSpPr/>
            <p:nvPr/>
          </p:nvSpPr>
          <p:spPr>
            <a:xfrm flipH="1">
              <a:off x="7955008" y="4017392"/>
              <a:ext cx="367403" cy="322806"/>
            </a:xfrm>
            <a:prstGeom prst="rect">
              <a:avLst/>
            </a:prstGeom>
            <a:gradFill>
              <a:gsLst>
                <a:gs pos="0">
                  <a:srgbClr val="00B0F0">
                    <a:alpha val="0"/>
                  </a:srgbClr>
                </a:gs>
                <a:gs pos="100000">
                  <a:srgbClr val="00B0F0">
                    <a:alpha val="27000"/>
                  </a:srgbClr>
                </a:gs>
              </a:gsLst>
              <a:lin ang="16200000" scaled="0"/>
            </a:gradFill>
            <a:ln w="6350">
              <a:gradFill>
                <a:gsLst>
                  <a:gs pos="0">
                    <a:srgbClr val="00FFFF"/>
                  </a:gs>
                  <a:gs pos="100000">
                    <a:srgbClr val="00FFFF">
                      <a:alpha val="0"/>
                    </a:srgbClr>
                  </a:gs>
                </a:gsLst>
                <a:lin ang="16200000" scaled="0"/>
              </a:gradFill>
              <a:miter lim="400000"/>
            </a:ln>
          </p:spPr>
          <p:txBody>
            <a:bodyPr lIns="8170" tIns="8170" rIns="8170" bIns="8170"/>
            <a:lstStyle/>
            <a:p>
              <a:pPr marL="0" marR="0" lvl="0" indent="0" defTabSz="1623021" eaLnBrk="1" fontAlgn="base" latinLnBrk="0" hangingPunct="1">
                <a:lnSpc>
                  <a:spcPct val="100000"/>
                </a:lnSpc>
                <a:spcBef>
                  <a:spcPct val="0"/>
                </a:spcBef>
                <a:spcAft>
                  <a:spcPct val="0"/>
                </a:spcAft>
                <a:buClr>
                  <a:srgbClr val="000000"/>
                </a:buClr>
                <a:buSzTx/>
                <a:buFontTx/>
                <a:buNone/>
                <a:tabLst/>
                <a:defRPr sz="400">
                  <a:uFill>
                    <a:solidFill/>
                  </a:uFill>
                </a:defRPr>
              </a:pPr>
              <a:endParaRPr kumimoji="0" sz="1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
                  <a:solidFill/>
                </a:uFill>
                <a:latin typeface="+mj-lt"/>
                <a:cs typeface="Arial" pitchFamily="34" charset="0"/>
                <a:sym typeface="+mn-lt"/>
              </a:endParaRPr>
            </a:p>
          </p:txBody>
        </p:sp>
        <p:sp>
          <p:nvSpPr>
            <p:cNvPr id="52" name="Shape 733"/>
            <p:cNvSpPr/>
            <p:nvPr/>
          </p:nvSpPr>
          <p:spPr>
            <a:xfrm flipH="1">
              <a:off x="9996925" y="3160984"/>
              <a:ext cx="367403" cy="1179213"/>
            </a:xfrm>
            <a:prstGeom prst="rect">
              <a:avLst/>
            </a:prstGeom>
            <a:gradFill>
              <a:gsLst>
                <a:gs pos="0">
                  <a:srgbClr val="FFC000">
                    <a:alpha val="0"/>
                  </a:srgbClr>
                </a:gs>
                <a:gs pos="100000">
                  <a:srgbClr val="FFC000"/>
                </a:gs>
              </a:gsLst>
              <a:lin ang="16200000" scaled="0"/>
            </a:gradFill>
            <a:ln w="6350">
              <a:gradFill>
                <a:gsLst>
                  <a:gs pos="0">
                    <a:srgbClr val="FFC000"/>
                  </a:gs>
                  <a:gs pos="100000">
                    <a:srgbClr val="FFC000">
                      <a:alpha val="0"/>
                    </a:srgbClr>
                  </a:gs>
                </a:gsLst>
                <a:lin ang="16200000" scaled="0"/>
              </a:gradFill>
              <a:miter lim="400000"/>
            </a:ln>
          </p:spPr>
          <p:txBody>
            <a:bodyPr lIns="8170" tIns="8170" rIns="8170" bIns="8170"/>
            <a:lstStyle/>
            <a:p>
              <a:pPr marL="0" marR="0" lvl="0" indent="0" defTabSz="1623021" eaLnBrk="1" fontAlgn="base" latinLnBrk="0" hangingPunct="1">
                <a:lnSpc>
                  <a:spcPct val="100000"/>
                </a:lnSpc>
                <a:spcBef>
                  <a:spcPct val="0"/>
                </a:spcBef>
                <a:spcAft>
                  <a:spcPct val="0"/>
                </a:spcAft>
                <a:buClr>
                  <a:srgbClr val="000000"/>
                </a:buClr>
                <a:buSzTx/>
                <a:buFontTx/>
                <a:buNone/>
                <a:tabLst/>
                <a:defRPr sz="400">
                  <a:uFill>
                    <a:solidFill/>
                  </a:uFill>
                </a:defRPr>
              </a:pPr>
              <a:endParaRPr kumimoji="0" sz="1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
                  <a:solidFill/>
                </a:uFill>
                <a:latin typeface="+mj-lt"/>
                <a:cs typeface="Arial" pitchFamily="34" charset="0"/>
                <a:sym typeface="+mn-lt"/>
              </a:endParaRPr>
            </a:p>
          </p:txBody>
        </p:sp>
        <p:sp>
          <p:nvSpPr>
            <p:cNvPr id="53" name="Shape 742"/>
            <p:cNvSpPr/>
            <p:nvPr/>
          </p:nvSpPr>
          <p:spPr>
            <a:xfrm flipH="1">
              <a:off x="9530617" y="4423034"/>
              <a:ext cx="1295815" cy="380823"/>
            </a:xfrm>
            <a:prstGeom prst="rect">
              <a:avLst/>
            </a:prstGeom>
            <a:ln w="3175">
              <a:miter lim="400000"/>
            </a:ln>
            <a:extLst>
              <a:ext uri="{C572A759-6A51-4108-AA02-DFA0A04FC94B}">
                <ma14:wrappingTextBoxFlag xmlns="" xmlns:ma14="http://schemas.microsoft.com/office/mac/drawingml/2011/main" val="1"/>
              </a:ext>
            </a:extLst>
          </p:spPr>
          <p:txBody>
            <a:bodyPr wrap="square" lIns="28550" tIns="28550" rIns="28550" bIns="28550" anchor="ctr">
              <a:spAutoFit/>
            </a:bodyPr>
            <a:lstStyle/>
            <a:p>
              <a:pPr marL="0" marR="0" lvl="0" indent="0" algn="ctr" defTabSz="685800" eaLnBrk="1" fontAlgn="base" latinLnBrk="0" hangingPunct="1">
                <a:lnSpc>
                  <a:spcPct val="100000"/>
                </a:lnSpc>
                <a:spcBef>
                  <a:spcPct val="0"/>
                </a:spcBef>
                <a:spcAft>
                  <a:spcPct val="0"/>
                </a:spcAft>
                <a:buClrTx/>
                <a:buSzTx/>
                <a:buFontTx/>
                <a:buNone/>
                <a:tabLst/>
                <a:defRPr sz="1800"/>
              </a:pPr>
              <a:r>
                <a:rPr kumimoji="0" lang="en-US" sz="1050" i="0" u="none" strike="noStrike" kern="0" cap="none" spc="0" normalizeH="0" baseline="0" noProof="0" dirty="0">
                  <a:ln>
                    <a:noFill/>
                  </a:ln>
                  <a:solidFill>
                    <a:srgbClr val="FFFFFF"/>
                  </a:solidFill>
                  <a:uLnTx/>
                  <a:uFillTx/>
                  <a:latin typeface="+mj-lt"/>
                  <a:cs typeface="Arial" pitchFamily="34" charset="0"/>
                  <a:sym typeface="+mn-lt"/>
                </a:rPr>
                <a:t>Huawei</a:t>
              </a:r>
              <a:r>
                <a:rPr kumimoji="0" lang="en-US" sz="1050" i="0" u="none" strike="noStrike" kern="0" cap="none" spc="0" normalizeH="0" noProof="0" dirty="0">
                  <a:ln>
                    <a:noFill/>
                  </a:ln>
                  <a:solidFill>
                    <a:srgbClr val="FFFFFF"/>
                  </a:solidFill>
                  <a:uLnTx/>
                  <a:uFillTx/>
                  <a:latin typeface="+mj-lt"/>
                  <a:cs typeface="Arial" pitchFamily="34" charset="0"/>
                  <a:sym typeface="+mn-lt"/>
                </a:rPr>
                <a:t> </a:t>
              </a:r>
              <a:r>
                <a:rPr kumimoji="0" lang="en-US" sz="1050" i="0" u="none" strike="noStrike" kern="0" cap="none" spc="0" normalizeH="0" baseline="0" noProof="0" dirty="0" err="1">
                  <a:ln>
                    <a:noFill/>
                  </a:ln>
                  <a:solidFill>
                    <a:srgbClr val="FFFFFF"/>
                  </a:solidFill>
                  <a:uLnTx/>
                  <a:uFillTx/>
                  <a:latin typeface="+mj-lt"/>
                  <a:cs typeface="Arial" pitchFamily="34" charset="0"/>
                  <a:sym typeface="+mn-lt"/>
                </a:rPr>
                <a:t>O</a:t>
              </a:r>
              <a:r>
                <a:rPr kumimoji="0" lang="en-US" altLang="zh-CN" sz="1050" i="0" u="none" strike="noStrike" kern="0" cap="none" spc="0" normalizeH="0" baseline="0" noProof="0" dirty="0" err="1">
                  <a:ln>
                    <a:noFill/>
                  </a:ln>
                  <a:solidFill>
                    <a:srgbClr val="FFFFFF"/>
                  </a:solidFill>
                  <a:uLnTx/>
                  <a:uFillTx/>
                  <a:latin typeface="+mj-lt"/>
                  <a:ea typeface="等线" panose="02010600030101010101" pitchFamily="2" charset="-122"/>
                  <a:cs typeface="Arial" pitchFamily="34" charset="0"/>
                  <a:sym typeface="+mn-lt"/>
                </a:rPr>
                <a:t>ceanStor</a:t>
              </a:r>
              <a:endParaRPr kumimoji="0" lang="en-US" sz="1050" i="0" u="none" strike="noStrike" kern="0" cap="none" spc="0" normalizeH="0" baseline="0" noProof="0" dirty="0">
                <a:ln>
                  <a:noFill/>
                </a:ln>
                <a:solidFill>
                  <a:srgbClr val="FFFFFF"/>
                </a:solidFill>
                <a:uLnTx/>
                <a:uFillTx/>
                <a:latin typeface="+mj-lt"/>
                <a:cs typeface="Arial" pitchFamily="34" charset="0"/>
                <a:sym typeface="+mn-lt"/>
              </a:endParaRPr>
            </a:p>
            <a:p>
              <a:pPr marL="0" marR="0" lvl="0" indent="0" algn="ctr" defTabSz="685800" eaLnBrk="1" fontAlgn="base" latinLnBrk="0" hangingPunct="1">
                <a:lnSpc>
                  <a:spcPct val="100000"/>
                </a:lnSpc>
                <a:spcBef>
                  <a:spcPct val="0"/>
                </a:spcBef>
                <a:spcAft>
                  <a:spcPct val="0"/>
                </a:spcAft>
                <a:buClrTx/>
                <a:buSzTx/>
                <a:buFontTx/>
                <a:buNone/>
                <a:tabLst/>
                <a:defRPr sz="1800"/>
              </a:pPr>
              <a:r>
                <a:rPr kumimoji="0" lang="en-US" sz="1050" i="0" u="none" strike="noStrike" kern="0" cap="none" spc="0" normalizeH="0" baseline="0" noProof="0" dirty="0">
                  <a:ln>
                    <a:noFill/>
                  </a:ln>
                  <a:solidFill>
                    <a:srgbClr val="FFFFFF"/>
                  </a:solidFill>
                  <a:uLnTx/>
                  <a:uFillTx/>
                  <a:latin typeface="+mj-lt"/>
                  <a:cs typeface="Arial" pitchFamily="34" charset="0"/>
                  <a:sym typeface="+mn-lt"/>
                </a:rPr>
                <a:t>P</a:t>
              </a:r>
              <a:r>
                <a:rPr kumimoji="0" lang="en-US" altLang="zh-CN" sz="1050" i="0" u="none" strike="noStrike" kern="0" cap="none" spc="0" normalizeH="0" baseline="0" noProof="0" dirty="0">
                  <a:ln>
                    <a:noFill/>
                  </a:ln>
                  <a:solidFill>
                    <a:srgbClr val="FFFFFF"/>
                  </a:solidFill>
                  <a:uLnTx/>
                  <a:uFillTx/>
                  <a:latin typeface="+mj-lt"/>
                  <a:ea typeface="等线" panose="02010600030101010101" pitchFamily="2" charset="-122"/>
                  <a:cs typeface="Arial" pitchFamily="34" charset="0"/>
                  <a:sym typeface="+mn-lt"/>
                </a:rPr>
                <a:t>acific Node</a:t>
              </a:r>
              <a:endParaRPr kumimoji="0" lang="en-US" sz="1050" i="0" u="none" strike="noStrike" kern="0" cap="none" spc="0" normalizeH="0" baseline="0" noProof="0" dirty="0">
                <a:ln>
                  <a:noFill/>
                </a:ln>
                <a:solidFill>
                  <a:srgbClr val="FFFFFF"/>
                </a:solidFill>
                <a:uLnTx/>
                <a:uFillTx/>
                <a:latin typeface="+mj-lt"/>
                <a:cs typeface="Arial" pitchFamily="34" charset="0"/>
                <a:sym typeface="+mn-lt"/>
              </a:endParaRPr>
            </a:p>
          </p:txBody>
        </p:sp>
        <p:sp>
          <p:nvSpPr>
            <p:cNvPr id="54" name="Shape 741"/>
            <p:cNvSpPr/>
            <p:nvPr/>
          </p:nvSpPr>
          <p:spPr>
            <a:xfrm flipH="1">
              <a:off x="8710665" y="4423034"/>
              <a:ext cx="799032" cy="380823"/>
            </a:xfrm>
            <a:prstGeom prst="rect">
              <a:avLst/>
            </a:prstGeom>
            <a:ln w="3175">
              <a:miter lim="400000"/>
            </a:ln>
            <a:extLst>
              <a:ext uri="{C572A759-6A51-4108-AA02-DFA0A04FC94B}">
                <ma14:wrappingTextBoxFlag xmlns="" xmlns:ma14="http://schemas.microsoft.com/office/mac/drawingml/2011/main" val="1"/>
              </a:ext>
            </a:extLst>
          </p:spPr>
          <p:txBody>
            <a:bodyPr wrap="square" lIns="28550" tIns="28550" rIns="28550" bIns="28550" anchor="ctr">
              <a:spAutoFit/>
            </a:bodyPr>
            <a:lstStyle/>
            <a:p>
              <a:pPr marL="0" marR="0" lvl="0" indent="0" algn="ctr" defTabSz="685800" eaLnBrk="1" fontAlgn="base" latinLnBrk="0" hangingPunct="1">
                <a:lnSpc>
                  <a:spcPct val="100000"/>
                </a:lnSpc>
                <a:spcBef>
                  <a:spcPct val="0"/>
                </a:spcBef>
                <a:spcAft>
                  <a:spcPct val="0"/>
                </a:spcAft>
                <a:buClrTx/>
                <a:buSzTx/>
                <a:buFontTx/>
                <a:buNone/>
                <a:tabLst/>
                <a:defRPr sz="1800"/>
              </a:pPr>
              <a:r>
                <a:rPr kumimoji="0" lang="pt-BR" sz="1050" i="0" u="none" strike="noStrike" kern="0" cap="none" spc="0" normalizeH="0" baseline="0" noProof="0" dirty="0">
                  <a:ln>
                    <a:noFill/>
                  </a:ln>
                  <a:solidFill>
                    <a:srgbClr val="FFFFFF"/>
                  </a:solidFill>
                  <a:uLnTx/>
                  <a:uFillTx/>
                  <a:latin typeface="+mj-lt"/>
                  <a:cs typeface="Arial" pitchFamily="34" charset="0"/>
                  <a:sym typeface="+mn-lt"/>
                </a:rPr>
                <a:t>EMC Isilon</a:t>
              </a:r>
            </a:p>
            <a:p>
              <a:pPr marL="0" marR="0" lvl="0" indent="0" algn="ctr" defTabSz="685800" eaLnBrk="1" fontAlgn="base" latinLnBrk="0" hangingPunct="1">
                <a:lnSpc>
                  <a:spcPct val="100000"/>
                </a:lnSpc>
                <a:spcBef>
                  <a:spcPct val="0"/>
                </a:spcBef>
                <a:spcAft>
                  <a:spcPct val="0"/>
                </a:spcAft>
                <a:buClrTx/>
                <a:buSzTx/>
                <a:buFontTx/>
                <a:buNone/>
                <a:tabLst/>
                <a:defRPr sz="1800"/>
              </a:pPr>
              <a:r>
                <a:rPr kumimoji="0" lang="pt-BR" sz="1050" i="0" u="none" strike="noStrike" kern="0" cap="none" spc="0" normalizeH="0" baseline="0" noProof="0" dirty="0">
                  <a:ln>
                    <a:noFill/>
                  </a:ln>
                  <a:solidFill>
                    <a:srgbClr val="FFFFFF"/>
                  </a:solidFill>
                  <a:uLnTx/>
                  <a:uFillTx/>
                  <a:latin typeface="+mj-lt"/>
                  <a:cs typeface="Arial" pitchFamily="34" charset="0"/>
                  <a:sym typeface="+mn-lt"/>
                </a:rPr>
                <a:t>H5600</a:t>
              </a:r>
            </a:p>
          </p:txBody>
        </p:sp>
        <p:sp>
          <p:nvSpPr>
            <p:cNvPr id="55" name="Shape 748"/>
            <p:cNvSpPr/>
            <p:nvPr/>
          </p:nvSpPr>
          <p:spPr>
            <a:xfrm flipH="1">
              <a:off x="8921460" y="3428670"/>
              <a:ext cx="367403" cy="911526"/>
            </a:xfrm>
            <a:prstGeom prst="rect">
              <a:avLst/>
            </a:prstGeom>
            <a:gradFill>
              <a:gsLst>
                <a:gs pos="0">
                  <a:srgbClr val="00B0F0">
                    <a:alpha val="0"/>
                  </a:srgbClr>
                </a:gs>
                <a:gs pos="100000">
                  <a:srgbClr val="00B0F0">
                    <a:alpha val="27000"/>
                  </a:srgbClr>
                </a:gs>
              </a:gsLst>
              <a:lin ang="16200000" scaled="0"/>
            </a:gradFill>
            <a:ln w="6350">
              <a:gradFill>
                <a:gsLst>
                  <a:gs pos="0">
                    <a:srgbClr val="00FFFF"/>
                  </a:gs>
                  <a:gs pos="100000">
                    <a:srgbClr val="00FFFF">
                      <a:alpha val="0"/>
                    </a:srgbClr>
                  </a:gs>
                </a:gsLst>
                <a:lin ang="16200000" scaled="0"/>
              </a:gradFill>
              <a:miter lim="400000"/>
            </a:ln>
          </p:spPr>
          <p:txBody>
            <a:bodyPr lIns="8170" tIns="8170" rIns="8170" bIns="8170"/>
            <a:lstStyle/>
            <a:p>
              <a:pPr marL="0" marR="0" lvl="0" indent="0" defTabSz="1623021" eaLnBrk="1" fontAlgn="base" latinLnBrk="0" hangingPunct="1">
                <a:lnSpc>
                  <a:spcPct val="100000"/>
                </a:lnSpc>
                <a:spcBef>
                  <a:spcPct val="0"/>
                </a:spcBef>
                <a:spcAft>
                  <a:spcPct val="0"/>
                </a:spcAft>
                <a:buClr>
                  <a:srgbClr val="000000"/>
                </a:buClr>
                <a:buSzTx/>
                <a:buFontTx/>
                <a:buNone/>
                <a:tabLst/>
                <a:defRPr/>
              </a:pPr>
              <a:endParaRPr kumimoji="0" sz="1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
                  <a:solidFill/>
                </a:uFill>
                <a:latin typeface="+mj-lt"/>
                <a:cs typeface="Arial" pitchFamily="34" charset="0"/>
                <a:sym typeface="+mn-lt"/>
              </a:endParaRPr>
            </a:p>
          </p:txBody>
        </p:sp>
        <p:sp>
          <p:nvSpPr>
            <p:cNvPr id="56" name="Shape 738"/>
            <p:cNvSpPr/>
            <p:nvPr/>
          </p:nvSpPr>
          <p:spPr>
            <a:xfrm flipH="1">
              <a:off x="8662042" y="3136653"/>
              <a:ext cx="875189" cy="273101"/>
            </a:xfrm>
            <a:prstGeom prst="rect">
              <a:avLst/>
            </a:prstGeom>
            <a:ln w="3175">
              <a:miter lim="400000"/>
            </a:ln>
            <a:extLst>
              <a:ext uri="{C572A759-6A51-4108-AA02-DFA0A04FC94B}">
                <ma14:wrappingTextBoxFlag xmlns="" xmlns:ma14="http://schemas.microsoft.com/office/mac/drawingml/2011/main" val="1"/>
              </a:ext>
            </a:extLst>
          </p:spPr>
          <p:txBody>
            <a:bodyPr wrap="none" lIns="28550" tIns="28550" rIns="28550" bIns="28550" anchor="ctr">
              <a:spAutoFit/>
            </a:bodyPr>
            <a:lstStyle>
              <a:lvl1pPr algn="ctr">
                <a:defRPr sz="3000">
                  <a:solidFill>
                    <a:srgbClr val="FFFFFF"/>
                  </a:solidFill>
                  <a:latin typeface="Microsoft YaHei"/>
                  <a:ea typeface="Microsoft YaHei"/>
                  <a:cs typeface="Microsoft YaHei"/>
                  <a:sym typeface="Microsoft YaHei"/>
                </a:defRPr>
              </a:lvl1pPr>
            </a:lstStyle>
            <a:p>
              <a:pPr marL="0" marR="0" lvl="0" indent="0" algn="ctr" defTabSz="685800" eaLnBrk="1" fontAlgn="base" latinLnBrk="0" hangingPunct="1">
                <a:lnSpc>
                  <a:spcPct val="100000"/>
                </a:lnSpc>
                <a:spcBef>
                  <a:spcPct val="0"/>
                </a:spcBef>
                <a:spcAft>
                  <a:spcPct val="0"/>
                </a:spcAft>
                <a:buClrTx/>
                <a:buSzTx/>
                <a:buFontTx/>
                <a:buNone/>
                <a:tabLst/>
                <a:defRPr sz="1800">
                  <a:solidFill>
                    <a:srgbClr val="000000"/>
                  </a:solidFill>
                </a:defRPr>
              </a:pPr>
              <a:r>
                <a:rPr kumimoji="0" lang="en-US" sz="1400" b="0" i="0" u="none" strike="noStrike" kern="0" cap="none" spc="0" normalizeH="0" baseline="0" noProof="0" dirty="0">
                  <a:ln>
                    <a:noFill/>
                  </a:ln>
                  <a:solidFill>
                    <a:schemeClr val="tx2"/>
                  </a:solidFill>
                  <a:effectLst/>
                  <a:uLnTx/>
                  <a:uFillTx/>
                  <a:latin typeface="+mj-lt"/>
                  <a:ea typeface="微软雅黑" pitchFamily="34" charset="-122"/>
                  <a:cs typeface="Arial" pitchFamily="34" charset="0"/>
                  <a:sym typeface="+mn-lt"/>
                </a:rPr>
                <a:t>20Disks/U</a:t>
              </a:r>
            </a:p>
          </p:txBody>
        </p:sp>
        <p:sp>
          <p:nvSpPr>
            <p:cNvPr id="57" name="Shape 738"/>
            <p:cNvSpPr/>
            <p:nvPr/>
          </p:nvSpPr>
          <p:spPr>
            <a:xfrm flipH="1">
              <a:off x="7751017" y="3737534"/>
              <a:ext cx="775803" cy="273101"/>
            </a:xfrm>
            <a:prstGeom prst="rect">
              <a:avLst/>
            </a:prstGeom>
            <a:ln w="3175">
              <a:miter lim="400000"/>
            </a:ln>
            <a:extLst>
              <a:ext uri="{C572A759-6A51-4108-AA02-DFA0A04FC94B}">
                <ma14:wrappingTextBoxFlag xmlns="" xmlns:ma14="http://schemas.microsoft.com/office/mac/drawingml/2011/main" val="1"/>
              </a:ext>
            </a:extLst>
          </p:spPr>
          <p:txBody>
            <a:bodyPr wrap="none" lIns="28550" tIns="28550" rIns="28550" bIns="28550" anchor="ctr">
              <a:spAutoFit/>
            </a:bodyPr>
            <a:lstStyle>
              <a:lvl1pPr algn="ctr">
                <a:defRPr sz="3000">
                  <a:solidFill>
                    <a:srgbClr val="FFFFFF"/>
                  </a:solidFill>
                  <a:latin typeface="Microsoft YaHei"/>
                  <a:ea typeface="Microsoft YaHei"/>
                  <a:cs typeface="Microsoft YaHei"/>
                  <a:sym typeface="Microsoft YaHei"/>
                </a:defRPr>
              </a:lvl1pPr>
            </a:lstStyle>
            <a:p>
              <a:pPr marL="0" marR="0" lvl="0" indent="0" algn="ctr" defTabSz="685800" eaLnBrk="1" fontAlgn="base" latinLnBrk="0" hangingPunct="1">
                <a:lnSpc>
                  <a:spcPct val="100000"/>
                </a:lnSpc>
                <a:spcBef>
                  <a:spcPct val="0"/>
                </a:spcBef>
                <a:spcAft>
                  <a:spcPct val="0"/>
                </a:spcAft>
                <a:buClrTx/>
                <a:buSzTx/>
                <a:buFontTx/>
                <a:buNone/>
                <a:tabLst/>
                <a:defRPr sz="1800">
                  <a:solidFill>
                    <a:srgbClr val="000000"/>
                  </a:solidFill>
                </a:defRPr>
              </a:pPr>
              <a:r>
                <a:rPr kumimoji="0" lang="en-US" sz="1400" b="0" i="0" u="none" strike="noStrike" kern="0" cap="none" spc="0" normalizeH="0" baseline="0" noProof="0" dirty="0">
                  <a:ln>
                    <a:noFill/>
                  </a:ln>
                  <a:solidFill>
                    <a:schemeClr val="tx2"/>
                  </a:solidFill>
                  <a:effectLst/>
                  <a:uLnTx/>
                  <a:uFillTx/>
                  <a:latin typeface="+mj-lt"/>
                  <a:ea typeface="微软雅黑" pitchFamily="34" charset="-122"/>
                  <a:cs typeface="Arial" pitchFamily="34" charset="0"/>
                  <a:sym typeface="+mn-lt"/>
                </a:rPr>
                <a:t>9D</a:t>
              </a:r>
              <a:r>
                <a:rPr kumimoji="0" lang="en-US" altLang="zh-CN" sz="1400" b="0" i="0" u="none" strike="noStrike" kern="0" cap="none" spc="0" normalizeH="0" baseline="0" noProof="0" dirty="0">
                  <a:ln>
                    <a:noFill/>
                  </a:ln>
                  <a:solidFill>
                    <a:schemeClr val="tx2"/>
                  </a:solidFill>
                  <a:effectLst/>
                  <a:uLnTx/>
                  <a:uFillTx/>
                  <a:latin typeface="+mj-lt"/>
                  <a:ea typeface="微软雅黑" pitchFamily="34" charset="-122"/>
                  <a:cs typeface="Arial" pitchFamily="34" charset="0"/>
                  <a:sym typeface="+mn-lt"/>
                </a:rPr>
                <a:t>isks/U</a:t>
              </a:r>
              <a:endParaRPr kumimoji="0" lang="en-US" sz="1400" b="0" i="0" u="none" strike="noStrike" kern="0" cap="none" spc="0" normalizeH="0" baseline="0" noProof="0" dirty="0">
                <a:ln>
                  <a:noFill/>
                </a:ln>
                <a:solidFill>
                  <a:schemeClr val="tx2"/>
                </a:solidFill>
                <a:effectLst/>
                <a:uLnTx/>
                <a:uFillTx/>
                <a:latin typeface="+mj-lt"/>
                <a:ea typeface="微软雅黑" pitchFamily="34" charset="-122"/>
                <a:cs typeface="Arial" pitchFamily="34" charset="0"/>
                <a:sym typeface="+mn-lt"/>
              </a:endParaRPr>
            </a:p>
          </p:txBody>
        </p:sp>
        <p:cxnSp>
          <p:nvCxnSpPr>
            <p:cNvPr id="58" name="直接连接符 57"/>
            <p:cNvCxnSpPr/>
            <p:nvPr/>
          </p:nvCxnSpPr>
          <p:spPr>
            <a:xfrm>
              <a:off x="7808926" y="4350710"/>
              <a:ext cx="2700000" cy="0"/>
            </a:xfrm>
            <a:prstGeom prst="line">
              <a:avLst/>
            </a:prstGeom>
            <a:noFill/>
            <a:ln w="6350" cap="flat" cmpd="sng" algn="ctr">
              <a:solidFill>
                <a:srgbClr val="FFFFFF"/>
              </a:solidFill>
              <a:prstDash val="solid"/>
              <a:miter lim="800000"/>
            </a:ln>
            <a:effectLst/>
          </p:spPr>
        </p:cxnSp>
      </p:grpSp>
      <p:pic>
        <p:nvPicPr>
          <p:cNvPr id="44" name="图片 43"/>
          <p:cNvPicPr>
            <a:picLocks noChangeAspect="1"/>
          </p:cNvPicPr>
          <p:nvPr/>
        </p:nvPicPr>
        <p:blipFill rotWithShape="1">
          <a:blip r:embed="rId3" cstate="screen">
            <a:extLst>
              <a:ext uri="{28A0092B-C50C-407E-A947-70E740481C1C}">
                <a14:useLocalDpi xmlns:a14="http://schemas.microsoft.com/office/drawing/2010/main"/>
              </a:ext>
            </a:extLst>
          </a:blip>
          <a:srcRect l="20549" t="6182" r="15461" b="6467"/>
          <a:stretch/>
        </p:blipFill>
        <p:spPr>
          <a:xfrm>
            <a:off x="705304" y="2052101"/>
            <a:ext cx="3653351" cy="2656982"/>
          </a:xfrm>
          <a:prstGeom prst="rect">
            <a:avLst/>
          </a:prstGeom>
        </p:spPr>
      </p:pic>
      <p:sp>
        <p:nvSpPr>
          <p:cNvPr id="45" name="矩形 44"/>
          <p:cNvSpPr/>
          <p:nvPr/>
        </p:nvSpPr>
        <p:spPr>
          <a:xfrm>
            <a:off x="1358406" y="4639475"/>
            <a:ext cx="2347146" cy="379541"/>
          </a:xfrm>
          <a:prstGeom prst="rect">
            <a:avLst/>
          </a:prstGeom>
        </p:spPr>
        <p:txBody>
          <a:bodyPr wrap="square">
            <a:noAutofit/>
          </a:bodyPr>
          <a:lstStyle/>
          <a:p>
            <a:pPr algn="ctr" fontAlgn="ctr">
              <a:spcBef>
                <a:spcPct val="0"/>
              </a:spcBef>
            </a:pPr>
            <a:r>
              <a:rPr lang="en-US" altLang="zh-CN" sz="1600" dirty="0">
                <a:gradFill flip="none" rotWithShape="1">
                  <a:gsLst>
                    <a:gs pos="13000">
                      <a:srgbClr val="FFE89F"/>
                    </a:gs>
                    <a:gs pos="67000">
                      <a:srgbClr val="FFC000"/>
                    </a:gs>
                  </a:gsLst>
                  <a:lin ang="5400000" scaled="1"/>
                  <a:tileRect/>
                </a:gradFill>
                <a:ea typeface="微软雅黑" pitchFamily="34" charset="-122"/>
                <a:cs typeface="Arial" pitchFamily="34" charset="0"/>
              </a:rPr>
              <a:t>Pacific Capacity Node</a:t>
            </a:r>
          </a:p>
        </p:txBody>
      </p:sp>
      <p:sp>
        <p:nvSpPr>
          <p:cNvPr id="85" name="矩形 84"/>
          <p:cNvSpPr/>
          <p:nvPr/>
        </p:nvSpPr>
        <p:spPr>
          <a:xfrm>
            <a:off x="1358406" y="4978372"/>
            <a:ext cx="2347146" cy="379541"/>
          </a:xfrm>
          <a:prstGeom prst="rect">
            <a:avLst/>
          </a:prstGeom>
        </p:spPr>
        <p:txBody>
          <a:bodyPr wrap="square">
            <a:noAutofit/>
          </a:bodyPr>
          <a:lstStyle/>
          <a:p>
            <a:pPr algn="ctr" fontAlgn="ctr">
              <a:spcBef>
                <a:spcPct val="0"/>
              </a:spcBef>
            </a:pPr>
            <a:r>
              <a:rPr lang="en-US" altLang="zh-CN" sz="1600" dirty="0">
                <a:gradFill flip="none" rotWithShape="1">
                  <a:gsLst>
                    <a:gs pos="13000">
                      <a:srgbClr val="FFE89F"/>
                    </a:gs>
                    <a:gs pos="67000">
                      <a:srgbClr val="FFC000"/>
                    </a:gs>
                  </a:gsLst>
                  <a:lin ang="5400000" scaled="1"/>
                  <a:tileRect/>
                </a:gradFill>
                <a:ea typeface="微软雅黑" pitchFamily="34" charset="-122"/>
                <a:cs typeface="Arial" pitchFamily="34" charset="0"/>
              </a:rPr>
              <a:t>2.4PB Raw Capacity</a:t>
            </a:r>
          </a:p>
        </p:txBody>
      </p:sp>
      <p:grpSp>
        <p:nvGrpSpPr>
          <p:cNvPr id="8" name="组合 7"/>
          <p:cNvGrpSpPr/>
          <p:nvPr/>
        </p:nvGrpSpPr>
        <p:grpSpPr>
          <a:xfrm>
            <a:off x="9089883" y="2486475"/>
            <a:ext cx="2470256" cy="2447289"/>
            <a:chOff x="7801980" y="1462628"/>
            <a:chExt cx="2470256" cy="1992143"/>
          </a:xfrm>
        </p:grpSpPr>
        <p:sp>
          <p:nvSpPr>
            <p:cNvPr id="111" name="Shape 738"/>
            <p:cNvSpPr/>
            <p:nvPr/>
          </p:nvSpPr>
          <p:spPr>
            <a:xfrm flipH="1">
              <a:off x="9349878" y="1462628"/>
              <a:ext cx="570619" cy="365434"/>
            </a:xfrm>
            <a:prstGeom prst="rect">
              <a:avLst/>
            </a:prstGeom>
            <a:ln w="3175">
              <a:miter lim="400000"/>
            </a:ln>
            <a:extLst>
              <a:ext uri="{C572A759-6A51-4108-AA02-DFA0A04FC94B}">
                <ma14:wrappingTextBoxFlag xmlns="" xmlns:ma14="http://schemas.microsoft.com/office/mac/drawingml/2011/main" val="1"/>
              </a:ext>
            </a:extLst>
          </p:spPr>
          <p:txBody>
            <a:bodyPr wrap="none" lIns="28550" tIns="28550" rIns="28550" bIns="28550" anchor="ctr">
              <a:spAutoFit/>
            </a:bodyPr>
            <a:lstStyle>
              <a:lvl1pPr algn="ctr">
                <a:defRPr sz="3000">
                  <a:solidFill>
                    <a:srgbClr val="FFFFFF"/>
                  </a:solidFill>
                  <a:latin typeface="Microsoft YaHei"/>
                  <a:ea typeface="Microsoft YaHei"/>
                  <a:cs typeface="Microsoft YaHei"/>
                  <a:sym typeface="Microsoft YaHei"/>
                </a:defRPr>
              </a:lvl1pPr>
            </a:lstStyle>
            <a:p>
              <a:pPr marL="0" marR="0" lvl="0" indent="0" algn="ctr" defTabSz="685800" eaLnBrk="1" fontAlgn="base" latinLnBrk="0" hangingPunct="1">
                <a:lnSpc>
                  <a:spcPct val="100000"/>
                </a:lnSpc>
                <a:spcBef>
                  <a:spcPct val="0"/>
                </a:spcBef>
                <a:spcAft>
                  <a:spcPct val="0"/>
                </a:spcAft>
                <a:buClrTx/>
                <a:buSzTx/>
                <a:buFontTx/>
                <a:buNone/>
                <a:tabLst/>
                <a:defRPr sz="1800">
                  <a:solidFill>
                    <a:srgbClr val="000000"/>
                  </a:solidFill>
                </a:defRPr>
              </a:pPr>
              <a:r>
                <a:rPr kumimoji="0" lang="en-US" sz="2000" b="0" i="0" u="none" strike="noStrike" kern="0" cap="none" spc="0" normalizeH="0" baseline="0" noProof="0" dirty="0">
                  <a:ln>
                    <a:noFill/>
                  </a:ln>
                  <a:gradFill flip="none" rotWithShape="1">
                    <a:gsLst>
                      <a:gs pos="13000">
                        <a:srgbClr val="FFE89F"/>
                      </a:gs>
                      <a:gs pos="67000">
                        <a:srgbClr val="FFC000"/>
                      </a:gs>
                    </a:gsLst>
                    <a:lin ang="5400000" scaled="1"/>
                    <a:tileRect/>
                  </a:gradFill>
                  <a:effectLst>
                    <a:outerShdw blurRad="38100" dist="38100" dir="2700000" algn="tl">
                      <a:srgbClr val="000000">
                        <a:alpha val="43137"/>
                      </a:srgbClr>
                    </a:outerShdw>
                  </a:effectLst>
                  <a:uLnTx/>
                  <a:uFillTx/>
                  <a:latin typeface="+mn-lt"/>
                  <a:ea typeface="微软雅黑" pitchFamily="34" charset="-122"/>
                  <a:cs typeface="Arial" pitchFamily="34" charset="0"/>
                  <a:sym typeface="+mn-lt"/>
                </a:rPr>
                <a:t>92</a:t>
              </a:r>
              <a:r>
                <a:rPr kumimoji="0" lang="en-US" altLang="zh-CN" sz="2000" b="0" i="0" u="none" strike="noStrike" kern="0" cap="none" spc="0" normalizeH="0" baseline="0" noProof="0" dirty="0">
                  <a:ln>
                    <a:noFill/>
                  </a:ln>
                  <a:gradFill flip="none" rotWithShape="1">
                    <a:gsLst>
                      <a:gs pos="13000">
                        <a:srgbClr val="FFE89F"/>
                      </a:gs>
                      <a:gs pos="67000">
                        <a:srgbClr val="FFC000"/>
                      </a:gs>
                    </a:gsLst>
                    <a:lin ang="5400000" scaled="1"/>
                    <a:tileRect/>
                  </a:gradFill>
                  <a:effectLst>
                    <a:outerShdw blurRad="38100" dist="38100" dir="2700000" algn="tl">
                      <a:srgbClr val="000000">
                        <a:alpha val="43137"/>
                      </a:srgbClr>
                    </a:outerShdw>
                  </a:effectLst>
                  <a:uLnTx/>
                  <a:uFillTx/>
                  <a:latin typeface="+mn-lt"/>
                  <a:ea typeface="微软雅黑" pitchFamily="34" charset="-122"/>
                  <a:cs typeface="Arial" pitchFamily="34" charset="0"/>
                  <a:sym typeface="+mn-lt"/>
                </a:rPr>
                <a:t>%</a:t>
              </a:r>
              <a:endParaRPr kumimoji="0" sz="2000" b="0" i="0" u="none" strike="noStrike" kern="0" cap="none" spc="0" normalizeH="0" baseline="0" noProof="0" dirty="0">
                <a:ln>
                  <a:noFill/>
                </a:ln>
                <a:gradFill flip="none" rotWithShape="1">
                  <a:gsLst>
                    <a:gs pos="13000">
                      <a:srgbClr val="FFE89F"/>
                    </a:gs>
                    <a:gs pos="67000">
                      <a:srgbClr val="FFC000"/>
                    </a:gs>
                  </a:gsLst>
                  <a:lin ang="5400000" scaled="1"/>
                  <a:tileRect/>
                </a:gradFill>
                <a:effectLst>
                  <a:outerShdw blurRad="38100" dist="38100" dir="2700000" algn="tl">
                    <a:srgbClr val="000000">
                      <a:alpha val="43137"/>
                    </a:srgbClr>
                  </a:outerShdw>
                </a:effectLst>
                <a:uLnTx/>
                <a:uFillTx/>
                <a:latin typeface="+mn-lt"/>
                <a:ea typeface="微软雅黑" pitchFamily="34" charset="-122"/>
                <a:cs typeface="Arial" pitchFamily="34" charset="0"/>
                <a:sym typeface="+mn-lt"/>
              </a:endParaRPr>
            </a:p>
          </p:txBody>
        </p:sp>
        <p:sp>
          <p:nvSpPr>
            <p:cNvPr id="113" name="Shape 741"/>
            <p:cNvSpPr/>
            <p:nvPr/>
          </p:nvSpPr>
          <p:spPr>
            <a:xfrm flipH="1">
              <a:off x="7843073" y="3159273"/>
              <a:ext cx="394288" cy="219240"/>
            </a:xfrm>
            <a:prstGeom prst="rect">
              <a:avLst/>
            </a:prstGeom>
            <a:ln w="3175">
              <a:miter lim="400000"/>
            </a:ln>
            <a:extLst>
              <a:ext uri="{C572A759-6A51-4108-AA02-DFA0A04FC94B}">
                <ma14:wrappingTextBoxFlag xmlns="" xmlns:ma14="http://schemas.microsoft.com/office/mac/drawingml/2011/main" val="1"/>
              </a:ext>
            </a:extLst>
          </p:spPr>
          <p:txBody>
            <a:bodyPr wrap="none" lIns="28550" tIns="28550" rIns="28550" bIns="28550" anchor="ctr">
              <a:spAutoFit/>
            </a:bodyPr>
            <a:lstStyle/>
            <a:p>
              <a:pPr marL="0" marR="0" lvl="0" indent="0" algn="ctr" defTabSz="685800" eaLnBrk="1" fontAlgn="base" latinLnBrk="0" hangingPunct="1">
                <a:lnSpc>
                  <a:spcPct val="100000"/>
                </a:lnSpc>
                <a:spcBef>
                  <a:spcPct val="0"/>
                </a:spcBef>
                <a:spcAft>
                  <a:spcPct val="0"/>
                </a:spcAft>
                <a:buClrTx/>
                <a:buSzTx/>
                <a:buFontTx/>
                <a:buNone/>
                <a:tabLst/>
                <a:defRPr sz="1800"/>
              </a:pPr>
              <a:r>
                <a:rPr kumimoji="0" lang="en-US" sz="1050" i="0" u="none" strike="noStrike" kern="0" cap="none" spc="0" normalizeH="0" baseline="0" noProof="0" dirty="0" err="1">
                  <a:ln>
                    <a:noFill/>
                  </a:ln>
                  <a:solidFill>
                    <a:srgbClr val="FFFFFF"/>
                  </a:solidFill>
                  <a:uLnTx/>
                  <a:uFillTx/>
                  <a:latin typeface="+mj-lt"/>
                  <a:cs typeface="Arial" pitchFamily="34" charset="0"/>
                  <a:sym typeface="+mn-lt"/>
                </a:rPr>
                <a:t>C</a:t>
              </a:r>
              <a:r>
                <a:rPr kumimoji="0" lang="en-US" altLang="zh-CN" sz="1050" i="0" u="none" strike="noStrike" kern="0" cap="none" spc="0" normalizeH="0" baseline="0" noProof="0" dirty="0" err="1">
                  <a:ln>
                    <a:noFill/>
                  </a:ln>
                  <a:solidFill>
                    <a:srgbClr val="FFFFFF"/>
                  </a:solidFill>
                  <a:uLnTx/>
                  <a:uFillTx/>
                  <a:latin typeface="+mj-lt"/>
                  <a:ea typeface="等线" panose="02010600030101010101" pitchFamily="2" charset="-122"/>
                  <a:cs typeface="Arial" pitchFamily="34" charset="0"/>
                  <a:sym typeface="+mn-lt"/>
                </a:rPr>
                <a:t>eph</a:t>
              </a:r>
              <a:endParaRPr kumimoji="0" sz="1050" i="0" u="none" strike="noStrike" kern="0" cap="none" spc="0" normalizeH="0" baseline="0" noProof="0" dirty="0">
                <a:ln>
                  <a:noFill/>
                </a:ln>
                <a:solidFill>
                  <a:srgbClr val="FFFFFF"/>
                </a:solidFill>
                <a:uLnTx/>
                <a:uFillTx/>
                <a:latin typeface="+mj-lt"/>
                <a:cs typeface="Arial" pitchFamily="34" charset="0"/>
                <a:sym typeface="+mn-lt"/>
              </a:endParaRPr>
            </a:p>
          </p:txBody>
        </p:sp>
        <p:sp>
          <p:nvSpPr>
            <p:cNvPr id="114" name="Shape 748"/>
            <p:cNvSpPr/>
            <p:nvPr/>
          </p:nvSpPr>
          <p:spPr>
            <a:xfrm flipH="1">
              <a:off x="7881861" y="2676831"/>
              <a:ext cx="321743" cy="377844"/>
            </a:xfrm>
            <a:prstGeom prst="rect">
              <a:avLst/>
            </a:prstGeom>
            <a:gradFill>
              <a:gsLst>
                <a:gs pos="0">
                  <a:srgbClr val="00B0F0">
                    <a:alpha val="0"/>
                  </a:srgbClr>
                </a:gs>
                <a:gs pos="100000">
                  <a:srgbClr val="00B0F0">
                    <a:alpha val="27000"/>
                  </a:srgbClr>
                </a:gs>
              </a:gsLst>
              <a:lin ang="16200000" scaled="0"/>
            </a:gradFill>
            <a:ln w="6350">
              <a:gradFill>
                <a:gsLst>
                  <a:gs pos="0">
                    <a:srgbClr val="00FFFF"/>
                  </a:gs>
                  <a:gs pos="100000">
                    <a:srgbClr val="00FFFF">
                      <a:alpha val="0"/>
                    </a:srgbClr>
                  </a:gs>
                </a:gsLst>
                <a:lin ang="16200000" scaled="0"/>
              </a:gradFill>
              <a:miter lim="400000"/>
            </a:ln>
          </p:spPr>
          <p:txBody>
            <a:bodyPr lIns="8170" tIns="8170" rIns="8170" bIns="8170"/>
            <a:lstStyle/>
            <a:p>
              <a:pPr marL="0" marR="0" lvl="0" indent="0" defTabSz="1623021" eaLnBrk="1" fontAlgn="base" latinLnBrk="0" hangingPunct="1">
                <a:lnSpc>
                  <a:spcPct val="100000"/>
                </a:lnSpc>
                <a:spcBef>
                  <a:spcPct val="0"/>
                </a:spcBef>
                <a:spcAft>
                  <a:spcPct val="0"/>
                </a:spcAft>
                <a:buClr>
                  <a:srgbClr val="000000"/>
                </a:buClr>
                <a:buSzTx/>
                <a:buFontTx/>
                <a:buNone/>
                <a:tabLst/>
                <a:defRPr sz="400">
                  <a:uFill>
                    <a:solidFill/>
                  </a:uFill>
                </a:defRPr>
              </a:pPr>
              <a:endParaRPr kumimoji="0" sz="1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
                  <a:solidFill/>
                </a:uFill>
                <a:latin typeface="Huawei Sans" panose="020C0503030203020204" pitchFamily="34" charset="0"/>
                <a:cs typeface="Arial" pitchFamily="34" charset="0"/>
                <a:sym typeface="+mn-lt"/>
              </a:endParaRPr>
            </a:p>
          </p:txBody>
        </p:sp>
        <p:sp>
          <p:nvSpPr>
            <p:cNvPr id="115" name="Shape 733"/>
            <p:cNvSpPr/>
            <p:nvPr/>
          </p:nvSpPr>
          <p:spPr>
            <a:xfrm flipH="1">
              <a:off x="9445800" y="1969404"/>
              <a:ext cx="321743" cy="1085269"/>
            </a:xfrm>
            <a:prstGeom prst="rect">
              <a:avLst/>
            </a:prstGeom>
            <a:gradFill>
              <a:gsLst>
                <a:gs pos="0">
                  <a:srgbClr val="FFC000">
                    <a:alpha val="0"/>
                  </a:srgbClr>
                </a:gs>
                <a:gs pos="100000">
                  <a:srgbClr val="FFC000"/>
                </a:gs>
              </a:gsLst>
              <a:lin ang="16200000" scaled="0"/>
            </a:gradFill>
            <a:ln w="6350">
              <a:gradFill>
                <a:gsLst>
                  <a:gs pos="0">
                    <a:srgbClr val="FFC000"/>
                  </a:gs>
                  <a:gs pos="100000">
                    <a:srgbClr val="FFC000">
                      <a:alpha val="0"/>
                    </a:srgbClr>
                  </a:gs>
                </a:gsLst>
                <a:lin ang="16200000" scaled="0"/>
              </a:gradFill>
              <a:miter lim="400000"/>
            </a:ln>
          </p:spPr>
          <p:txBody>
            <a:bodyPr lIns="8170" tIns="8170" rIns="8170" bIns="8170"/>
            <a:lstStyle/>
            <a:p>
              <a:pPr marL="0" marR="0" lvl="0" indent="0" defTabSz="1623021" eaLnBrk="1" fontAlgn="base" latinLnBrk="0" hangingPunct="1">
                <a:lnSpc>
                  <a:spcPct val="100000"/>
                </a:lnSpc>
                <a:spcBef>
                  <a:spcPct val="0"/>
                </a:spcBef>
                <a:spcAft>
                  <a:spcPct val="0"/>
                </a:spcAft>
                <a:buClr>
                  <a:srgbClr val="000000"/>
                </a:buClr>
                <a:buSzTx/>
                <a:buFontTx/>
                <a:buNone/>
                <a:tabLst/>
                <a:defRPr sz="400">
                  <a:uFill>
                    <a:solidFill/>
                  </a:uFill>
                </a:defRPr>
              </a:pPr>
              <a:endParaRPr kumimoji="0" sz="1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
                  <a:solidFill/>
                </a:uFill>
                <a:latin typeface="Huawei Sans" panose="020C0503030203020204" pitchFamily="34" charset="0"/>
                <a:cs typeface="Arial" pitchFamily="34" charset="0"/>
                <a:sym typeface="+mn-lt"/>
              </a:endParaRPr>
            </a:p>
          </p:txBody>
        </p:sp>
        <p:sp>
          <p:nvSpPr>
            <p:cNvPr id="116" name="Shape 742"/>
            <p:cNvSpPr/>
            <p:nvPr/>
          </p:nvSpPr>
          <p:spPr>
            <a:xfrm flipH="1">
              <a:off x="9349878" y="3073948"/>
              <a:ext cx="679623" cy="380823"/>
            </a:xfrm>
            <a:prstGeom prst="rect">
              <a:avLst/>
            </a:prstGeom>
            <a:ln w="3175">
              <a:miter lim="400000"/>
            </a:ln>
            <a:extLst>
              <a:ext uri="{C572A759-6A51-4108-AA02-DFA0A04FC94B}">
                <ma14:wrappingTextBoxFlag xmlns="" xmlns:ma14="http://schemas.microsoft.com/office/mac/drawingml/2011/main" val="1"/>
              </a:ext>
            </a:extLst>
          </p:spPr>
          <p:txBody>
            <a:bodyPr wrap="none" lIns="28550" tIns="28550" rIns="28550" bIns="28550" anchor="ctr">
              <a:spAutoFit/>
            </a:bodyPr>
            <a:lstStyle/>
            <a:p>
              <a:pPr marL="0" marR="0" lvl="0" indent="0" algn="ctr" defTabSz="685800" eaLnBrk="1" fontAlgn="base" latinLnBrk="0" hangingPunct="1">
                <a:lnSpc>
                  <a:spcPct val="100000"/>
                </a:lnSpc>
                <a:spcBef>
                  <a:spcPct val="0"/>
                </a:spcBef>
                <a:spcAft>
                  <a:spcPct val="0"/>
                </a:spcAft>
                <a:buClrTx/>
                <a:buSzTx/>
                <a:buFontTx/>
                <a:buNone/>
                <a:tabLst/>
                <a:defRPr sz="1800"/>
              </a:pPr>
              <a:r>
                <a:rPr kumimoji="0" lang="en-US" sz="1050" i="0" u="none" strike="noStrike" kern="0" cap="none" spc="0" normalizeH="0" baseline="0" noProof="0" dirty="0">
                  <a:ln>
                    <a:noFill/>
                  </a:ln>
                  <a:solidFill>
                    <a:srgbClr val="FFFFFF"/>
                  </a:solidFill>
                  <a:uLnTx/>
                  <a:uFillTx/>
                  <a:latin typeface="+mj-lt"/>
                  <a:cs typeface="Arial" pitchFamily="34" charset="0"/>
                  <a:sym typeface="+mn-lt"/>
                </a:rPr>
                <a:t>Huawei</a:t>
              </a:r>
            </a:p>
            <a:p>
              <a:pPr marL="0" marR="0" lvl="0" indent="0" algn="ctr" defTabSz="685800" eaLnBrk="1" fontAlgn="base" latinLnBrk="0" hangingPunct="1">
                <a:lnSpc>
                  <a:spcPct val="100000"/>
                </a:lnSpc>
                <a:spcBef>
                  <a:spcPct val="0"/>
                </a:spcBef>
                <a:spcAft>
                  <a:spcPct val="0"/>
                </a:spcAft>
                <a:buClrTx/>
                <a:buSzTx/>
                <a:buFontTx/>
                <a:buNone/>
                <a:tabLst/>
                <a:defRPr sz="1800"/>
              </a:pPr>
              <a:r>
                <a:rPr kumimoji="0" lang="en-US" sz="1050" i="0" u="none" strike="noStrike" kern="0" cap="none" spc="0" normalizeH="0" baseline="0" noProof="0" dirty="0" err="1">
                  <a:ln>
                    <a:noFill/>
                  </a:ln>
                  <a:solidFill>
                    <a:srgbClr val="FFFFFF"/>
                  </a:solidFill>
                  <a:uLnTx/>
                  <a:uFillTx/>
                  <a:latin typeface="+mj-lt"/>
                  <a:cs typeface="Arial" pitchFamily="34" charset="0"/>
                  <a:sym typeface="+mn-lt"/>
                </a:rPr>
                <a:t>E</a:t>
              </a:r>
              <a:r>
                <a:rPr kumimoji="0" lang="en-US" altLang="zh-CN" sz="1050" i="0" u="none" strike="noStrike" kern="0" cap="none" spc="0" normalizeH="0" baseline="0" noProof="0" dirty="0" err="1">
                  <a:ln>
                    <a:noFill/>
                  </a:ln>
                  <a:solidFill>
                    <a:srgbClr val="FFFFFF"/>
                  </a:solidFill>
                  <a:uLnTx/>
                  <a:uFillTx/>
                  <a:latin typeface="+mj-lt"/>
                  <a:ea typeface="等线" panose="02010600030101010101" pitchFamily="2" charset="-122"/>
                  <a:cs typeface="Arial" pitchFamily="34" charset="0"/>
                  <a:sym typeface="+mn-lt"/>
                </a:rPr>
                <a:t>lactic</a:t>
              </a:r>
              <a:r>
                <a:rPr kumimoji="0" lang="en-US" altLang="zh-CN" sz="1050" i="0" u="none" strike="noStrike" kern="0" cap="none" spc="0" normalizeH="0" baseline="0" noProof="0" dirty="0">
                  <a:ln>
                    <a:noFill/>
                  </a:ln>
                  <a:solidFill>
                    <a:srgbClr val="FFFFFF"/>
                  </a:solidFill>
                  <a:uLnTx/>
                  <a:uFillTx/>
                  <a:latin typeface="+mj-lt"/>
                  <a:ea typeface="等线" panose="02010600030101010101" pitchFamily="2" charset="-122"/>
                  <a:cs typeface="Arial" pitchFamily="34" charset="0"/>
                  <a:sym typeface="+mn-lt"/>
                </a:rPr>
                <a:t> EC</a:t>
              </a:r>
              <a:endParaRPr kumimoji="0" lang="en-US" sz="1050" i="0" u="none" strike="noStrike" kern="0" cap="none" spc="0" normalizeH="0" baseline="0" noProof="0" dirty="0">
                <a:ln>
                  <a:noFill/>
                </a:ln>
                <a:solidFill>
                  <a:srgbClr val="FFFFFF"/>
                </a:solidFill>
                <a:uLnTx/>
                <a:uFillTx/>
                <a:latin typeface="+mj-lt"/>
                <a:cs typeface="Arial" pitchFamily="34" charset="0"/>
                <a:sym typeface="+mn-lt"/>
              </a:endParaRPr>
            </a:p>
          </p:txBody>
        </p:sp>
        <p:sp>
          <p:nvSpPr>
            <p:cNvPr id="117" name="Shape 741"/>
            <p:cNvSpPr/>
            <p:nvPr/>
          </p:nvSpPr>
          <p:spPr>
            <a:xfrm flipH="1">
              <a:off x="8423381" y="3154743"/>
              <a:ext cx="782215" cy="219240"/>
            </a:xfrm>
            <a:prstGeom prst="rect">
              <a:avLst/>
            </a:prstGeom>
            <a:ln w="3175">
              <a:miter lim="400000"/>
            </a:ln>
            <a:extLst>
              <a:ext uri="{C572A759-6A51-4108-AA02-DFA0A04FC94B}">
                <ma14:wrappingTextBoxFlag xmlns="" xmlns:ma14="http://schemas.microsoft.com/office/mac/drawingml/2011/main" val="1"/>
              </a:ext>
            </a:extLst>
          </p:spPr>
          <p:txBody>
            <a:bodyPr wrap="none" lIns="28550" tIns="28550" rIns="28550" bIns="28550" anchor="ctr">
              <a:spAutoFit/>
            </a:bodyPr>
            <a:lstStyle/>
            <a:p>
              <a:pPr marL="0" marR="0" lvl="0" indent="0" algn="ctr" defTabSz="685800" eaLnBrk="1" fontAlgn="base" latinLnBrk="0" hangingPunct="1">
                <a:lnSpc>
                  <a:spcPct val="100000"/>
                </a:lnSpc>
                <a:spcBef>
                  <a:spcPct val="0"/>
                </a:spcBef>
                <a:spcAft>
                  <a:spcPct val="0"/>
                </a:spcAft>
                <a:buClrTx/>
                <a:buSzTx/>
                <a:buFontTx/>
                <a:buNone/>
                <a:tabLst/>
                <a:defRPr sz="1800"/>
              </a:pPr>
              <a:r>
                <a:rPr kumimoji="0" lang="pt-BR" sz="1050" i="0" u="none" strike="noStrike" kern="0" cap="none" spc="0" normalizeH="0" baseline="0" noProof="0" dirty="0">
                  <a:ln>
                    <a:noFill/>
                  </a:ln>
                  <a:solidFill>
                    <a:srgbClr val="FFFFFF"/>
                  </a:solidFill>
                  <a:uLnTx/>
                  <a:uFillTx/>
                  <a:latin typeface="+mj-lt"/>
                  <a:cs typeface="Arial" pitchFamily="34" charset="0"/>
                  <a:sym typeface="+mn-lt"/>
                </a:rPr>
                <a:t>H</a:t>
              </a:r>
              <a:r>
                <a:rPr kumimoji="0" lang="en-US" altLang="zh-CN" sz="1050" i="0" u="none" strike="noStrike" kern="0" cap="none" spc="0" normalizeH="0" baseline="0" noProof="0" dirty="0" err="1">
                  <a:ln>
                    <a:noFill/>
                  </a:ln>
                  <a:solidFill>
                    <a:srgbClr val="FFFFFF"/>
                  </a:solidFill>
                  <a:uLnTx/>
                  <a:uFillTx/>
                  <a:latin typeface="+mj-lt"/>
                  <a:ea typeface="等线" panose="02010600030101010101" pitchFamily="2" charset="-122"/>
                  <a:cs typeface="Arial" pitchFamily="34" charset="0"/>
                  <a:sym typeface="+mn-lt"/>
                </a:rPr>
                <a:t>adoop</a:t>
              </a:r>
              <a:r>
                <a:rPr kumimoji="0" lang="en-US" altLang="zh-CN" sz="1050" i="0" u="none" strike="noStrike" kern="0" cap="none" spc="0" normalizeH="0" baseline="0" noProof="0" dirty="0">
                  <a:ln>
                    <a:noFill/>
                  </a:ln>
                  <a:solidFill>
                    <a:srgbClr val="FFFFFF"/>
                  </a:solidFill>
                  <a:uLnTx/>
                  <a:uFillTx/>
                  <a:latin typeface="+mj-lt"/>
                  <a:ea typeface="等线" panose="02010600030101010101" pitchFamily="2" charset="-122"/>
                  <a:cs typeface="Arial" pitchFamily="34" charset="0"/>
                  <a:sym typeface="+mn-lt"/>
                </a:rPr>
                <a:t> EC</a:t>
              </a:r>
              <a:endParaRPr kumimoji="0" lang="pt-BR" sz="1050" i="0" u="none" strike="noStrike" kern="0" cap="none" spc="0" normalizeH="0" baseline="0" noProof="0" dirty="0">
                <a:ln>
                  <a:noFill/>
                </a:ln>
                <a:solidFill>
                  <a:srgbClr val="FFFFFF"/>
                </a:solidFill>
                <a:uLnTx/>
                <a:uFillTx/>
                <a:latin typeface="+mj-lt"/>
                <a:cs typeface="Arial" pitchFamily="34" charset="0"/>
                <a:sym typeface="+mn-lt"/>
              </a:endParaRPr>
            </a:p>
          </p:txBody>
        </p:sp>
        <p:sp>
          <p:nvSpPr>
            <p:cNvPr id="118" name="Shape 748"/>
            <p:cNvSpPr/>
            <p:nvPr/>
          </p:nvSpPr>
          <p:spPr>
            <a:xfrm flipH="1">
              <a:off x="8656135" y="2301503"/>
              <a:ext cx="321743" cy="753170"/>
            </a:xfrm>
            <a:prstGeom prst="rect">
              <a:avLst/>
            </a:prstGeom>
            <a:gradFill>
              <a:gsLst>
                <a:gs pos="0">
                  <a:srgbClr val="00B0F0">
                    <a:alpha val="0"/>
                  </a:srgbClr>
                </a:gs>
                <a:gs pos="100000">
                  <a:srgbClr val="00B0F0">
                    <a:alpha val="27000"/>
                  </a:srgbClr>
                </a:gs>
              </a:gsLst>
              <a:lin ang="16200000" scaled="0"/>
            </a:gradFill>
            <a:ln w="6350">
              <a:gradFill>
                <a:gsLst>
                  <a:gs pos="0">
                    <a:srgbClr val="00FFFF"/>
                  </a:gs>
                  <a:gs pos="100000">
                    <a:srgbClr val="00FFFF">
                      <a:alpha val="0"/>
                    </a:srgbClr>
                  </a:gs>
                </a:gsLst>
                <a:lin ang="16200000" scaled="0"/>
              </a:gradFill>
              <a:miter lim="400000"/>
            </a:ln>
          </p:spPr>
          <p:txBody>
            <a:bodyPr lIns="8170" tIns="8170" rIns="8170" bIns="8170"/>
            <a:lstStyle/>
            <a:p>
              <a:pPr marL="0" marR="0" lvl="0" indent="0" defTabSz="1623021" eaLnBrk="1" fontAlgn="base" latinLnBrk="0" hangingPunct="1">
                <a:lnSpc>
                  <a:spcPct val="100000"/>
                </a:lnSpc>
                <a:spcBef>
                  <a:spcPct val="0"/>
                </a:spcBef>
                <a:spcAft>
                  <a:spcPct val="0"/>
                </a:spcAft>
                <a:buClr>
                  <a:srgbClr val="000000"/>
                </a:buClr>
                <a:buSzTx/>
                <a:buFontTx/>
                <a:buNone/>
                <a:tabLst/>
                <a:defRPr/>
              </a:pPr>
              <a:endParaRPr kumimoji="0" sz="1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
                  <a:solidFill/>
                </a:uFill>
                <a:latin typeface="Huawei Sans" panose="020C0503030203020204" pitchFamily="34" charset="0"/>
                <a:cs typeface="Arial" pitchFamily="34" charset="0"/>
                <a:sym typeface="+mn-lt"/>
              </a:endParaRPr>
            </a:p>
          </p:txBody>
        </p:sp>
        <p:sp>
          <p:nvSpPr>
            <p:cNvPr id="119" name="Shape 738"/>
            <p:cNvSpPr/>
            <p:nvPr/>
          </p:nvSpPr>
          <p:spPr>
            <a:xfrm flipH="1">
              <a:off x="8638588" y="2058595"/>
              <a:ext cx="363831" cy="242324"/>
            </a:xfrm>
            <a:prstGeom prst="rect">
              <a:avLst/>
            </a:prstGeom>
            <a:ln w="3175">
              <a:miter lim="400000"/>
            </a:ln>
            <a:extLst>
              <a:ext uri="{C572A759-6A51-4108-AA02-DFA0A04FC94B}">
                <ma14:wrappingTextBoxFlag xmlns="" xmlns:ma14="http://schemas.microsoft.com/office/mac/drawingml/2011/main" val="1"/>
              </a:ext>
            </a:extLst>
          </p:spPr>
          <p:txBody>
            <a:bodyPr wrap="none" lIns="28550" tIns="28550" rIns="28550" bIns="28550" anchor="ctr">
              <a:spAutoFit/>
            </a:bodyPr>
            <a:lstStyle>
              <a:lvl1pPr algn="ctr">
                <a:defRPr sz="3000">
                  <a:solidFill>
                    <a:srgbClr val="FFFFFF"/>
                  </a:solidFill>
                  <a:latin typeface="Microsoft YaHei"/>
                  <a:ea typeface="Microsoft YaHei"/>
                  <a:cs typeface="Microsoft YaHei"/>
                  <a:sym typeface="Microsoft YaHei"/>
                </a:defRPr>
              </a:lvl1pPr>
            </a:lstStyle>
            <a:p>
              <a:pPr marL="0" marR="0" lvl="0" indent="0" algn="ctr" defTabSz="685800" eaLnBrk="1" fontAlgn="base" latinLnBrk="0" hangingPunct="1">
                <a:lnSpc>
                  <a:spcPct val="100000"/>
                </a:lnSpc>
                <a:spcBef>
                  <a:spcPct val="0"/>
                </a:spcBef>
                <a:spcAft>
                  <a:spcPct val="0"/>
                </a:spcAft>
                <a:buClrTx/>
                <a:buSzTx/>
                <a:buFontTx/>
                <a:buNone/>
                <a:tabLst/>
                <a:defRPr sz="1800">
                  <a:solidFill>
                    <a:srgbClr val="000000"/>
                  </a:solidFill>
                </a:defRPr>
              </a:pPr>
              <a:r>
                <a:rPr kumimoji="0" lang="en-US" sz="1200" b="0" i="0" u="none" strike="noStrike" kern="0" cap="none" spc="0" normalizeH="0" baseline="0" noProof="0" dirty="0">
                  <a:ln>
                    <a:noFill/>
                  </a:ln>
                  <a:solidFill>
                    <a:schemeClr val="tx2"/>
                  </a:solidFill>
                  <a:effectLst/>
                  <a:uLnTx/>
                  <a:uFillTx/>
                  <a:latin typeface="+mn-lt"/>
                  <a:ea typeface="微软雅黑" pitchFamily="34" charset="-122"/>
                  <a:cs typeface="Arial" pitchFamily="34" charset="0"/>
                  <a:sym typeface="+mn-lt"/>
                </a:rPr>
                <a:t>67</a:t>
              </a:r>
              <a:r>
                <a:rPr kumimoji="0" lang="en-US" altLang="zh-CN" sz="1200" b="0" i="0" u="none" strike="noStrike" kern="0" cap="none" spc="0" normalizeH="0" baseline="0" noProof="0" dirty="0">
                  <a:ln>
                    <a:noFill/>
                  </a:ln>
                  <a:solidFill>
                    <a:schemeClr val="tx2"/>
                  </a:solidFill>
                  <a:effectLst/>
                  <a:uLnTx/>
                  <a:uFillTx/>
                  <a:latin typeface="+mn-lt"/>
                  <a:ea typeface="微软雅黑" pitchFamily="34" charset="-122"/>
                  <a:cs typeface="Arial" pitchFamily="34" charset="0"/>
                  <a:sym typeface="+mn-lt"/>
                </a:rPr>
                <a:t>%</a:t>
              </a:r>
              <a:endParaRPr kumimoji="0" lang="en-US" sz="1200" b="0" i="0" u="none" strike="noStrike" kern="0" cap="none" spc="0" normalizeH="0" baseline="0" noProof="0" dirty="0">
                <a:ln>
                  <a:noFill/>
                </a:ln>
                <a:solidFill>
                  <a:schemeClr val="tx2"/>
                </a:solidFill>
                <a:effectLst/>
                <a:uLnTx/>
                <a:uFillTx/>
                <a:latin typeface="+mn-lt"/>
                <a:ea typeface="微软雅黑" pitchFamily="34" charset="-122"/>
                <a:cs typeface="Arial" pitchFamily="34" charset="0"/>
                <a:sym typeface="+mn-lt"/>
              </a:endParaRPr>
            </a:p>
          </p:txBody>
        </p:sp>
        <p:sp>
          <p:nvSpPr>
            <p:cNvPr id="120" name="Shape 738"/>
            <p:cNvSpPr/>
            <p:nvPr/>
          </p:nvSpPr>
          <p:spPr>
            <a:xfrm flipH="1">
              <a:off x="7871594" y="2385756"/>
              <a:ext cx="363831" cy="242324"/>
            </a:xfrm>
            <a:prstGeom prst="rect">
              <a:avLst/>
            </a:prstGeom>
            <a:ln w="3175">
              <a:miter lim="400000"/>
            </a:ln>
            <a:extLst>
              <a:ext uri="{C572A759-6A51-4108-AA02-DFA0A04FC94B}">
                <ma14:wrappingTextBoxFlag xmlns="" xmlns:ma14="http://schemas.microsoft.com/office/mac/drawingml/2011/main" val="1"/>
              </a:ext>
            </a:extLst>
          </p:spPr>
          <p:txBody>
            <a:bodyPr wrap="none" lIns="28550" tIns="28550" rIns="28550" bIns="28550" anchor="ctr">
              <a:spAutoFit/>
            </a:bodyPr>
            <a:lstStyle>
              <a:lvl1pPr algn="ctr">
                <a:defRPr sz="3000">
                  <a:solidFill>
                    <a:srgbClr val="FFFFFF"/>
                  </a:solidFill>
                  <a:latin typeface="Microsoft YaHei"/>
                  <a:ea typeface="Microsoft YaHei"/>
                  <a:cs typeface="Microsoft YaHei"/>
                  <a:sym typeface="Microsoft YaHei"/>
                </a:defRPr>
              </a:lvl1pPr>
            </a:lstStyle>
            <a:p>
              <a:pPr marL="0" marR="0" lvl="0" indent="0" algn="ctr" defTabSz="685800" eaLnBrk="1" fontAlgn="base" latinLnBrk="0" hangingPunct="1">
                <a:lnSpc>
                  <a:spcPct val="100000"/>
                </a:lnSpc>
                <a:spcBef>
                  <a:spcPct val="0"/>
                </a:spcBef>
                <a:spcAft>
                  <a:spcPct val="0"/>
                </a:spcAft>
                <a:buClrTx/>
                <a:buSzTx/>
                <a:buFontTx/>
                <a:buNone/>
                <a:tabLst/>
                <a:defRPr sz="1800">
                  <a:solidFill>
                    <a:srgbClr val="000000"/>
                  </a:solidFill>
                </a:defRPr>
              </a:pPr>
              <a:r>
                <a:rPr kumimoji="0" lang="en-US" sz="1200" b="0" i="0" u="none" strike="noStrike" kern="0" cap="none" spc="0" normalizeH="0" baseline="0" noProof="0" dirty="0">
                  <a:ln>
                    <a:noFill/>
                  </a:ln>
                  <a:solidFill>
                    <a:schemeClr val="tx2"/>
                  </a:solidFill>
                  <a:effectLst/>
                  <a:uLnTx/>
                  <a:uFillTx/>
                  <a:latin typeface="+mn-lt"/>
                  <a:ea typeface="微软雅黑" pitchFamily="34" charset="-122"/>
                  <a:cs typeface="Arial" pitchFamily="34" charset="0"/>
                  <a:sym typeface="+mn-lt"/>
                </a:rPr>
                <a:t>33</a:t>
              </a:r>
              <a:r>
                <a:rPr kumimoji="0" lang="en-US" altLang="zh-CN" sz="1200" b="0" i="0" u="none" strike="noStrike" kern="0" cap="none" spc="0" normalizeH="0" baseline="0" noProof="0" dirty="0">
                  <a:ln>
                    <a:noFill/>
                  </a:ln>
                  <a:solidFill>
                    <a:schemeClr val="tx2"/>
                  </a:solidFill>
                  <a:effectLst/>
                  <a:uLnTx/>
                  <a:uFillTx/>
                  <a:latin typeface="+mn-lt"/>
                  <a:ea typeface="微软雅黑" pitchFamily="34" charset="-122"/>
                  <a:cs typeface="Arial" pitchFamily="34" charset="0"/>
                  <a:sym typeface="+mn-lt"/>
                </a:rPr>
                <a:t>%</a:t>
              </a:r>
              <a:endParaRPr kumimoji="0" lang="en-US" sz="1200" b="0" i="0" u="none" strike="noStrike" kern="0" cap="none" spc="0" normalizeH="0" baseline="0" noProof="0" dirty="0">
                <a:ln>
                  <a:noFill/>
                </a:ln>
                <a:solidFill>
                  <a:schemeClr val="tx2"/>
                </a:solidFill>
                <a:effectLst/>
                <a:uLnTx/>
                <a:uFillTx/>
                <a:latin typeface="+mn-lt"/>
                <a:ea typeface="微软雅黑" pitchFamily="34" charset="-122"/>
                <a:cs typeface="Arial" pitchFamily="34" charset="0"/>
                <a:sym typeface="+mn-lt"/>
              </a:endParaRPr>
            </a:p>
          </p:txBody>
        </p:sp>
        <p:cxnSp>
          <p:nvCxnSpPr>
            <p:cNvPr id="121" name="直接连接符 120"/>
            <p:cNvCxnSpPr/>
            <p:nvPr/>
          </p:nvCxnSpPr>
          <p:spPr>
            <a:xfrm>
              <a:off x="7801980" y="3052124"/>
              <a:ext cx="2470256" cy="0"/>
            </a:xfrm>
            <a:prstGeom prst="line">
              <a:avLst/>
            </a:prstGeom>
            <a:noFill/>
            <a:ln w="6350" cap="flat" cmpd="sng" algn="ctr">
              <a:solidFill>
                <a:srgbClr val="FFFFFF"/>
              </a:solidFill>
              <a:prstDash val="solid"/>
              <a:miter lim="800000"/>
            </a:ln>
            <a:effectLst/>
          </p:spPr>
        </p:cxnSp>
        <p:sp>
          <p:nvSpPr>
            <p:cNvPr id="122" name="Shape 748"/>
            <p:cNvSpPr/>
            <p:nvPr/>
          </p:nvSpPr>
          <p:spPr>
            <a:xfrm flipH="1">
              <a:off x="7879380" y="1818244"/>
              <a:ext cx="321743" cy="1225683"/>
            </a:xfrm>
            <a:prstGeom prst="rect">
              <a:avLst/>
            </a:prstGeom>
            <a:noFill/>
            <a:ln w="6350">
              <a:gradFill flip="none" rotWithShape="1">
                <a:gsLst>
                  <a:gs pos="100000">
                    <a:srgbClr val="00FFFF"/>
                  </a:gs>
                  <a:gs pos="0">
                    <a:srgbClr val="00FFFF"/>
                  </a:gs>
                </a:gsLst>
                <a:lin ang="0" scaled="1"/>
                <a:tileRect/>
              </a:gradFill>
              <a:miter lim="400000"/>
            </a:ln>
          </p:spPr>
          <p:txBody>
            <a:bodyPr lIns="8170" tIns="8170" rIns="8170" bIns="8170"/>
            <a:lstStyle/>
            <a:p>
              <a:pPr defTabSz="1623021" fontAlgn="base">
                <a:spcBef>
                  <a:spcPct val="0"/>
                </a:spcBef>
                <a:spcAft>
                  <a:spcPct val="0"/>
                </a:spcAft>
                <a:buClr>
                  <a:srgbClr val="000000"/>
                </a:buClr>
                <a:defRPr sz="400">
                  <a:uFill>
                    <a:solidFill/>
                  </a:uFill>
                </a:defRPr>
              </a:pPr>
              <a:endParaRPr sz="100" dirty="0">
                <a:solidFill>
                  <a:srgbClr val="FFFFFF"/>
                </a:solidFill>
                <a:effectLst>
                  <a:outerShdw blurRad="38100" dist="38100" dir="2700000" algn="tl">
                    <a:srgbClr val="000000">
                      <a:alpha val="43137"/>
                    </a:srgbClr>
                  </a:outerShdw>
                </a:effectLst>
                <a:uFill>
                  <a:solidFill/>
                </a:uFill>
                <a:latin typeface="Huawei Sans" panose="020C0503030203020204" pitchFamily="34" charset="0"/>
                <a:cs typeface="Arial" pitchFamily="34" charset="0"/>
                <a:sym typeface="+mn-lt"/>
              </a:endParaRPr>
            </a:p>
          </p:txBody>
        </p:sp>
        <p:sp>
          <p:nvSpPr>
            <p:cNvPr id="123" name="Shape 748"/>
            <p:cNvSpPr/>
            <p:nvPr/>
          </p:nvSpPr>
          <p:spPr>
            <a:xfrm flipH="1">
              <a:off x="8653615" y="1817272"/>
              <a:ext cx="321743" cy="1225683"/>
            </a:xfrm>
            <a:prstGeom prst="rect">
              <a:avLst/>
            </a:prstGeom>
            <a:noFill/>
            <a:ln w="6350">
              <a:gradFill flip="none" rotWithShape="1">
                <a:gsLst>
                  <a:gs pos="100000">
                    <a:srgbClr val="00FFFF"/>
                  </a:gs>
                  <a:gs pos="0">
                    <a:srgbClr val="00FFFF"/>
                  </a:gs>
                </a:gsLst>
                <a:lin ang="0" scaled="1"/>
                <a:tileRect/>
              </a:gradFill>
              <a:miter lim="400000"/>
            </a:ln>
          </p:spPr>
          <p:txBody>
            <a:bodyPr lIns="8170" tIns="8170" rIns="8170" bIns="8170"/>
            <a:lstStyle/>
            <a:p>
              <a:pPr defTabSz="1623021" fontAlgn="base">
                <a:spcBef>
                  <a:spcPct val="0"/>
                </a:spcBef>
                <a:spcAft>
                  <a:spcPct val="0"/>
                </a:spcAft>
                <a:buClr>
                  <a:srgbClr val="000000"/>
                </a:buClr>
                <a:defRPr sz="400">
                  <a:uFill>
                    <a:solidFill/>
                  </a:uFill>
                </a:defRPr>
              </a:pPr>
              <a:endParaRPr sz="100" dirty="0">
                <a:solidFill>
                  <a:srgbClr val="FFFFFF"/>
                </a:solidFill>
                <a:effectLst>
                  <a:outerShdw blurRad="38100" dist="38100" dir="2700000" algn="tl">
                    <a:srgbClr val="000000">
                      <a:alpha val="43137"/>
                    </a:srgbClr>
                  </a:outerShdw>
                </a:effectLst>
                <a:uFill>
                  <a:solidFill/>
                </a:uFill>
                <a:latin typeface="Huawei Sans" panose="020C0503030203020204" pitchFamily="34" charset="0"/>
                <a:cs typeface="Arial" pitchFamily="34" charset="0"/>
                <a:sym typeface="+mn-lt"/>
              </a:endParaRPr>
            </a:p>
          </p:txBody>
        </p:sp>
        <p:sp>
          <p:nvSpPr>
            <p:cNvPr id="124" name="Shape 733"/>
            <p:cNvSpPr/>
            <p:nvPr/>
          </p:nvSpPr>
          <p:spPr>
            <a:xfrm flipH="1">
              <a:off x="9445157" y="1817272"/>
              <a:ext cx="321743" cy="1222719"/>
            </a:xfrm>
            <a:prstGeom prst="rect">
              <a:avLst/>
            </a:prstGeom>
            <a:noFill/>
            <a:ln w="6350">
              <a:gradFill>
                <a:gsLst>
                  <a:gs pos="0">
                    <a:srgbClr val="FFC000"/>
                  </a:gs>
                  <a:gs pos="100000">
                    <a:srgbClr val="FFC000"/>
                  </a:gs>
                </a:gsLst>
                <a:lin ang="16200000" scaled="0"/>
              </a:gradFill>
              <a:miter lim="400000"/>
            </a:ln>
          </p:spPr>
          <p:txBody>
            <a:bodyPr lIns="8170" tIns="8170" rIns="8170" bIns="8170"/>
            <a:lstStyle/>
            <a:p>
              <a:pPr defTabSz="1623021" fontAlgn="base">
                <a:spcBef>
                  <a:spcPct val="0"/>
                </a:spcBef>
                <a:spcAft>
                  <a:spcPct val="0"/>
                </a:spcAft>
                <a:buClr>
                  <a:srgbClr val="000000"/>
                </a:buClr>
                <a:defRPr sz="400">
                  <a:uFill>
                    <a:solidFill/>
                  </a:uFill>
                </a:defRPr>
              </a:pPr>
              <a:endParaRPr sz="100" dirty="0">
                <a:solidFill>
                  <a:srgbClr val="FFFFFF"/>
                </a:solidFill>
                <a:effectLst>
                  <a:outerShdw blurRad="38100" dist="38100" dir="2700000" algn="tl">
                    <a:srgbClr val="000000">
                      <a:alpha val="43137"/>
                    </a:srgbClr>
                  </a:outerShdw>
                </a:effectLst>
                <a:uFill>
                  <a:solidFill/>
                </a:uFill>
                <a:latin typeface="Huawei Sans" panose="020C0503030203020204" pitchFamily="34" charset="0"/>
                <a:cs typeface="Arial" pitchFamily="34" charset="0"/>
                <a:sym typeface="+mn-lt"/>
              </a:endParaRPr>
            </a:p>
          </p:txBody>
        </p:sp>
      </p:grpSp>
      <p:cxnSp>
        <p:nvCxnSpPr>
          <p:cNvPr id="126" name="直接连接符 125"/>
          <p:cNvCxnSpPr/>
          <p:nvPr/>
        </p:nvCxnSpPr>
        <p:spPr>
          <a:xfrm>
            <a:off x="8559765" y="2117913"/>
            <a:ext cx="0" cy="3240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7" name="矩形 126"/>
          <p:cNvSpPr/>
          <p:nvPr/>
        </p:nvSpPr>
        <p:spPr>
          <a:xfrm>
            <a:off x="5737324" y="1945184"/>
            <a:ext cx="2438117" cy="365434"/>
          </a:xfrm>
          <a:prstGeom prst="rect">
            <a:avLst/>
          </a:prstGeom>
          <a:ln w="3175">
            <a:miter lim="400000"/>
          </a:ln>
        </p:spPr>
        <p:txBody>
          <a:bodyPr wrap="none" lIns="28550" tIns="28550" rIns="28550" bIns="28550" anchor="ctr">
            <a:spAutoFit/>
          </a:bodyPr>
          <a:lstStyle/>
          <a:p>
            <a:pPr algn="ctr" defTabSz="685800" fontAlgn="base">
              <a:spcBef>
                <a:spcPct val="0"/>
              </a:spcBef>
              <a:spcAft>
                <a:spcPct val="0"/>
              </a:spcAft>
            </a:pPr>
            <a:r>
              <a:rPr lang="en-US" altLang="zh-CN" sz="2000" dirty="0">
                <a:gradFill flip="none" rotWithShape="1">
                  <a:gsLst>
                    <a:gs pos="13000">
                      <a:srgbClr val="FFE89F"/>
                    </a:gs>
                    <a:gs pos="67000">
                      <a:srgbClr val="FFC000"/>
                    </a:gs>
                  </a:gsLst>
                  <a:lin ang="5400000" scaled="1"/>
                  <a:tileRect/>
                </a:gradFill>
                <a:effectLst>
                  <a:outerShdw blurRad="38100" dist="38100" dir="2700000" algn="tl">
                    <a:srgbClr val="000000">
                      <a:alpha val="43137"/>
                    </a:srgbClr>
                  </a:outerShdw>
                </a:effectLst>
                <a:latin typeface="+mj-lt"/>
                <a:ea typeface="微软雅黑" pitchFamily="34" charset="-122"/>
                <a:cs typeface="Arial" pitchFamily="34" charset="0"/>
                <a:sym typeface="Microsoft YaHei"/>
              </a:rPr>
              <a:t>62.5% Space Saving</a:t>
            </a:r>
            <a:endParaRPr lang="zh-CN" altLang="en-US" sz="2000" dirty="0">
              <a:gradFill flip="none" rotWithShape="1">
                <a:gsLst>
                  <a:gs pos="13000">
                    <a:srgbClr val="FFE89F"/>
                  </a:gs>
                  <a:gs pos="67000">
                    <a:srgbClr val="FFC000"/>
                  </a:gs>
                </a:gsLst>
                <a:lin ang="5400000" scaled="1"/>
                <a:tileRect/>
              </a:gradFill>
              <a:effectLst>
                <a:outerShdw blurRad="38100" dist="38100" dir="2700000" algn="tl">
                  <a:srgbClr val="000000">
                    <a:alpha val="43137"/>
                  </a:srgbClr>
                </a:outerShdw>
              </a:effectLst>
              <a:latin typeface="+mj-lt"/>
              <a:ea typeface="微软雅黑" pitchFamily="34" charset="-122"/>
              <a:cs typeface="Arial" pitchFamily="34" charset="0"/>
            </a:endParaRPr>
          </a:p>
        </p:txBody>
      </p:sp>
      <p:sp>
        <p:nvSpPr>
          <p:cNvPr id="128" name="矩形 127"/>
          <p:cNvSpPr/>
          <p:nvPr/>
        </p:nvSpPr>
        <p:spPr>
          <a:xfrm>
            <a:off x="9015653" y="1945184"/>
            <a:ext cx="2297053" cy="365434"/>
          </a:xfrm>
          <a:prstGeom prst="rect">
            <a:avLst/>
          </a:prstGeom>
          <a:ln w="3175">
            <a:miter lim="400000"/>
          </a:ln>
        </p:spPr>
        <p:txBody>
          <a:bodyPr wrap="none" lIns="28550" tIns="28550" rIns="28550" bIns="28550" anchor="ctr">
            <a:spAutoFit/>
          </a:bodyPr>
          <a:lstStyle/>
          <a:p>
            <a:pPr algn="ctr" defTabSz="685800" fontAlgn="base">
              <a:spcBef>
                <a:spcPct val="0"/>
              </a:spcBef>
              <a:spcAft>
                <a:spcPct val="0"/>
              </a:spcAft>
            </a:pPr>
            <a:r>
              <a:rPr lang="en-US" altLang="zh-CN" sz="2000" dirty="0">
                <a:gradFill flip="none" rotWithShape="1">
                  <a:gsLst>
                    <a:gs pos="13000">
                      <a:srgbClr val="FFE89F"/>
                    </a:gs>
                    <a:gs pos="67000">
                      <a:srgbClr val="FFC000"/>
                    </a:gs>
                  </a:gsLst>
                  <a:lin ang="5400000" scaled="1"/>
                  <a:tileRect/>
                </a:gradFill>
                <a:effectLst>
                  <a:outerShdw blurRad="38100" dist="38100" dir="2700000" algn="tl">
                    <a:srgbClr val="000000">
                      <a:alpha val="43137"/>
                    </a:srgbClr>
                  </a:outerShdw>
                </a:effectLst>
                <a:latin typeface="+mj-lt"/>
                <a:ea typeface="微软雅黑" pitchFamily="34" charset="-122"/>
                <a:cs typeface="Arial" pitchFamily="34" charset="0"/>
                <a:sym typeface="Microsoft YaHei"/>
              </a:rPr>
              <a:t>2.7x Disk Utilization</a:t>
            </a:r>
            <a:endParaRPr lang="zh-CN" altLang="en-US" sz="2000" dirty="0">
              <a:gradFill flip="none" rotWithShape="1">
                <a:gsLst>
                  <a:gs pos="13000">
                    <a:srgbClr val="FFE89F"/>
                  </a:gs>
                  <a:gs pos="67000">
                    <a:srgbClr val="FFC000"/>
                  </a:gs>
                </a:gsLst>
                <a:lin ang="5400000" scaled="1"/>
                <a:tileRect/>
              </a:gradFill>
              <a:effectLst>
                <a:outerShdw blurRad="38100" dist="38100" dir="2700000" algn="tl">
                  <a:srgbClr val="000000">
                    <a:alpha val="43137"/>
                  </a:srgbClr>
                </a:outerShdw>
              </a:effectLst>
              <a:latin typeface="+mj-lt"/>
              <a:ea typeface="微软雅黑" pitchFamily="34" charset="-122"/>
              <a:cs typeface="Arial" pitchFamily="34" charset="0"/>
            </a:endParaRPr>
          </a:p>
        </p:txBody>
      </p:sp>
    </p:spTree>
    <p:extLst>
      <p:ext uri="{BB962C8B-B14F-4D97-AF65-F5344CB8AC3E}">
        <p14:creationId xmlns:p14="http://schemas.microsoft.com/office/powerpoint/2010/main" val="172762306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1857" y="331956"/>
            <a:ext cx="11636723" cy="523220"/>
          </a:xfrm>
          <a:prstGeom prst="rect">
            <a:avLst/>
          </a:prstGeom>
        </p:spPr>
        <p:txBody>
          <a:bodyPr wrap="square">
            <a:spAutoFit/>
          </a:bodyPr>
          <a:lstStyle/>
          <a:p>
            <a:r>
              <a:rPr lang="en-US" altLang="zh-CN" sz="2800" dirty="0">
                <a:solidFill>
                  <a:schemeClr val="tx2"/>
                </a:solidFill>
                <a:latin typeface="+mj-lt"/>
                <a:ea typeface="微软雅黑" panose="020B0503020204020204" pitchFamily="34" charset="-122"/>
                <a:cs typeface="Times New Roman" panose="02020603050405020304" pitchFamily="18" charset="0"/>
              </a:rPr>
              <a:t>FusionCube Enables a New Market Driven by Edge Data</a:t>
            </a:r>
          </a:p>
        </p:txBody>
      </p:sp>
      <p:grpSp>
        <p:nvGrpSpPr>
          <p:cNvPr id="5" name="组合 4"/>
          <p:cNvGrpSpPr/>
          <p:nvPr/>
        </p:nvGrpSpPr>
        <p:grpSpPr>
          <a:xfrm>
            <a:off x="6981359" y="1683581"/>
            <a:ext cx="4239000" cy="4241255"/>
            <a:chOff x="1055789" y="1868339"/>
            <a:chExt cx="4239000" cy="4241255"/>
          </a:xfrm>
        </p:grpSpPr>
        <p:sp>
          <p:nvSpPr>
            <p:cNvPr id="42" name="等腰三角形 41"/>
            <p:cNvSpPr/>
            <p:nvPr/>
          </p:nvSpPr>
          <p:spPr>
            <a:xfrm rot="5400000">
              <a:off x="2012879" y="3745489"/>
              <a:ext cx="2458815" cy="1294248"/>
            </a:xfrm>
            <a:prstGeom prst="triangle">
              <a:avLst>
                <a:gd name="adj" fmla="val 67854"/>
              </a:avLst>
            </a:prstGeom>
            <a:solidFill>
              <a:sysClr val="window" lastClr="FFFFFF">
                <a:lumMod val="95000"/>
                <a:alpha val="12000"/>
              </a:sysClr>
            </a:solidFill>
            <a:ln w="12700" cap="flat" cmpd="sng" algn="ctr">
              <a:noFill/>
              <a:prstDash val="solid"/>
              <a:miter lim="800000"/>
            </a:ln>
            <a:effectLst/>
          </p:spPr>
          <p:txBody>
            <a:bodyPr lIns="91363" tIns="45680" rIns="91363" bIns="45680" rtlCol="0" anchor="ctr"/>
            <a:lstStyle/>
            <a:p>
              <a:pPr defTabSz="914012"/>
              <a:endParaRPr lang="zh-CN" altLang="en-US" sz="1799" kern="0" dirty="0">
                <a:solidFill>
                  <a:prstClr val="white"/>
                </a:solidFill>
                <a:ea typeface="微软雅黑"/>
                <a:cs typeface="Arial" panose="020B0604020202020204" pitchFamily="34" charset="0"/>
              </a:endParaRPr>
            </a:p>
          </p:txBody>
        </p:sp>
        <p:pic>
          <p:nvPicPr>
            <p:cNvPr id="43" name="Picture 2" descr="C:\Users\q00431258\AppData\Roaming\eSpace_Desktop\UserData\q00431258\imagefiles\originalImgfiles\069E93A8-A8E8-40D3-AF31-77B67D2E119C.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472179" y="4287924"/>
              <a:ext cx="1749880" cy="761343"/>
            </a:xfrm>
            <a:prstGeom prst="roundRect">
              <a:avLst>
                <a:gd name="adj" fmla="val 2133"/>
              </a:avLst>
            </a:prstGeom>
            <a:solidFill>
              <a:srgbClr val="FFFFFF">
                <a:shade val="85000"/>
              </a:srgbClr>
            </a:solidFill>
            <a:ln>
              <a:noFill/>
            </a:ln>
            <a:effectLst>
              <a:reflection blurRad="12700" stA="38000" endPos="28000" dist="5000" dir="5400000" sy="-100000" algn="bl" rotWithShape="0"/>
            </a:effectLst>
          </p:spPr>
        </p:pic>
        <p:sp>
          <p:nvSpPr>
            <p:cNvPr id="44" name="矩形 43"/>
            <p:cNvSpPr/>
            <p:nvPr/>
          </p:nvSpPr>
          <p:spPr>
            <a:xfrm>
              <a:off x="2630789" y="2324711"/>
              <a:ext cx="2664000" cy="307777"/>
            </a:xfrm>
            <a:prstGeom prst="rect">
              <a:avLst/>
            </a:prstGeom>
          </p:spPr>
          <p:txBody>
            <a:bodyPr wrap="square">
              <a:spAutoFit/>
            </a:bodyPr>
            <a:lstStyle/>
            <a:p>
              <a:pPr defTabSz="914456"/>
              <a:r>
                <a:rPr kumimoji="1" lang="en-US" altLang="zh-CN" sz="1400" dirty="0">
                  <a:solidFill>
                    <a:prstClr val="white"/>
                  </a:solidFill>
                  <a:ea typeface="微软雅黑"/>
                  <a:cs typeface="Arial" panose="020B0604020202020204" pitchFamily="34" charset="0"/>
                </a:rPr>
                <a:t>5 in 1 full-stack integration</a:t>
              </a:r>
            </a:p>
          </p:txBody>
        </p:sp>
        <p:pic>
          <p:nvPicPr>
            <p:cNvPr id="45" name="图片 35"/>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bwMode="auto">
            <a:xfrm>
              <a:off x="1185714" y="2894635"/>
              <a:ext cx="1445075" cy="283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文本框 45"/>
            <p:cNvSpPr txBox="1"/>
            <p:nvPr/>
          </p:nvSpPr>
          <p:spPr>
            <a:xfrm>
              <a:off x="1612872" y="5709613"/>
              <a:ext cx="654346" cy="399981"/>
            </a:xfrm>
            <a:prstGeom prst="rect">
              <a:avLst/>
            </a:prstGeom>
            <a:noFill/>
          </p:spPr>
          <p:txBody>
            <a:bodyPr wrap="none" rtlCol="0">
              <a:spAutoFit/>
            </a:bodyPr>
            <a:lstStyle/>
            <a:p>
              <a:pPr defTabSz="914456"/>
              <a:r>
                <a:rPr kumimoji="1" lang="en-US" altLang="zh-CN" sz="1999" dirty="0">
                  <a:solidFill>
                    <a:prstClr val="white"/>
                  </a:solidFill>
                  <a:ea typeface="微软雅黑"/>
                  <a:cs typeface="Arial" panose="020B0604020202020204" pitchFamily="34" charset="0"/>
                </a:rPr>
                <a:t>24U</a:t>
              </a:r>
              <a:endParaRPr kumimoji="1" lang="zh-CN" altLang="en-US" sz="1999" dirty="0">
                <a:solidFill>
                  <a:prstClr val="white"/>
                </a:solidFill>
                <a:ea typeface="微软雅黑"/>
                <a:cs typeface="Arial" panose="020B0604020202020204" pitchFamily="34" charset="0"/>
              </a:endParaRPr>
            </a:p>
          </p:txBody>
        </p:sp>
        <p:sp>
          <p:nvSpPr>
            <p:cNvPr id="47" name="文本框 46"/>
            <p:cNvSpPr txBox="1"/>
            <p:nvPr/>
          </p:nvSpPr>
          <p:spPr>
            <a:xfrm>
              <a:off x="4132411" y="5073576"/>
              <a:ext cx="511679" cy="399981"/>
            </a:xfrm>
            <a:prstGeom prst="rect">
              <a:avLst/>
            </a:prstGeom>
            <a:noFill/>
          </p:spPr>
          <p:txBody>
            <a:bodyPr wrap="none" rtlCol="0">
              <a:spAutoFit/>
            </a:bodyPr>
            <a:lstStyle>
              <a:defPPr>
                <a:defRPr lang="en-US"/>
              </a:defPPr>
              <a:lvl1pPr>
                <a:defRPr kumimoji="1" sz="2000">
                  <a:solidFill>
                    <a:schemeClr val="tx1">
                      <a:lumMod val="50000"/>
                      <a:lumOff val="50000"/>
                    </a:schemeClr>
                  </a:solidFill>
                  <a:latin typeface="Microsoft YaHei" panose="020B0503020204020204" pitchFamily="34" charset="-122"/>
                  <a:ea typeface="Microsoft YaHei" panose="020B0503020204020204" pitchFamily="34" charset="-122"/>
                </a:defRPr>
              </a:lvl1pPr>
            </a:lstStyle>
            <a:p>
              <a:pPr defTabSz="914456"/>
              <a:r>
                <a:rPr lang="en-US" altLang="zh-CN" sz="1999" dirty="0">
                  <a:solidFill>
                    <a:schemeClr val="tx2"/>
                  </a:solidFill>
                  <a:latin typeface="Arial"/>
                  <a:cs typeface="Arial" panose="020B0604020202020204" pitchFamily="34" charset="0"/>
                </a:rPr>
                <a:t>5U</a:t>
              </a:r>
              <a:endParaRPr lang="zh-CN" altLang="en-US" sz="1999" dirty="0">
                <a:solidFill>
                  <a:schemeClr val="tx2"/>
                </a:solidFill>
                <a:latin typeface="Arial"/>
                <a:cs typeface="Arial" panose="020B0604020202020204" pitchFamily="34" charset="0"/>
              </a:endParaRPr>
            </a:p>
          </p:txBody>
        </p:sp>
        <p:sp>
          <p:nvSpPr>
            <p:cNvPr id="48" name="文本框 47"/>
            <p:cNvSpPr txBox="1"/>
            <p:nvPr/>
          </p:nvSpPr>
          <p:spPr>
            <a:xfrm>
              <a:off x="1203989" y="4181601"/>
              <a:ext cx="720000" cy="246044"/>
            </a:xfrm>
            <a:prstGeom prst="rect">
              <a:avLst/>
            </a:prstGeom>
            <a:solidFill>
              <a:srgbClr val="FFC000"/>
            </a:solidFill>
          </p:spPr>
          <p:txBody>
            <a:bodyPr wrap="square" lIns="35987" tIns="35987" rIns="35987" bIns="35987" rtlCol="0" anchor="ctr">
              <a:noAutofit/>
            </a:bodyPr>
            <a:lstStyle/>
            <a:p>
              <a:pPr algn="ctr" defTabSz="914456"/>
              <a:r>
                <a:rPr kumimoji="1" lang="en-US" altLang="zh-CN" sz="1000" dirty="0">
                  <a:solidFill>
                    <a:prstClr val="black"/>
                  </a:solidFill>
                  <a:ea typeface="微软雅黑"/>
                  <a:cs typeface="Arial" panose="020B0604020202020204" pitchFamily="34" charset="0"/>
                </a:rPr>
                <a:t>Computing</a:t>
              </a:r>
              <a:endParaRPr kumimoji="1" lang="zh-CN" altLang="en-US" sz="1000" dirty="0">
                <a:solidFill>
                  <a:prstClr val="black"/>
                </a:solidFill>
                <a:ea typeface="微软雅黑"/>
                <a:cs typeface="Arial" panose="020B0604020202020204" pitchFamily="34" charset="0"/>
              </a:endParaRPr>
            </a:p>
          </p:txBody>
        </p:sp>
        <p:sp>
          <p:nvSpPr>
            <p:cNvPr id="49" name="文本框 48"/>
            <p:cNvSpPr txBox="1"/>
            <p:nvPr/>
          </p:nvSpPr>
          <p:spPr>
            <a:xfrm>
              <a:off x="1203989" y="4463571"/>
              <a:ext cx="720000" cy="246044"/>
            </a:xfrm>
            <a:prstGeom prst="rect">
              <a:avLst/>
            </a:prstGeom>
            <a:solidFill>
              <a:srgbClr val="FFC000"/>
            </a:solidFill>
          </p:spPr>
          <p:txBody>
            <a:bodyPr wrap="square" lIns="35987" tIns="35987" rIns="35987" bIns="35987" rtlCol="0" anchor="ctr">
              <a:noAutofit/>
            </a:bodyPr>
            <a:lstStyle>
              <a:defPPr>
                <a:defRPr lang="en-US"/>
              </a:defPPr>
              <a:lvl1pPr algn="ctr">
                <a:defRPr kumimoji="1" sz="1200">
                  <a:solidFill>
                    <a:schemeClr val="bg1"/>
                  </a:solidFill>
                  <a:latin typeface="Microsoft YaHei" panose="020B0503020204020204" pitchFamily="34" charset="-122"/>
                  <a:ea typeface="Microsoft YaHei" panose="020B0503020204020204" pitchFamily="34" charset="-122"/>
                </a:defRPr>
              </a:lvl1pPr>
            </a:lstStyle>
            <a:p>
              <a:pPr defTabSz="914456"/>
              <a:r>
                <a:rPr lang="en-US" altLang="zh-CN" sz="1000" dirty="0">
                  <a:solidFill>
                    <a:prstClr val="black"/>
                  </a:solidFill>
                  <a:latin typeface="Arial"/>
                  <a:cs typeface="Arial" panose="020B0604020202020204" pitchFamily="34" charset="0"/>
                </a:rPr>
                <a:t>Storage</a:t>
              </a:r>
              <a:endParaRPr lang="zh-CN" altLang="en-US" sz="1000" dirty="0">
                <a:solidFill>
                  <a:prstClr val="black"/>
                </a:solidFill>
                <a:latin typeface="Arial"/>
                <a:cs typeface="Arial" panose="020B0604020202020204" pitchFamily="34" charset="0"/>
              </a:endParaRPr>
            </a:p>
          </p:txBody>
        </p:sp>
        <p:sp>
          <p:nvSpPr>
            <p:cNvPr id="50" name="文本框 49"/>
            <p:cNvSpPr txBox="1"/>
            <p:nvPr/>
          </p:nvSpPr>
          <p:spPr>
            <a:xfrm>
              <a:off x="1203989" y="4745540"/>
              <a:ext cx="720000" cy="246044"/>
            </a:xfrm>
            <a:prstGeom prst="rect">
              <a:avLst/>
            </a:prstGeom>
            <a:solidFill>
              <a:srgbClr val="FFC000"/>
            </a:solidFill>
          </p:spPr>
          <p:txBody>
            <a:bodyPr wrap="square" lIns="35987" tIns="35987" rIns="35987" bIns="35987" rtlCol="0" anchor="ctr">
              <a:noAutofit/>
            </a:bodyPr>
            <a:lstStyle/>
            <a:p>
              <a:pPr algn="ctr" defTabSz="914456"/>
              <a:r>
                <a:rPr kumimoji="1" lang="en-US" altLang="zh-CN" sz="1000" dirty="0">
                  <a:solidFill>
                    <a:prstClr val="black"/>
                  </a:solidFill>
                  <a:ea typeface="微软雅黑"/>
                  <a:cs typeface="Arial" panose="020B0604020202020204" pitchFamily="34" charset="0"/>
                </a:rPr>
                <a:t>Network</a:t>
              </a:r>
              <a:endParaRPr kumimoji="1" lang="zh-CN" altLang="en-US" sz="1000" dirty="0">
                <a:solidFill>
                  <a:prstClr val="black"/>
                </a:solidFill>
                <a:ea typeface="微软雅黑"/>
                <a:cs typeface="Arial" panose="020B0604020202020204" pitchFamily="34" charset="0"/>
              </a:endParaRPr>
            </a:p>
          </p:txBody>
        </p:sp>
        <p:sp>
          <p:nvSpPr>
            <p:cNvPr id="51" name="文本框 50"/>
            <p:cNvSpPr txBox="1"/>
            <p:nvPr/>
          </p:nvSpPr>
          <p:spPr>
            <a:xfrm>
              <a:off x="1203989" y="5309477"/>
              <a:ext cx="720000" cy="246044"/>
            </a:xfrm>
            <a:prstGeom prst="rect">
              <a:avLst/>
            </a:prstGeom>
            <a:solidFill>
              <a:srgbClr val="FFC000"/>
            </a:solidFill>
          </p:spPr>
          <p:txBody>
            <a:bodyPr wrap="square" lIns="35987" tIns="35987" rIns="35987" bIns="35987" rtlCol="0" anchor="ctr">
              <a:noAutofit/>
            </a:bodyPr>
            <a:lstStyle>
              <a:defPPr>
                <a:defRPr lang="en-US"/>
              </a:defPPr>
              <a:lvl1pPr algn="ctr">
                <a:defRPr kumimoji="1" sz="1200">
                  <a:solidFill>
                    <a:schemeClr val="bg1"/>
                  </a:solidFill>
                  <a:latin typeface="Microsoft YaHei" panose="020B0503020204020204" pitchFamily="34" charset="-122"/>
                  <a:ea typeface="Microsoft YaHei" panose="020B0503020204020204" pitchFamily="34" charset="-122"/>
                </a:defRPr>
              </a:lvl1pPr>
            </a:lstStyle>
            <a:p>
              <a:pPr defTabSz="914456"/>
              <a:r>
                <a:rPr lang="en-US" altLang="zh-CN" sz="1000" dirty="0">
                  <a:solidFill>
                    <a:prstClr val="black"/>
                  </a:solidFill>
                  <a:latin typeface="Arial"/>
                  <a:cs typeface="Arial" panose="020B0604020202020204" pitchFamily="34" charset="0"/>
                </a:rPr>
                <a:t>AI</a:t>
              </a:r>
            </a:p>
          </p:txBody>
        </p:sp>
        <p:sp>
          <p:nvSpPr>
            <p:cNvPr id="52" name="文本框 51"/>
            <p:cNvSpPr txBox="1"/>
            <p:nvPr/>
          </p:nvSpPr>
          <p:spPr>
            <a:xfrm>
              <a:off x="1203989" y="5027509"/>
              <a:ext cx="720000" cy="246044"/>
            </a:xfrm>
            <a:prstGeom prst="rect">
              <a:avLst/>
            </a:prstGeom>
            <a:solidFill>
              <a:srgbClr val="FFC000"/>
            </a:solidFill>
          </p:spPr>
          <p:txBody>
            <a:bodyPr wrap="square" lIns="35987" tIns="35987" rIns="35987" bIns="35987" rtlCol="0" anchor="ctr">
              <a:noAutofit/>
            </a:bodyPr>
            <a:lstStyle>
              <a:defPPr>
                <a:defRPr lang="en-US"/>
              </a:defPPr>
              <a:lvl1pPr algn="ctr">
                <a:defRPr kumimoji="1" sz="1200">
                  <a:solidFill>
                    <a:schemeClr val="bg1"/>
                  </a:solidFill>
                  <a:latin typeface="Microsoft YaHei" panose="020B0503020204020204" pitchFamily="34" charset="-122"/>
                  <a:ea typeface="Microsoft YaHei" panose="020B0503020204020204" pitchFamily="34" charset="-122"/>
                </a:defRPr>
              </a:lvl1pPr>
            </a:lstStyle>
            <a:p>
              <a:pPr defTabSz="914456"/>
              <a:r>
                <a:rPr lang="en-US" altLang="zh-CN" sz="1000" dirty="0">
                  <a:solidFill>
                    <a:prstClr val="black"/>
                  </a:solidFill>
                  <a:latin typeface="Arial"/>
                  <a:cs typeface="Arial" panose="020B0604020202020204" pitchFamily="34" charset="0"/>
                </a:rPr>
                <a:t>Security</a:t>
              </a:r>
              <a:endParaRPr lang="zh-CN" altLang="en-US" sz="1000" dirty="0">
                <a:solidFill>
                  <a:prstClr val="black"/>
                </a:solidFill>
                <a:latin typeface="Arial"/>
                <a:cs typeface="Arial" panose="020B0604020202020204" pitchFamily="34" charset="0"/>
              </a:endParaRPr>
            </a:p>
          </p:txBody>
        </p:sp>
        <p:sp>
          <p:nvSpPr>
            <p:cNvPr id="53" name="矩形 52"/>
            <p:cNvSpPr/>
            <p:nvPr/>
          </p:nvSpPr>
          <p:spPr>
            <a:xfrm>
              <a:off x="3761046" y="3325072"/>
              <a:ext cx="1184940" cy="923201"/>
            </a:xfrm>
            <a:prstGeom prst="rect">
              <a:avLst/>
            </a:prstGeom>
          </p:spPr>
          <p:txBody>
            <a:bodyPr wrap="none">
              <a:spAutoFit/>
            </a:bodyPr>
            <a:lstStyle/>
            <a:p>
              <a:pPr algn="ctr" defTabSz="914456"/>
              <a:r>
                <a:rPr lang="en-US" altLang="zh-CN" sz="5399" b="1" dirty="0">
                  <a:solidFill>
                    <a:srgbClr val="FFC000"/>
                  </a:solidFill>
                  <a:ea typeface="微软雅黑"/>
                  <a:cs typeface="Arial" panose="020B0604020202020204" pitchFamily="34" charset="0"/>
                </a:rPr>
                <a:t>5:1</a:t>
              </a:r>
              <a:endParaRPr lang="zh-CN" altLang="en-US" sz="5399" b="1" dirty="0">
                <a:solidFill>
                  <a:srgbClr val="FFC000"/>
                </a:solidFill>
                <a:ea typeface="微软雅黑"/>
                <a:cs typeface="Arial" panose="020B0604020202020204" pitchFamily="34" charset="0"/>
              </a:endParaRPr>
            </a:p>
          </p:txBody>
        </p:sp>
        <p:sp>
          <p:nvSpPr>
            <p:cNvPr id="54" name="矩形 53"/>
            <p:cNvSpPr/>
            <p:nvPr/>
          </p:nvSpPr>
          <p:spPr>
            <a:xfrm>
              <a:off x="1055789" y="1868339"/>
              <a:ext cx="1685077" cy="923201"/>
            </a:xfrm>
            <a:prstGeom prst="rect">
              <a:avLst/>
            </a:prstGeom>
          </p:spPr>
          <p:txBody>
            <a:bodyPr wrap="none">
              <a:spAutoFit/>
            </a:bodyPr>
            <a:lstStyle/>
            <a:p>
              <a:pPr algn="ctr" defTabSz="914456"/>
              <a:r>
                <a:rPr lang="en-US" altLang="zh-CN" sz="5399" b="1" dirty="0">
                  <a:solidFill>
                    <a:srgbClr val="FFC000"/>
                  </a:solidFill>
                  <a:ea typeface="微软雅黑"/>
                  <a:cs typeface="Arial" panose="020B0604020202020204" pitchFamily="34" charset="0"/>
                </a:rPr>
                <a:t>No.1</a:t>
              </a:r>
              <a:endParaRPr lang="zh-CN" altLang="en-US" sz="5399" b="1" dirty="0">
                <a:solidFill>
                  <a:srgbClr val="FFC000"/>
                </a:solidFill>
                <a:ea typeface="微软雅黑"/>
                <a:cs typeface="Arial" panose="020B0604020202020204" pitchFamily="34" charset="0"/>
              </a:endParaRPr>
            </a:p>
          </p:txBody>
        </p:sp>
      </p:grpSp>
      <p:sp>
        <p:nvSpPr>
          <p:cNvPr id="179" name="Text Box 117"/>
          <p:cNvSpPr txBox="1">
            <a:spLocks noChangeAspect="1" noChangeArrowheads="1"/>
          </p:cNvSpPr>
          <p:nvPr>
            <p:custDataLst>
              <p:tags r:id="rId1"/>
            </p:custDataLst>
          </p:nvPr>
        </p:nvSpPr>
        <p:spPr bwMode="auto">
          <a:xfrm>
            <a:off x="1610434" y="2343012"/>
            <a:ext cx="3257441" cy="3135215"/>
          </a:xfrm>
          <a:prstGeom prst="ellipse">
            <a:avLst/>
          </a:prstGeom>
          <a:noFill/>
          <a:ln w="12700" algn="ctr">
            <a:solidFill>
              <a:srgbClr val="C00000"/>
            </a:solidFill>
            <a:prstDash val="sysDash"/>
            <a:miter lim="800000"/>
            <a:headEnd/>
            <a:tailEnd/>
          </a:ln>
          <a:effectLst/>
        </p:spPr>
        <p:txBody>
          <a:bodyPr wrap="none">
            <a:noAutofit/>
          </a:bodyPr>
          <a:lstStyle/>
          <a:p>
            <a:pPr defTabSz="912535" eaLnBrk="0" hangingPunct="0"/>
            <a:endParaRPr lang="zh-CN" altLang="en-US" sz="1200" b="1" dirty="0">
              <a:solidFill>
                <a:prstClr val="white"/>
              </a:solidFill>
              <a:ea typeface="微软雅黑"/>
              <a:cs typeface="Arial" panose="020B0604020202020204" pitchFamily="34" charset="0"/>
            </a:endParaRPr>
          </a:p>
        </p:txBody>
      </p:sp>
      <p:cxnSp>
        <p:nvCxnSpPr>
          <p:cNvPr id="180" name="直接连接符 127"/>
          <p:cNvCxnSpPr>
            <a:cxnSpLocks/>
          </p:cNvCxnSpPr>
          <p:nvPr>
            <p:custDataLst>
              <p:tags r:id="rId2"/>
            </p:custDataLst>
          </p:nvPr>
        </p:nvCxnSpPr>
        <p:spPr bwMode="auto">
          <a:xfrm flipV="1">
            <a:off x="2154827" y="2184409"/>
            <a:ext cx="2236935" cy="3515333"/>
          </a:xfrm>
          <a:prstGeom prst="line">
            <a:avLst/>
          </a:prstGeom>
          <a:noFill/>
          <a:ln w="38100" cap="flat" cmpd="sng" algn="ctr">
            <a:solidFill>
              <a:sysClr val="window" lastClr="FFFFFF">
                <a:lumMod val="95000"/>
              </a:sysClr>
            </a:solidFill>
            <a:prstDash val="solid"/>
            <a:round/>
            <a:headEnd type="none" w="med" len="med"/>
            <a:tailEnd type="none" w="med" len="med"/>
          </a:ln>
          <a:effectLst/>
        </p:spPr>
      </p:cxnSp>
      <p:cxnSp>
        <p:nvCxnSpPr>
          <p:cNvPr id="181" name="直接连接符 128"/>
          <p:cNvCxnSpPr>
            <a:cxnSpLocks/>
          </p:cNvCxnSpPr>
          <p:nvPr>
            <p:custDataLst>
              <p:tags r:id="rId3"/>
            </p:custDataLst>
          </p:nvPr>
        </p:nvCxnSpPr>
        <p:spPr bwMode="auto">
          <a:xfrm>
            <a:off x="2128853" y="2189592"/>
            <a:ext cx="2101794" cy="3515333"/>
          </a:xfrm>
          <a:prstGeom prst="line">
            <a:avLst/>
          </a:prstGeom>
          <a:noFill/>
          <a:ln w="38100" cap="flat" cmpd="sng" algn="ctr">
            <a:solidFill>
              <a:sysClr val="window" lastClr="FFFFFF">
                <a:lumMod val="95000"/>
              </a:sysClr>
            </a:solidFill>
            <a:prstDash val="solid"/>
            <a:round/>
            <a:headEnd type="none" w="med" len="med"/>
            <a:tailEnd type="none" w="med" len="med"/>
          </a:ln>
          <a:effectLst/>
        </p:spPr>
      </p:cxnSp>
      <p:cxnSp>
        <p:nvCxnSpPr>
          <p:cNvPr id="182" name="直接连接符 129"/>
          <p:cNvCxnSpPr>
            <a:cxnSpLocks/>
          </p:cNvCxnSpPr>
          <p:nvPr>
            <p:custDataLst>
              <p:tags r:id="rId4"/>
            </p:custDataLst>
          </p:nvPr>
        </p:nvCxnSpPr>
        <p:spPr bwMode="auto">
          <a:xfrm>
            <a:off x="963488" y="4015946"/>
            <a:ext cx="4480800" cy="35656"/>
          </a:xfrm>
          <a:prstGeom prst="line">
            <a:avLst/>
          </a:prstGeom>
          <a:noFill/>
          <a:ln w="38100" cap="flat" cmpd="sng" algn="ctr">
            <a:solidFill>
              <a:sysClr val="window" lastClr="FFFFFF">
                <a:lumMod val="95000"/>
              </a:sysClr>
            </a:solidFill>
            <a:prstDash val="solid"/>
            <a:round/>
            <a:headEnd type="none" w="med" len="med"/>
            <a:tailEnd type="none" w="med" len="med"/>
          </a:ln>
          <a:effectLst/>
        </p:spPr>
      </p:cxnSp>
      <p:sp>
        <p:nvSpPr>
          <p:cNvPr id="183" name="Text Box 117"/>
          <p:cNvSpPr txBox="1">
            <a:spLocks noChangeArrowheads="1"/>
          </p:cNvSpPr>
          <p:nvPr>
            <p:custDataLst>
              <p:tags r:id="rId5"/>
            </p:custDataLst>
          </p:nvPr>
        </p:nvSpPr>
        <p:spPr bwMode="auto">
          <a:xfrm>
            <a:off x="2435099" y="3206862"/>
            <a:ext cx="1593181" cy="1533304"/>
          </a:xfrm>
          <a:prstGeom prst="ellipse">
            <a:avLst/>
          </a:prstGeom>
          <a:solidFill>
            <a:schemeClr val="bg1">
              <a:lumMod val="75000"/>
            </a:schemeClr>
          </a:solidFill>
          <a:ln w="38100" algn="ctr">
            <a:noFill/>
            <a:miter lim="800000"/>
            <a:headEnd/>
            <a:tailEnd/>
          </a:ln>
          <a:effectLst/>
        </p:spPr>
        <p:txBody>
          <a:bodyPr wrap="none">
            <a:noAutofit/>
          </a:bodyPr>
          <a:lstStyle/>
          <a:p>
            <a:pPr defTabSz="912535" eaLnBrk="0" hangingPunct="0">
              <a:defRPr/>
            </a:pPr>
            <a:endParaRPr lang="zh-CN" altLang="en-US" sz="1200" b="1" kern="0" dirty="0">
              <a:solidFill>
                <a:prstClr val="white"/>
              </a:solidFill>
              <a:ea typeface="微软雅黑"/>
              <a:cs typeface="Arial" panose="020B0604020202020204" pitchFamily="34" charset="0"/>
            </a:endParaRPr>
          </a:p>
        </p:txBody>
      </p:sp>
      <p:sp>
        <p:nvSpPr>
          <p:cNvPr id="184" name="文本框 183"/>
          <p:cNvSpPr txBox="1"/>
          <p:nvPr/>
        </p:nvSpPr>
        <p:spPr>
          <a:xfrm>
            <a:off x="2365122" y="3804209"/>
            <a:ext cx="1734321" cy="400110"/>
          </a:xfrm>
          <a:prstGeom prst="rect">
            <a:avLst/>
          </a:prstGeom>
          <a:noFill/>
        </p:spPr>
        <p:txBody>
          <a:bodyPr wrap="square" rtlCol="0">
            <a:spAutoFit/>
          </a:bodyPr>
          <a:lstStyle/>
          <a:p>
            <a:pPr algn="ctr" defTabSz="685859"/>
            <a:r>
              <a:rPr kumimoji="1" lang="en-US" sz="2000" b="1" dirty="0">
                <a:solidFill>
                  <a:srgbClr val="FFC000"/>
                </a:solidFill>
                <a:ea typeface="微软雅黑"/>
                <a:cs typeface="Arial" panose="020B0604020202020204" pitchFamily="34" charset="0"/>
              </a:rPr>
              <a:t>FusionCube</a:t>
            </a:r>
          </a:p>
        </p:txBody>
      </p:sp>
      <p:sp>
        <p:nvSpPr>
          <p:cNvPr id="185" name="文本框 184"/>
          <p:cNvSpPr txBox="1"/>
          <p:nvPr/>
        </p:nvSpPr>
        <p:spPr>
          <a:xfrm>
            <a:off x="2533180" y="2497971"/>
            <a:ext cx="1452178" cy="584775"/>
          </a:xfrm>
          <a:prstGeom prst="rect">
            <a:avLst/>
          </a:prstGeom>
          <a:noFill/>
        </p:spPr>
        <p:txBody>
          <a:bodyPr wrap="square" rtlCol="0">
            <a:spAutoFit/>
          </a:bodyPr>
          <a:lstStyle/>
          <a:p>
            <a:pPr algn="ctr" defTabSz="685859"/>
            <a:r>
              <a:rPr kumimoji="1" lang="en-US" sz="1600" b="1" dirty="0">
                <a:solidFill>
                  <a:prstClr val="white"/>
                </a:solidFill>
                <a:ea typeface="微软雅黑"/>
                <a:cs typeface="Arial" panose="020B0604020202020204" pitchFamily="34" charset="0"/>
              </a:rPr>
              <a:t>Emergency response</a:t>
            </a:r>
          </a:p>
        </p:txBody>
      </p:sp>
      <p:sp>
        <p:nvSpPr>
          <p:cNvPr id="186" name="文本框 185"/>
          <p:cNvSpPr txBox="1"/>
          <p:nvPr/>
        </p:nvSpPr>
        <p:spPr>
          <a:xfrm>
            <a:off x="1671890" y="3168109"/>
            <a:ext cx="1130309" cy="338555"/>
          </a:xfrm>
          <a:prstGeom prst="rect">
            <a:avLst/>
          </a:prstGeom>
          <a:noFill/>
        </p:spPr>
        <p:txBody>
          <a:bodyPr wrap="none" rtlCol="0">
            <a:spAutoFit/>
          </a:bodyPr>
          <a:lstStyle/>
          <a:p>
            <a:pPr defTabSz="685859"/>
            <a:r>
              <a:rPr kumimoji="1" lang="en-US" sz="1600" b="1" dirty="0">
                <a:solidFill>
                  <a:prstClr val="white"/>
                </a:solidFill>
                <a:ea typeface="微软雅黑"/>
                <a:cs typeface="Arial" panose="020B0604020202020204" pitchFamily="34" charset="0"/>
              </a:rPr>
              <a:t>Transport</a:t>
            </a:r>
          </a:p>
        </p:txBody>
      </p:sp>
      <p:sp>
        <p:nvSpPr>
          <p:cNvPr id="187" name="文本框 186"/>
          <p:cNvSpPr txBox="1"/>
          <p:nvPr/>
        </p:nvSpPr>
        <p:spPr>
          <a:xfrm>
            <a:off x="1668497" y="4438410"/>
            <a:ext cx="1393330" cy="338555"/>
          </a:xfrm>
          <a:prstGeom prst="rect">
            <a:avLst/>
          </a:prstGeom>
          <a:noFill/>
        </p:spPr>
        <p:txBody>
          <a:bodyPr wrap="none" rtlCol="0">
            <a:spAutoFit/>
          </a:bodyPr>
          <a:lstStyle/>
          <a:p>
            <a:pPr defTabSz="685859"/>
            <a:r>
              <a:rPr kumimoji="1" lang="en-US" sz="1600" b="1" dirty="0">
                <a:solidFill>
                  <a:prstClr val="white"/>
                </a:solidFill>
                <a:ea typeface="微软雅黑"/>
                <a:cs typeface="Arial" panose="020B0604020202020204" pitchFamily="34" charset="0"/>
              </a:rPr>
              <a:t>Government</a:t>
            </a:r>
          </a:p>
        </p:txBody>
      </p:sp>
      <p:sp>
        <p:nvSpPr>
          <p:cNvPr id="188" name="文本框 187"/>
          <p:cNvSpPr txBox="1"/>
          <p:nvPr/>
        </p:nvSpPr>
        <p:spPr>
          <a:xfrm>
            <a:off x="3791882" y="4390103"/>
            <a:ext cx="992579" cy="338555"/>
          </a:xfrm>
          <a:prstGeom prst="rect">
            <a:avLst/>
          </a:prstGeom>
          <a:noFill/>
        </p:spPr>
        <p:txBody>
          <a:bodyPr wrap="none" rtlCol="0">
            <a:spAutoFit/>
          </a:bodyPr>
          <a:lstStyle/>
          <a:p>
            <a:pPr defTabSz="685859"/>
            <a:r>
              <a:rPr kumimoji="1" lang="en-US" sz="1600" b="1" dirty="0">
                <a:solidFill>
                  <a:prstClr val="white"/>
                </a:solidFill>
                <a:ea typeface="微软雅黑"/>
                <a:cs typeface="Arial" panose="020B0604020202020204" pitchFamily="34" charset="0"/>
              </a:rPr>
              <a:t>Campus</a:t>
            </a:r>
          </a:p>
        </p:txBody>
      </p:sp>
      <p:sp>
        <p:nvSpPr>
          <p:cNvPr id="189" name="文本框 188"/>
          <p:cNvSpPr txBox="1"/>
          <p:nvPr/>
        </p:nvSpPr>
        <p:spPr>
          <a:xfrm>
            <a:off x="3722575" y="3212735"/>
            <a:ext cx="1167307" cy="338555"/>
          </a:xfrm>
          <a:prstGeom prst="rect">
            <a:avLst/>
          </a:prstGeom>
          <a:noFill/>
        </p:spPr>
        <p:txBody>
          <a:bodyPr wrap="none" rtlCol="0">
            <a:spAutoFit/>
          </a:bodyPr>
          <a:lstStyle/>
          <a:p>
            <a:pPr defTabSz="685859"/>
            <a:r>
              <a:rPr kumimoji="1" lang="en-US" sz="1600" b="1" dirty="0">
                <a:solidFill>
                  <a:prstClr val="white"/>
                </a:solidFill>
                <a:ea typeface="微软雅黑"/>
                <a:cs typeface="Arial" panose="020B0604020202020204" pitchFamily="34" charset="0"/>
              </a:rPr>
              <a:t>Electricity</a:t>
            </a:r>
          </a:p>
        </p:txBody>
      </p:sp>
      <p:sp>
        <p:nvSpPr>
          <p:cNvPr id="190" name="文本框 189"/>
          <p:cNvSpPr txBox="1"/>
          <p:nvPr/>
        </p:nvSpPr>
        <p:spPr>
          <a:xfrm>
            <a:off x="2944601" y="4973396"/>
            <a:ext cx="441146" cy="400110"/>
          </a:xfrm>
          <a:prstGeom prst="rect">
            <a:avLst/>
          </a:prstGeom>
          <a:noFill/>
        </p:spPr>
        <p:txBody>
          <a:bodyPr wrap="none" rtlCol="0">
            <a:spAutoFit/>
          </a:bodyPr>
          <a:lstStyle/>
          <a:p>
            <a:pPr defTabSz="685859"/>
            <a:r>
              <a:rPr kumimoji="1" lang="en-US" sz="2000" b="1" dirty="0">
                <a:solidFill>
                  <a:prstClr val="white"/>
                </a:solidFill>
                <a:ea typeface="微软雅黑"/>
                <a:cs typeface="Arial" panose="020B0604020202020204" pitchFamily="34" charset="0"/>
              </a:rPr>
              <a:t>…</a:t>
            </a:r>
          </a:p>
        </p:txBody>
      </p:sp>
      <p:sp>
        <p:nvSpPr>
          <p:cNvPr id="191" name="文本框 190"/>
          <p:cNvSpPr txBox="1"/>
          <p:nvPr/>
        </p:nvSpPr>
        <p:spPr>
          <a:xfrm>
            <a:off x="655495" y="2536905"/>
            <a:ext cx="1609736" cy="253916"/>
          </a:xfrm>
          <a:prstGeom prst="rect">
            <a:avLst/>
          </a:prstGeom>
          <a:noFill/>
        </p:spPr>
        <p:txBody>
          <a:bodyPr wrap="none" rtlCol="0">
            <a:spAutoFit/>
          </a:bodyPr>
          <a:lstStyle/>
          <a:p>
            <a:pPr defTabSz="685859"/>
            <a:r>
              <a:rPr kumimoji="1" lang="en-US" sz="1050" dirty="0">
                <a:solidFill>
                  <a:prstClr val="white"/>
                </a:solidFill>
                <a:ea typeface="微软雅黑"/>
                <a:cs typeface="Arial" panose="020B0604020202020204" pitchFamily="34" charset="0"/>
              </a:rPr>
              <a:t>Free-flow transportation</a:t>
            </a:r>
          </a:p>
        </p:txBody>
      </p:sp>
      <p:sp>
        <p:nvSpPr>
          <p:cNvPr id="192" name="矩形 191"/>
          <p:cNvSpPr/>
          <p:nvPr/>
        </p:nvSpPr>
        <p:spPr>
          <a:xfrm>
            <a:off x="4425401" y="2612005"/>
            <a:ext cx="1462260" cy="253916"/>
          </a:xfrm>
          <a:prstGeom prst="rect">
            <a:avLst/>
          </a:prstGeom>
          <a:noFill/>
        </p:spPr>
        <p:txBody>
          <a:bodyPr wrap="none" rtlCol="0">
            <a:spAutoFit/>
          </a:bodyPr>
          <a:lstStyle/>
          <a:p>
            <a:pPr defTabSz="685859"/>
            <a:r>
              <a:rPr kumimoji="1" lang="en-US" sz="1050" dirty="0">
                <a:solidFill>
                  <a:prstClr val="white"/>
                </a:solidFill>
                <a:ea typeface="微软雅黑"/>
                <a:cs typeface="Arial" panose="020B0604020202020204" pitchFamily="34" charset="0"/>
              </a:rPr>
              <a:t>Power line inspection</a:t>
            </a:r>
          </a:p>
        </p:txBody>
      </p:sp>
      <p:sp>
        <p:nvSpPr>
          <p:cNvPr id="193" name="矩形 192"/>
          <p:cNvSpPr/>
          <p:nvPr/>
        </p:nvSpPr>
        <p:spPr>
          <a:xfrm>
            <a:off x="4820649" y="4370614"/>
            <a:ext cx="1053495" cy="253916"/>
          </a:xfrm>
          <a:prstGeom prst="rect">
            <a:avLst/>
          </a:prstGeom>
          <a:noFill/>
        </p:spPr>
        <p:txBody>
          <a:bodyPr wrap="none" rtlCol="0">
            <a:spAutoFit/>
          </a:bodyPr>
          <a:lstStyle/>
          <a:p>
            <a:pPr defTabSz="685859"/>
            <a:r>
              <a:rPr kumimoji="1" lang="en-US" sz="1050" dirty="0">
                <a:solidFill>
                  <a:prstClr val="white"/>
                </a:solidFill>
                <a:ea typeface="微软雅黑"/>
                <a:cs typeface="Arial" panose="020B0604020202020204" pitchFamily="34" charset="0"/>
              </a:rPr>
              <a:t>Smart campus</a:t>
            </a:r>
          </a:p>
        </p:txBody>
      </p:sp>
      <p:sp>
        <p:nvSpPr>
          <p:cNvPr id="195" name="文本框 194"/>
          <p:cNvSpPr txBox="1"/>
          <p:nvPr/>
        </p:nvSpPr>
        <p:spPr>
          <a:xfrm>
            <a:off x="3620576" y="1836705"/>
            <a:ext cx="793807" cy="253916"/>
          </a:xfrm>
          <a:prstGeom prst="rect">
            <a:avLst/>
          </a:prstGeom>
          <a:noFill/>
        </p:spPr>
        <p:txBody>
          <a:bodyPr wrap="none" rtlCol="0">
            <a:spAutoFit/>
          </a:bodyPr>
          <a:lstStyle/>
          <a:p>
            <a:pPr algn="ctr" defTabSz="685859"/>
            <a:r>
              <a:rPr kumimoji="1" lang="en-US" sz="1050" dirty="0">
                <a:solidFill>
                  <a:prstClr val="white"/>
                </a:solidFill>
                <a:ea typeface="微软雅黑"/>
                <a:cs typeface="Arial" panose="020B0604020202020204" pitchFamily="34" charset="0"/>
              </a:rPr>
              <a:t>Coal mine</a:t>
            </a:r>
          </a:p>
        </p:txBody>
      </p:sp>
      <p:sp>
        <p:nvSpPr>
          <p:cNvPr id="197" name="文本框 196"/>
          <p:cNvSpPr txBox="1"/>
          <p:nvPr/>
        </p:nvSpPr>
        <p:spPr>
          <a:xfrm>
            <a:off x="521739" y="4467348"/>
            <a:ext cx="1257075" cy="253916"/>
          </a:xfrm>
          <a:prstGeom prst="rect">
            <a:avLst/>
          </a:prstGeom>
          <a:noFill/>
        </p:spPr>
        <p:txBody>
          <a:bodyPr wrap="none" rtlCol="0">
            <a:spAutoFit/>
          </a:bodyPr>
          <a:lstStyle/>
          <a:p>
            <a:pPr defTabSz="685859"/>
            <a:r>
              <a:rPr kumimoji="1" lang="en-US" sz="1050" dirty="0">
                <a:solidFill>
                  <a:prstClr val="white"/>
                </a:solidFill>
                <a:ea typeface="微软雅黑"/>
                <a:cs typeface="Arial" panose="020B0604020202020204" pitchFamily="34" charset="0"/>
              </a:rPr>
              <a:t>Smart grain depot</a:t>
            </a:r>
          </a:p>
        </p:txBody>
      </p:sp>
      <p:sp>
        <p:nvSpPr>
          <p:cNvPr id="198" name="文本框 197"/>
          <p:cNvSpPr txBox="1"/>
          <p:nvPr/>
        </p:nvSpPr>
        <p:spPr>
          <a:xfrm>
            <a:off x="1350133" y="5057506"/>
            <a:ext cx="596638" cy="253916"/>
          </a:xfrm>
          <a:prstGeom prst="rect">
            <a:avLst/>
          </a:prstGeom>
          <a:noFill/>
        </p:spPr>
        <p:txBody>
          <a:bodyPr wrap="none" rtlCol="0">
            <a:spAutoFit/>
          </a:bodyPr>
          <a:lstStyle/>
          <a:p>
            <a:pPr defTabSz="685859"/>
            <a:r>
              <a:rPr kumimoji="1" lang="en-US" sz="1050" dirty="0">
                <a:solidFill>
                  <a:prstClr val="white"/>
                </a:solidFill>
                <a:ea typeface="微软雅黑"/>
                <a:cs typeface="Arial" panose="020B0604020202020204" pitchFamily="34" charset="0"/>
              </a:rPr>
              <a:t>Lottery</a:t>
            </a:r>
          </a:p>
        </p:txBody>
      </p:sp>
      <p:sp>
        <p:nvSpPr>
          <p:cNvPr id="199" name="文本框 198"/>
          <p:cNvSpPr txBox="1"/>
          <p:nvPr/>
        </p:nvSpPr>
        <p:spPr>
          <a:xfrm>
            <a:off x="382761" y="3267505"/>
            <a:ext cx="1152881" cy="415498"/>
          </a:xfrm>
          <a:prstGeom prst="rect">
            <a:avLst/>
          </a:prstGeom>
          <a:noFill/>
        </p:spPr>
        <p:txBody>
          <a:bodyPr wrap="none" rtlCol="0">
            <a:spAutoFit/>
          </a:bodyPr>
          <a:lstStyle/>
          <a:p>
            <a:pPr algn="ctr" defTabSz="685859"/>
            <a:r>
              <a:rPr kumimoji="1" lang="en-US" sz="1050" dirty="0">
                <a:solidFill>
                  <a:prstClr val="white"/>
                </a:solidFill>
                <a:ea typeface="微软雅黑"/>
                <a:cs typeface="Arial" panose="020B0604020202020204" pitchFamily="34" charset="0"/>
              </a:rPr>
              <a:t>Train-to-ground </a:t>
            </a:r>
          </a:p>
          <a:p>
            <a:pPr algn="ctr" defTabSz="685859"/>
            <a:r>
              <a:rPr kumimoji="1" lang="en-US" sz="1050" dirty="0">
                <a:solidFill>
                  <a:prstClr val="white"/>
                </a:solidFill>
                <a:ea typeface="微软雅黑"/>
                <a:cs typeface="Arial" panose="020B0604020202020204" pitchFamily="34" charset="0"/>
              </a:rPr>
              <a:t>data dump</a:t>
            </a:r>
          </a:p>
        </p:txBody>
      </p:sp>
      <p:sp>
        <p:nvSpPr>
          <p:cNvPr id="200" name="矩形 199"/>
          <p:cNvSpPr/>
          <p:nvPr/>
        </p:nvSpPr>
        <p:spPr>
          <a:xfrm>
            <a:off x="4291092" y="5059113"/>
            <a:ext cx="1340433" cy="253916"/>
          </a:xfrm>
          <a:prstGeom prst="rect">
            <a:avLst/>
          </a:prstGeom>
          <a:noFill/>
        </p:spPr>
        <p:txBody>
          <a:bodyPr wrap="none" rtlCol="0">
            <a:spAutoFit/>
          </a:bodyPr>
          <a:lstStyle/>
          <a:p>
            <a:pPr defTabSz="685859"/>
            <a:r>
              <a:rPr kumimoji="1" lang="en-US" sz="1050" dirty="0">
                <a:solidFill>
                  <a:prstClr val="white"/>
                </a:solidFill>
                <a:ea typeface="微软雅黑"/>
                <a:cs typeface="Arial" panose="020B0604020202020204" pitchFamily="34" charset="0"/>
              </a:rPr>
              <a:t>Security monitoring</a:t>
            </a:r>
          </a:p>
        </p:txBody>
      </p:sp>
      <p:sp>
        <p:nvSpPr>
          <p:cNvPr id="201" name="矩形 200"/>
          <p:cNvSpPr/>
          <p:nvPr/>
        </p:nvSpPr>
        <p:spPr>
          <a:xfrm>
            <a:off x="4788447" y="3309712"/>
            <a:ext cx="1491114" cy="253916"/>
          </a:xfrm>
          <a:prstGeom prst="rect">
            <a:avLst/>
          </a:prstGeom>
          <a:noFill/>
        </p:spPr>
        <p:txBody>
          <a:bodyPr wrap="none" rtlCol="0">
            <a:spAutoFit/>
          </a:bodyPr>
          <a:lstStyle/>
          <a:p>
            <a:pPr defTabSz="685859"/>
            <a:r>
              <a:rPr kumimoji="1" lang="en-US" sz="1050" dirty="0">
                <a:solidFill>
                  <a:prstClr val="white"/>
                </a:solidFill>
                <a:ea typeface="微软雅黑"/>
                <a:cs typeface="Arial" panose="020B0604020202020204" pitchFamily="34" charset="0"/>
              </a:rPr>
              <a:t>Substation monitoring</a:t>
            </a:r>
          </a:p>
        </p:txBody>
      </p:sp>
      <p:sp>
        <p:nvSpPr>
          <p:cNvPr id="202" name="矩形 201"/>
          <p:cNvSpPr/>
          <p:nvPr/>
        </p:nvSpPr>
        <p:spPr>
          <a:xfrm>
            <a:off x="3036765" y="5569200"/>
            <a:ext cx="338554" cy="276999"/>
          </a:xfrm>
          <a:prstGeom prst="rect">
            <a:avLst/>
          </a:prstGeom>
          <a:noFill/>
        </p:spPr>
        <p:txBody>
          <a:bodyPr wrap="none" rtlCol="0">
            <a:spAutoFit/>
          </a:bodyPr>
          <a:lstStyle/>
          <a:p>
            <a:pPr defTabSz="685859"/>
            <a:r>
              <a:rPr kumimoji="1" lang="en-US" sz="1200" dirty="0">
                <a:solidFill>
                  <a:prstClr val="white"/>
                </a:solidFill>
                <a:ea typeface="微软雅黑"/>
                <a:cs typeface="Arial" panose="020B0604020202020204" pitchFamily="34" charset="0"/>
              </a:rPr>
              <a:t>…</a:t>
            </a:r>
          </a:p>
        </p:txBody>
      </p:sp>
      <p:sp>
        <p:nvSpPr>
          <p:cNvPr id="203" name="文本框 202"/>
          <p:cNvSpPr txBox="1"/>
          <p:nvPr/>
        </p:nvSpPr>
        <p:spPr>
          <a:xfrm>
            <a:off x="2193695" y="1836705"/>
            <a:ext cx="1476686" cy="253916"/>
          </a:xfrm>
          <a:prstGeom prst="rect">
            <a:avLst/>
          </a:prstGeom>
          <a:noFill/>
        </p:spPr>
        <p:txBody>
          <a:bodyPr wrap="none" rtlCol="0">
            <a:spAutoFit/>
          </a:bodyPr>
          <a:lstStyle/>
          <a:p>
            <a:pPr defTabSz="685859"/>
            <a:r>
              <a:rPr kumimoji="1" lang="en-US" sz="1050" dirty="0">
                <a:solidFill>
                  <a:prstClr val="white"/>
                </a:solidFill>
                <a:ea typeface="微软雅黑"/>
                <a:cs typeface="Arial" panose="020B0604020202020204" pitchFamily="34" charset="0"/>
              </a:rPr>
              <a:t>Hazardous chemicals</a:t>
            </a:r>
          </a:p>
        </p:txBody>
      </p:sp>
    </p:spTree>
    <p:extLst>
      <p:ext uri="{BB962C8B-B14F-4D97-AF65-F5344CB8AC3E}">
        <p14:creationId xmlns:p14="http://schemas.microsoft.com/office/powerpoint/2010/main" val="3285098447"/>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baLguKjoP02HNbJLwGuJtg"/>
</p:tagLst>
</file>

<file path=ppt/tags/tag10.xml><?xml version="1.0" encoding="utf-8"?>
<p:tagLst xmlns:a="http://schemas.openxmlformats.org/drawingml/2006/main" xmlns:r="http://schemas.openxmlformats.org/officeDocument/2006/relationships" xmlns:p="http://schemas.openxmlformats.org/presentationml/2006/main">
  <p:tag name="PA" val="v5.2.0"/>
</p:tagLst>
</file>

<file path=ppt/tags/tag11.xml><?xml version="1.0" encoding="utf-8"?>
<p:tagLst xmlns:a="http://schemas.openxmlformats.org/drawingml/2006/main" xmlns:r="http://schemas.openxmlformats.org/officeDocument/2006/relationships" xmlns:p="http://schemas.openxmlformats.org/presentationml/2006/main">
  <p:tag name="PA" val="v5.2.0"/>
</p:tagLst>
</file>

<file path=ppt/tags/tag12.xml><?xml version="1.0" encoding="utf-8"?>
<p:tagLst xmlns:a="http://schemas.openxmlformats.org/drawingml/2006/main" xmlns:r="http://schemas.openxmlformats.org/officeDocument/2006/relationships" xmlns:p="http://schemas.openxmlformats.org/presentationml/2006/main">
  <p:tag name="PA" val="v5.2.0"/>
</p:tagLst>
</file>

<file path=ppt/tags/tag13.xml><?xml version="1.0" encoding="utf-8"?>
<p:tagLst xmlns:a="http://schemas.openxmlformats.org/drawingml/2006/main" xmlns:r="http://schemas.openxmlformats.org/officeDocument/2006/relationships" xmlns:p="http://schemas.openxmlformats.org/presentationml/2006/main">
  <p:tag name="PA" val="v5.2.0"/>
</p:tagLst>
</file>

<file path=ppt/tags/tag14.xml><?xml version="1.0" encoding="utf-8"?>
<p:tagLst xmlns:a="http://schemas.openxmlformats.org/drawingml/2006/main" xmlns:r="http://schemas.openxmlformats.org/officeDocument/2006/relationships" xmlns:p="http://schemas.openxmlformats.org/presentationml/2006/main">
  <p:tag name="PA" val="v5.2.0"/>
</p:tagLst>
</file>

<file path=ppt/tags/tag15.xml><?xml version="1.0" encoding="utf-8"?>
<p:tagLst xmlns:a="http://schemas.openxmlformats.org/drawingml/2006/main" xmlns:r="http://schemas.openxmlformats.org/officeDocument/2006/relationships" xmlns:p="http://schemas.openxmlformats.org/presentationml/2006/main">
  <p:tag name="PA" val="v5.2.0"/>
</p:tagLst>
</file>

<file path=ppt/tags/tag16.xml><?xml version="1.0" encoding="utf-8"?>
<p:tagLst xmlns:a="http://schemas.openxmlformats.org/drawingml/2006/main" xmlns:r="http://schemas.openxmlformats.org/officeDocument/2006/relationships" xmlns:p="http://schemas.openxmlformats.org/presentationml/2006/main">
  <p:tag name="PA" val="v5.2.0"/>
</p:tagLst>
</file>

<file path=ppt/tags/tag17.xml><?xml version="1.0" encoding="utf-8"?>
<p:tagLst xmlns:a="http://schemas.openxmlformats.org/drawingml/2006/main" xmlns:r="http://schemas.openxmlformats.org/officeDocument/2006/relationships" xmlns:p="http://schemas.openxmlformats.org/presentationml/2006/main">
  <p:tag name="PA" val="v5.2.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9f_kbqiG4EW1eIxNwqpCL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BToAwOkuWkiMLKEWG3qrQ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uqS5mQ_LEEKR7bpAp_NaA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baLguKjoP02HNbJLwGuJtg"/>
</p:tagLst>
</file>

<file path=ppt/tags/tag6.xml><?xml version="1.0" encoding="utf-8"?>
<p:tagLst xmlns:a="http://schemas.openxmlformats.org/drawingml/2006/main" xmlns:r="http://schemas.openxmlformats.org/officeDocument/2006/relationships" xmlns:p="http://schemas.openxmlformats.org/presentationml/2006/main">
  <p:tag name="PA" val="v5.2.0"/>
</p:tagLst>
</file>

<file path=ppt/tags/tag7.xml><?xml version="1.0" encoding="utf-8"?>
<p:tagLst xmlns:a="http://schemas.openxmlformats.org/drawingml/2006/main" xmlns:r="http://schemas.openxmlformats.org/officeDocument/2006/relationships" xmlns:p="http://schemas.openxmlformats.org/presentationml/2006/main">
  <p:tag name="PA" val="v5.2.0"/>
</p:tagLst>
</file>

<file path=ppt/tags/tag8.xml><?xml version="1.0" encoding="utf-8"?>
<p:tagLst xmlns:a="http://schemas.openxmlformats.org/drawingml/2006/main" xmlns:r="http://schemas.openxmlformats.org/officeDocument/2006/relationships" xmlns:p="http://schemas.openxmlformats.org/presentationml/2006/main">
  <p:tag name="PA" val="v5.2.0"/>
</p:tagLst>
</file>

<file path=ppt/tags/tag9.xml><?xml version="1.0" encoding="utf-8"?>
<p:tagLst xmlns:a="http://schemas.openxmlformats.org/drawingml/2006/main" xmlns:r="http://schemas.openxmlformats.org/officeDocument/2006/relationships" xmlns:p="http://schemas.openxmlformats.org/presentationml/2006/main">
  <p:tag name="PA" val="v5.2.0"/>
</p:tagLst>
</file>

<file path=ppt/theme/theme1.xml><?xml version="1.0" encoding="utf-8"?>
<a:theme xmlns:a="http://schemas.openxmlformats.org/drawingml/2006/main" name="Chapter page">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lnSpc>
            <a:spcPts val="3440"/>
          </a:lnSpc>
          <a:defRPr kumimoji="1" dirty="0" err="1" smtClean="0">
            <a:solidFill>
              <a:srgbClr val="FFFFFF"/>
            </a:solidFill>
            <a:ea typeface="Microsoft YaHei" panose="020B0503020204020204" pitchFamily="34" charset="-122"/>
            <a:cs typeface="Arial" panose="020B0604020202020204" pitchFamily="34" charset="0"/>
          </a:defRPr>
        </a:defPPr>
      </a:lstStyle>
    </a:txDef>
  </a:objectDefaults>
  <a:extraClrSchemeLst/>
  <a:extLst>
    <a:ext uri="{05A4C25C-085E-4340-85A3-A5531E510DB2}">
      <thm15:themeFamily xmlns:thm15="http://schemas.microsoft.com/office/thememl/2012/main" name="PPT Template" id="{7D75EA97-C428-4460-8762-D7701BD02FF1}" vid="{EB304020-5246-4653-99D9-8C2E7284398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EF2569C270F8D4D9AEDD061494009A0" ma:contentTypeVersion="2" ma:contentTypeDescription="Create a new document." ma:contentTypeScope="" ma:versionID="714c084d8d21efaccebb83187122f438">
  <xsd:schema xmlns:xsd="http://www.w3.org/2001/XMLSchema" xmlns:xs="http://www.w3.org/2001/XMLSchema" xmlns:p="http://schemas.microsoft.com/office/2006/metadata/properties" xmlns:ns2="7ec80734-333a-4467-b5ab-2120c434f14a" targetNamespace="http://schemas.microsoft.com/office/2006/metadata/properties" ma:root="true" ma:fieldsID="fea2db318bdbe245914101e4339a0811" ns2:_="">
    <xsd:import namespace="7ec80734-333a-4467-b5ab-2120c434f14a"/>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ec80734-333a-4467-b5ab-2120c434f14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3BE953A-E685-4902-857D-6B1F4EE9A98F}">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F09769FE-ED76-4A24-A2BD-D9AFA49EC0C7}">
  <ds:schemaRefs>
    <ds:schemaRef ds:uri="http://schemas.microsoft.com/sharepoint/v3/contenttype/forms"/>
  </ds:schemaRefs>
</ds:datastoreItem>
</file>

<file path=customXml/itemProps3.xml><?xml version="1.0" encoding="utf-8"?>
<ds:datastoreItem xmlns:ds="http://schemas.openxmlformats.org/officeDocument/2006/customXml" ds:itemID="{83566469-BC40-4059-AAC1-CD96055FFC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ec80734-333a-4467-b5ab-2120c434f14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 template</Template>
  <TotalTime>1337</TotalTime>
  <Words>1668</Words>
  <Application>Microsoft Macintosh PowerPoint</Application>
  <PresentationFormat>Custom</PresentationFormat>
  <Paragraphs>373</Paragraphs>
  <Slides>15</Slides>
  <Notes>15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Huawei Sans</vt:lpstr>
      <vt:lpstr>微软雅黑</vt:lpstr>
      <vt:lpstr>Arial</vt:lpstr>
      <vt:lpstr>Calibri</vt:lpstr>
      <vt:lpstr>Impact</vt:lpstr>
      <vt:lpstr>Chapter page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edit Master title style</dc:title>
  <dc:creator>fanyan (A)</dc:creator>
  <cp:lastModifiedBy>Frank Zhang</cp:lastModifiedBy>
  <cp:revision>268</cp:revision>
  <dcterms:created xsi:type="dcterms:W3CDTF">2018-11-29T10:12:31Z</dcterms:created>
  <dcterms:modified xsi:type="dcterms:W3CDTF">2020-05-27T13:52:37Z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(3)RnpHnf87COBaAB5dy0sEsBTY54IvBommB2L6HlbozSy7V2xds6EpLZp0jTe3eO7xRg+g90jI
FN+8xhUuQT9xl8F5L7/ZnkGjUkIfhOWl+AZV+1tFyB6l8yX9LLiTwfptr647lHiQOywK8xe7
hhLEbk4vYsrpZiuYSD5yhGPuTaVxlDnrqgsH5xKyOdrrGDXVEXVEBMD//PPveJ7xf7mz9Qom
XxVNtapwfGZYjfjCJy</vt:lpwstr>
  </property>
  <property fmtid="{D5CDD505-2E9C-101B-9397-08002B2CF9AE}" pid="3" name="_2015_ms_pID_7253431">
    <vt:lpwstr>CxzZ17Nmy3MD/mieWMN7DinIO08hJeAjBlJ++FyZAdy1F92R8FITe2
cszcN7G3DGMVFG/8ZdKg5aPtkMFNAbQXnrV6yEJHgIiwzpeVPHyKF9EQtSPPtUs7DFsoWyXM
sxvU7hfj0qXwMm5GqOSQ/2a2Wxv42E25Il/c2SjNpK/MgMI3/GIfJ0V1fw2U4bPcfJOwG8gx
Vt0EFYHG9qGgx0ZYZJoLIpkMejafeg1hnOpc</vt:lpwstr>
  </property>
  <property fmtid="{D5CDD505-2E9C-101B-9397-08002B2CF9AE}" pid="4" name="_2015_ms_pID_7253432">
    <vt:lpwstr>kGcaTtpaVYCPbzR+lG6Tvm0=</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1580985871</vt:lpwstr>
  </property>
  <property fmtid="{D5CDD505-2E9C-101B-9397-08002B2CF9AE}" pid="9" name="ContentTypeId">
    <vt:lpwstr>0x0101003EF2569C270F8D4D9AEDD061494009A0</vt:lpwstr>
  </property>
</Properties>
</file>